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6"/>
  </p:notesMasterIdLst>
  <p:sldIdLst>
    <p:sldId id="280" r:id="rId2"/>
    <p:sldId id="429" r:id="rId3"/>
    <p:sldId id="281" r:id="rId4"/>
    <p:sldId id="418" r:id="rId5"/>
    <p:sldId id="419" r:id="rId6"/>
    <p:sldId id="427" r:id="rId7"/>
    <p:sldId id="428" r:id="rId8"/>
    <p:sldId id="431" r:id="rId9"/>
    <p:sldId id="420" r:id="rId10"/>
    <p:sldId id="421" r:id="rId11"/>
    <p:sldId id="422" r:id="rId12"/>
    <p:sldId id="423" r:id="rId13"/>
    <p:sldId id="424" r:id="rId14"/>
    <p:sldId id="430" r:id="rId15"/>
    <p:sldId id="391" r:id="rId16"/>
    <p:sldId id="410" r:id="rId17"/>
    <p:sldId id="392" r:id="rId18"/>
    <p:sldId id="393" r:id="rId19"/>
    <p:sldId id="394" r:id="rId20"/>
    <p:sldId id="395" r:id="rId21"/>
    <p:sldId id="411" r:id="rId22"/>
    <p:sldId id="413" r:id="rId23"/>
    <p:sldId id="398" r:id="rId24"/>
    <p:sldId id="416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76BA"/>
    <a:srgbClr val="1C86C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82897" autoAdjust="0"/>
  </p:normalViewPr>
  <p:slideViewPr>
    <p:cSldViewPr>
      <p:cViewPr varScale="1">
        <p:scale>
          <a:sx n="92" d="100"/>
          <a:sy n="92" d="100"/>
        </p:scale>
        <p:origin x="23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6D3A8B-9D7C-401C-A65C-D4D6C877AFEA}" type="slidenum">
              <a:rPr lang="en-US" sz="1200" baseline="0" smtClean="0">
                <a:latin typeface="Comic Sans MS Regular" panose="030F0702030302020204" pitchFamily="66" charset="0"/>
              </a:rPr>
              <a:pPr algn="r" eaLnBrk="1" hangingPunct="1"/>
              <a:t>1</a:t>
            </a:fld>
            <a:endParaRPr lang="en-US" sz="1200" baseline="0" dirty="0">
              <a:latin typeface="Comic Sans MS Regular" panose="030F0702030302020204" pitchFamily="66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9798DED-5F3C-4203-B8E2-032400D9E998}" type="datetime1">
              <a:rPr lang="en-US"/>
              <a:pPr/>
              <a:t>4/13/20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7E531-EF9A-4FE2-B24A-963ACE30695A}" type="slidenum">
              <a:rPr lang="en-US"/>
              <a:pPr/>
              <a:t>16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57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35CF5EC-5FBA-44A0-8AA0-739C2B2B2B15}" type="datetime1">
              <a:rPr lang="en-US"/>
              <a:pPr/>
              <a:t>4/13/20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7C6B5-0588-4E2F-9241-D0F86258BD2B}" type="slidenum">
              <a:rPr lang="en-US"/>
              <a:pPr/>
              <a:t>23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69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3453-5EE2-1347-AF93-20D25DD76A67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0F38-A4E2-664D-B666-7A5D3FC2D2C7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A269-0709-3445-AAD6-010E2A85585C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EEA9-7C31-E747-9A5F-658105078161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5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873D-C334-F441-8C5C-133D562C40D3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2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0CBE-C9A7-7D4F-B0BA-AEA878684FC5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AFF9-4750-E644-B6B0-56ECE4F87D72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BCA2-CF6D-C443-AE5B-4E0D189BF19D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5AA2-4AB9-FF45-8F83-3216A8641866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0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3E67-86E7-4C2F-858D-908DD74149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07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BBBB-5A85-054B-98C2-84EA033B29D5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E4D4-835A-1A4A-9CD9-BFC135F04BEC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2D50-3439-6C4F-B9C9-26E027FEEEDB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8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7EB9-58AF-574D-9D2D-4178B7F627F9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E553-2A02-2E46-B238-1180CA039629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EAB2-768C-4F42-99FC-BAEFB5F0241A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1F96-DEA6-EB4D-8D72-A96D339D4975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5E11-15FA-684A-AA4A-E337F00D3AF2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978AA9AE-4830-CE40-8C0B-CBC82D865BDB}" type="datetime1">
              <a:rPr lang="tr-TR" smtClean="0"/>
              <a:t>13.04.2020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628800"/>
            <a:ext cx="7056784" cy="1857375"/>
          </a:xfrm>
        </p:spPr>
        <p:txBody>
          <a:bodyPr/>
          <a:lstStyle/>
          <a:p>
            <a:pPr algn="r"/>
            <a:br>
              <a:rPr lang="tr-TR" sz="4000" b="1" i="1" dirty="0"/>
            </a:br>
            <a:br>
              <a:rPr lang="tr-TR" sz="4000" i="1" dirty="0"/>
            </a:br>
            <a: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5. Ders:</a:t>
            </a:r>
            <a:b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4400" b="1" i="1" dirty="0" err="1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Mitokondriyal</a:t>
            </a:r>
            <a: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 DNA</a:t>
            </a:r>
            <a:b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3200" b="1" i="1" dirty="0" err="1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Endosimbiyoz</a:t>
            </a:r>
            <a:r>
              <a:rPr lang="tr-TR" sz="32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 </a:t>
            </a:r>
            <a:endParaRPr lang="en-US" sz="3200" b="1" i="1" dirty="0">
              <a:solidFill>
                <a:schemeClr val="tx1"/>
              </a:solidFill>
              <a:latin typeface="Comic Sans MS" panose="030F0902030302020204" pitchFamily="66" charset="0"/>
              <a:cs typeface="ITF Devanagari Marathi Book" panose="02000000000000000000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6871692" cy="1503040"/>
          </a:xfrm>
        </p:spPr>
        <p:txBody>
          <a:bodyPr>
            <a:normAutofit fontScale="40000" lnSpcReduction="20000"/>
          </a:bodyPr>
          <a:lstStyle/>
          <a:p>
            <a:endParaRPr lang="tr-TR" sz="2000" i="1" dirty="0">
              <a:solidFill>
                <a:srgbClr val="FF0000"/>
              </a:solidFill>
            </a:endParaRPr>
          </a:p>
          <a:p>
            <a:pPr algn="r"/>
            <a:r>
              <a:rPr lang="tr-TR" sz="5900" i="1" dirty="0">
                <a:solidFill>
                  <a:srgbClr val="FFFF00"/>
                </a:solidFill>
              </a:rPr>
              <a:t>Doç. Dr. Yeşim Doğan</a:t>
            </a:r>
          </a:p>
          <a:p>
            <a:pPr algn="r"/>
            <a:r>
              <a:rPr lang="tr-TR" sz="5900" i="1" dirty="0"/>
              <a:t>Ankara Üniversitesi DTCF</a:t>
            </a:r>
          </a:p>
          <a:p>
            <a:pPr algn="r"/>
            <a:r>
              <a:rPr lang="tr-TR" sz="5900" i="1" dirty="0"/>
              <a:t>Antropoloji Bölümü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BB703-0494-2149-B12E-2267EEFE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4D6A-332F-7C41-8FF2-755AD2B0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759E5-F77A-8941-91D5-B54C80C72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Zar Yapıları (</a:t>
            </a:r>
            <a:r>
              <a:rPr lang="tr-TR" dirty="0" err="1"/>
              <a:t>peptidoglikan</a:t>
            </a:r>
            <a:r>
              <a:rPr lang="tr-TR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2DE5B-72A7-0043-8441-B33FD9CE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F2418-0C70-404B-9631-4AFA2C93B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7" r="5113" b="38450"/>
          <a:stretch/>
        </p:blipFill>
        <p:spPr>
          <a:xfrm>
            <a:off x="0" y="3090740"/>
            <a:ext cx="8676456" cy="31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66BE-C7EC-944B-861A-2845763D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967B0-7D7B-9D4D-8E0A-7794A664A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800" dirty="0"/>
              <a:t>Kendilerine ait DNA (yapısı benzer)</a:t>
            </a:r>
          </a:p>
          <a:p>
            <a:pPr marL="0" indent="0">
              <a:buNone/>
            </a:pPr>
            <a:endParaRPr lang="tr-TR" sz="2800" dirty="0"/>
          </a:p>
          <a:p>
            <a:pPr marL="0" indent="0">
              <a:buNone/>
            </a:pPr>
            <a:r>
              <a:rPr lang="tr-TR" sz="2800" dirty="0"/>
              <a:t>Sil, kamçı, </a:t>
            </a:r>
            <a:r>
              <a:rPr lang="tr-TR" sz="2800" dirty="0" err="1"/>
              <a:t>peroksizomlarda</a:t>
            </a:r>
            <a:r>
              <a:rPr lang="tr-TR" sz="2800" dirty="0"/>
              <a:t> yok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4D9E7-A65D-1D4B-9EDE-39AE0F6E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07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3C1B-03CF-2A4A-AFF5-137DE205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BF292-DA71-224D-92CD-3141D4933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Çekirdek DNA’sında </a:t>
            </a:r>
            <a:r>
              <a:rPr lang="tr-TR" sz="2800" dirty="0" err="1"/>
              <a:t>mt</a:t>
            </a:r>
            <a:r>
              <a:rPr lang="tr-TR" sz="2800" dirty="0"/>
              <a:t> genleri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D530F-D332-8C47-BCA0-D5FB84E5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6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AE06-2CC6-904A-B27C-367E6D0F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E551-8F96-2548-BB7D-26075B8D5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/>
          </a:p>
          <a:p>
            <a:r>
              <a:rPr lang="tr-TR" sz="2800" dirty="0"/>
              <a:t>70S ribozomlar bakteriler ile aynı</a:t>
            </a:r>
          </a:p>
          <a:p>
            <a:endParaRPr lang="tr-TR" sz="2800" dirty="0"/>
          </a:p>
          <a:p>
            <a:r>
              <a:rPr lang="tr-TR" sz="2800" dirty="0"/>
              <a:t>Üretilen proteinlerde ilk amino asit N-</a:t>
            </a:r>
            <a:r>
              <a:rPr lang="tr-TR" sz="2800" dirty="0" err="1"/>
              <a:t>formilmetiyonin</a:t>
            </a:r>
            <a:endParaRPr lang="tr-TR" sz="2800" dirty="0"/>
          </a:p>
          <a:p>
            <a:endParaRPr lang="tr-TR" sz="2800" dirty="0"/>
          </a:p>
          <a:p>
            <a:r>
              <a:rPr lang="tr-TR" sz="2800" dirty="0"/>
              <a:t>Mitokondri enzimleri – bakteri enzimleri ile benzer</a:t>
            </a:r>
          </a:p>
          <a:p>
            <a:r>
              <a:rPr lang="tr-TR" sz="2800" dirty="0"/>
              <a:t>Boyutları benzer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3B685-8F68-D14D-B389-799500FD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4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708C-E47D-7A4F-ACC2-CA69CE22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C8379-D352-4D41-A9AE-135E0FE7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567544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İlk </a:t>
            </a:r>
            <a:r>
              <a:rPr lang="tr-TR" sz="2800" dirty="0" err="1"/>
              <a:t>mtDNA</a:t>
            </a:r>
            <a:r>
              <a:rPr lang="tr-TR" sz="2800" dirty="0"/>
              <a:t> sekansı 1981 – </a:t>
            </a:r>
            <a:r>
              <a:rPr lang="tr-TR" sz="2800" dirty="0" err="1"/>
              <a:t>Anderson</a:t>
            </a:r>
            <a:r>
              <a:rPr lang="tr-TR" sz="2800" dirty="0"/>
              <a:t> Dizisi </a:t>
            </a:r>
          </a:p>
          <a:p>
            <a:endParaRPr lang="tr-TR" dirty="0"/>
          </a:p>
          <a:p>
            <a:endParaRPr lang="tr-TR" dirty="0"/>
          </a:p>
          <a:p>
            <a:pPr lvl="1"/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4B0E4-A203-B942-A3D7-1CE02F29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The Sanger Method of DNA Sequencing.mp4">
            <a:hlinkClick r:id="" action="ppaction://media"/>
            <a:extLst>
              <a:ext uri="{FF2B5EF4-FFF2-40B4-BE49-F238E27FC236}">
                <a16:creationId xmlns:a16="http://schemas.microsoft.com/office/drawing/2014/main" id="{CA9F6B78-EF4F-854E-841D-CF5077370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3789040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92696"/>
            <a:ext cx="7596336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800" i="1" dirty="0">
                <a:solidFill>
                  <a:srgbClr val="FFFF00"/>
                </a:solidFill>
                <a:latin typeface="Comic Sans MS" pitchFamily="66" charset="0"/>
              </a:rPr>
              <a:t>Mitokondriyal DNA sekansı</a:t>
            </a:r>
            <a:r>
              <a:rPr lang="tr-TR" sz="2800" i="1" dirty="0">
                <a:solidFill>
                  <a:srgbClr val="C00000"/>
                </a:solidFill>
                <a:latin typeface="Comic Sans MS" pitchFamily="66" charset="0"/>
              </a:rPr>
              <a:t>….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276872"/>
            <a:ext cx="4619625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tr-TR" sz="2400" i="1" dirty="0">
                <a:solidFill>
                  <a:schemeClr val="tx2"/>
                </a:solidFill>
              </a:rPr>
              <a:t>Adli olgularda mt DNA analizi, nüklear DNA analizlerinde olduğu gibi, mtDNA’sının kodlanmayan D-loop bölgesi (1100 bç) kullanılarak gerçekleştirilir. (HVI ve HVII)</a:t>
            </a:r>
            <a:endParaRPr lang="tr-TR" sz="2400" dirty="0"/>
          </a:p>
        </p:txBody>
      </p:sp>
      <p:pic>
        <p:nvPicPr>
          <p:cNvPr id="250884" name="Picture 4" descr="mito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988840"/>
            <a:ext cx="3619500" cy="4464050"/>
          </a:xfrm>
        </p:spPr>
      </p:pic>
    </p:spTree>
    <p:extLst>
      <p:ext uri="{BB962C8B-B14F-4D97-AF65-F5344CB8AC3E}">
        <p14:creationId xmlns:p14="http://schemas.microsoft.com/office/powerpoint/2010/main" val="1809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620000" cy="4114800"/>
          </a:xfrm>
          <a:noFill/>
          <a:ln/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u="sng"/>
              <a:t> </a:t>
            </a:r>
            <a:endParaRPr lang="en-US"/>
          </a:p>
        </p:txBody>
      </p:sp>
      <p:pic>
        <p:nvPicPr>
          <p:cNvPr id="27652" name="Picture 4" descr="C:\Documents and Settings\v9870\My Documents\My Pictures\mitochondrion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7432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Documents and Settings\v9870\My Documents\My Pictures\mtDNA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62" y="2605121"/>
            <a:ext cx="472440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17741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692696"/>
            <a:ext cx="6779096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3200" i="1" dirty="0">
                <a:solidFill>
                  <a:srgbClr val="FFFF00"/>
                </a:solidFill>
                <a:latin typeface="Comic Sans MS" pitchFamily="66" charset="0"/>
              </a:rPr>
              <a:t>mtDNA analizlerinin avantajları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772816"/>
            <a:ext cx="7849369" cy="48692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tr-TR" sz="2000" i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Bir hücrede sadece tek bir nüklear DNA bulunurken binlerce mtDNA bulunur.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Nüklear DNA uzun ve lineer iken mtDNA küçük ve dairesel olduğundan dış etkenlere nispeten daha dayanıklıdır.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tr-TR" sz="2400" i="1" dirty="0">
                <a:solidFill>
                  <a:schemeClr val="tx2"/>
                </a:solidFill>
              </a:rPr>
              <a:t>Bu sebeple yüksek derecede degrade olmuş örneklerde sağlam mtDNA’sına rastlama ihtimali çok daha yüksektir.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sz="2800" i="1" dirty="0"/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2223894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276600"/>
            <a:ext cx="8229600" cy="2366963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endParaRPr lang="tr-TR" sz="2800" i="1" dirty="0"/>
          </a:p>
          <a:p>
            <a:pPr marL="609600" indent="-609600" algn="ctr" eaLnBrk="1" hangingPunct="1">
              <a:defRPr/>
            </a:pPr>
            <a:r>
              <a:rPr lang="tr-TR" sz="2800" i="1" dirty="0"/>
              <a:t>Kimlik tespitinde 1. dereceden akrabaların olmadığı durumlarda anne tarafından diğer akrabalardan faydalanılmasına imkan tanır.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-108520" y="2504316"/>
            <a:ext cx="921702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sz="3200" i="1" dirty="0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tr-TR" sz="3200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tr-TR" sz="3200" i="1" dirty="0">
                <a:solidFill>
                  <a:srgbClr val="FFFF00"/>
                </a:solidFill>
                <a:latin typeface="Comic Sans MS" pitchFamily="66" charset="0"/>
              </a:rPr>
              <a:t>1- Annenin hayatta olmadığı kimlik tespiti durumlarında...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3972A2-FC87-AD42-B238-419D1499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1689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836712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400" b="0" i="1" dirty="0">
                <a:solidFill>
                  <a:srgbClr val="FFFF00"/>
                </a:solidFill>
                <a:latin typeface="Comic Sans MS" pitchFamily="66" charset="0"/>
              </a:rPr>
              <a:t>2- Biyolojik materyalin zarar gördüğü kazalar ya da büyük felaketlerde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4038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tr-TR" sz="2400" i="1" dirty="0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tr-TR" sz="2400" i="1" dirty="0"/>
              <a:t>mtDNA’sı yapısı ve hücredeki sayısı ile  biyolojik örneklerin çok fazla hasar gördüğü uçak kazası gibi büyük felaketlerde nDNA’dan sonuç elde edilemediği durumlarda büyük önem taşır.</a:t>
            </a:r>
          </a:p>
          <a:p>
            <a:pPr eaLnBrk="1" hangingPunct="1">
              <a:defRPr/>
            </a:pPr>
            <a:endParaRPr lang="tr-TR" sz="2400" dirty="0"/>
          </a:p>
        </p:txBody>
      </p:sp>
      <p:pic>
        <p:nvPicPr>
          <p:cNvPr id="40964" name="Picture 4" descr="ces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650" y="2443163"/>
            <a:ext cx="3949700" cy="2840037"/>
          </a:xfrm>
        </p:spPr>
      </p:pic>
    </p:spTree>
    <p:extLst>
      <p:ext uri="{BB962C8B-B14F-4D97-AF65-F5344CB8AC3E}">
        <p14:creationId xmlns:p14="http://schemas.microsoft.com/office/powerpoint/2010/main" val="27238367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22EA2-82BF-0B4A-9DD4-3CC74228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68" y="577116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dirty="0"/>
              <a:t>	</a:t>
            </a:r>
            <a:r>
              <a:rPr lang="tr-TR" sz="2800" i="1" dirty="0"/>
              <a:t>ÖDEV 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F51C9-AE66-CD4A-8492-3D87DFC6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992772" cy="419548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800" dirty="0"/>
              <a:t>Yumurta mı tavuktan, tavuk mu yumurtadan ?</a:t>
            </a:r>
          </a:p>
          <a:p>
            <a:endParaRPr lang="tr-TR" dirty="0"/>
          </a:p>
          <a:p>
            <a:pPr lvl="2"/>
            <a:endParaRPr lang="tr-TR" sz="2000" dirty="0"/>
          </a:p>
          <a:p>
            <a:pPr lvl="2"/>
            <a:r>
              <a:rPr lang="tr-TR" sz="2000" dirty="0"/>
              <a:t>DNA – Protein ??? Evrimsel öncül hangisi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23DDE-785C-BF47-9ABF-1D2C661C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204B18F2-7C9F-0F4E-BF11-85C5CA2E54B3}"/>
              </a:ext>
            </a:extLst>
          </p:cNvPr>
          <p:cNvSpPr/>
          <p:nvPr/>
        </p:nvSpPr>
        <p:spPr>
          <a:xfrm>
            <a:off x="683568" y="2052925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376FDA9-2EC4-4146-AD36-13A11140170B}"/>
              </a:ext>
            </a:extLst>
          </p:cNvPr>
          <p:cNvSpPr/>
          <p:nvPr/>
        </p:nvSpPr>
        <p:spPr>
          <a:xfrm>
            <a:off x="7460272" y="208308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671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4800" y="304800"/>
          <a:ext cx="41910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 Eşlem Resmi" r:id="rId3" imgW="3038095" imgH="4915586" progId="PBrush">
                  <p:embed/>
                </p:oleObj>
              </mc:Choice>
              <mc:Fallback>
                <p:oleObj name="Bit Eşlem Resmi" r:id="rId3" imgW="3038095" imgH="4915586" progId="PBrus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41910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876800" y="304800"/>
          <a:ext cx="38862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 Eşlem Resmi" r:id="rId5" imgW="3390476" imgH="4915586" progId="PBrush">
                  <p:embed/>
                </p:oleObj>
              </mc:Choice>
              <mc:Fallback>
                <p:oleObj name="Bit Eşlem Resmi" r:id="rId5" imgW="3390476" imgH="4915586" progId="PBrush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04800"/>
                        <a:ext cx="38862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1885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98072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i="1" baseline="0" dirty="0">
                <a:solidFill>
                  <a:srgbClr val="FFFF00"/>
                </a:solidFill>
                <a:latin typeface="Comic Sans MS" pitchFamily="66" charset="0"/>
              </a:rPr>
              <a:t>3- Nükleer DNA’nın bulunmadığı örneklerin değerlendirilmesinde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tr-TR" sz="4400" i="1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Nüklear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DNA içermeyen köksüz kıllar gibi örneklerin </a:t>
            </a: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analizlenmesinde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tr-TR" sz="4400" i="1" dirty="0" err="1">
                <a:solidFill>
                  <a:schemeClr val="tx2"/>
                </a:solidFill>
                <a:latin typeface="Comic Sans MS" pitchFamily="66" charset="0"/>
              </a:rPr>
              <a:t>mtDNA</a:t>
            </a:r>
            <a:r>
              <a:rPr lang="tr-TR" sz="4400" i="1" dirty="0">
                <a:solidFill>
                  <a:schemeClr val="tx2"/>
                </a:solidFill>
                <a:latin typeface="Comic Sans MS" pitchFamily="66" charset="0"/>
              </a:rPr>
              <a:t> analizi alternatifsiz tek çalışmadır.</a:t>
            </a:r>
            <a:endParaRPr lang="tr-TR" sz="4400" dirty="0"/>
          </a:p>
        </p:txBody>
      </p:sp>
      <p:pic>
        <p:nvPicPr>
          <p:cNvPr id="4" name="Picture 4" descr="kı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365374"/>
            <a:ext cx="3648075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2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980728"/>
            <a:ext cx="7139136" cy="652934"/>
          </a:xfrm>
        </p:spPr>
        <p:txBody>
          <a:bodyPr/>
          <a:lstStyle/>
          <a:p>
            <a:pPr algn="r" eaLnBrk="1" hangingPunct="1">
              <a:defRPr/>
            </a:pPr>
            <a:r>
              <a:rPr lang="tr-TR" sz="2400" i="1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4-Antropolojik çalışmalar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defRPr/>
            </a:pPr>
            <a:endParaRPr lang="tr-TR" sz="2400" i="1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tr-TR" sz="2400" i="1">
                <a:latin typeface="Comic Sans MS" pitchFamily="66" charset="0"/>
              </a:rPr>
              <a:t>Mt DNA yapısı gereği nDNA’ya göre daha dayanıklı olduğundan çok eski kazılarla elde edilen tarihi aydınlatma amaçlı çalışmalarda mt DNA analizlerinden faydalanılır.</a:t>
            </a:r>
          </a:p>
        </p:txBody>
      </p:sp>
      <p:pic>
        <p:nvPicPr>
          <p:cNvPr id="61444" name="Picture 4" descr="kafatas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89150"/>
            <a:ext cx="4038600" cy="333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0776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" y="1003375"/>
            <a:ext cx="6851104" cy="738664"/>
          </a:xfrm>
          <a:noFill/>
          <a:ln/>
        </p:spPr>
        <p:txBody>
          <a:bodyPr wrap="square">
            <a:spAutoFit/>
          </a:bodyPr>
          <a:lstStyle/>
          <a:p>
            <a:pPr algn="r"/>
            <a:r>
              <a:rPr lang="tr-TR" sz="2800" i="1" kern="12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Dezavantajlar</a:t>
            </a:r>
            <a:r>
              <a:rPr lang="tr-TR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34819"/>
            <a:ext cx="7620000" cy="3342453"/>
          </a:xfrm>
          <a:noFill/>
          <a:ln/>
        </p:spPr>
        <p:txBody>
          <a:bodyPr>
            <a:spAutoFit/>
          </a:bodyPr>
          <a:lstStyle/>
          <a:p>
            <a:r>
              <a:rPr lang="tr-TR" sz="2400" dirty="0"/>
              <a:t>Tek bir hücrede binlerce olması </a:t>
            </a:r>
            <a:r>
              <a:rPr lang="tr-TR" sz="2400" dirty="0" err="1"/>
              <a:t>kontaminasyonu</a:t>
            </a:r>
            <a:r>
              <a:rPr lang="tr-TR" sz="2400" dirty="0"/>
              <a:t> daha kritik hale getirir…</a:t>
            </a:r>
          </a:p>
          <a:p>
            <a:r>
              <a:rPr lang="tr-TR" sz="2400" dirty="0" err="1"/>
              <a:t>Heteroplazmi</a:t>
            </a:r>
            <a:r>
              <a:rPr lang="tr-TR" sz="2400" dirty="0"/>
              <a:t> ??????</a:t>
            </a:r>
          </a:p>
          <a:p>
            <a:r>
              <a:rPr lang="tr-TR" sz="2400" dirty="0"/>
              <a:t>STR </a:t>
            </a:r>
            <a:r>
              <a:rPr lang="tr-TR" sz="2400" dirty="0" err="1"/>
              <a:t>lara</a:t>
            </a:r>
            <a:r>
              <a:rPr lang="tr-TR" sz="2400" dirty="0"/>
              <a:t> göre daha düşük ayrım gücü- </a:t>
            </a:r>
            <a:r>
              <a:rPr lang="tr-TR" sz="2400" dirty="0" err="1"/>
              <a:t>maternal</a:t>
            </a:r>
            <a:r>
              <a:rPr lang="tr-TR" sz="2400" dirty="0"/>
              <a:t> akrabalarda aynı </a:t>
            </a:r>
            <a:r>
              <a:rPr lang="tr-TR" sz="2400" dirty="0" err="1"/>
              <a:t>mtDNA</a:t>
            </a:r>
            <a:r>
              <a:rPr lang="tr-TR" sz="2400" dirty="0"/>
              <a:t> </a:t>
            </a:r>
          </a:p>
          <a:p>
            <a:r>
              <a:rPr lang="tr-TR" sz="2400" dirty="0"/>
              <a:t>Zaman alıcı, deneyim gerektiren daha pahalı bir yöntem </a:t>
            </a: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18894817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21671" r="18955" b="6866"/>
          <a:stretch/>
        </p:blipFill>
        <p:spPr bwMode="auto">
          <a:xfrm>
            <a:off x="-21580" y="0"/>
            <a:ext cx="9156737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3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D9811D-2AB4-F44B-976F-18F203249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23" y="1412776"/>
            <a:ext cx="8400934" cy="5040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BE19-72B5-374F-A7C1-11D1CDF6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5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EC5D-7A06-E742-81E6-F58D32EF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57" y="836712"/>
            <a:ext cx="7055380" cy="5280538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tr-TR" sz="1800" dirty="0"/>
            </a:br>
            <a:r>
              <a:rPr lang="tr-TR" sz="2000" dirty="0" err="1"/>
              <a:t>Ökaryotlar</a:t>
            </a:r>
            <a:r>
              <a:rPr lang="tr-TR" sz="2000" dirty="0"/>
              <a:t> (</a:t>
            </a:r>
            <a:r>
              <a:rPr lang="tr-TR" sz="2000" dirty="0" err="1"/>
              <a:t>protistler</a:t>
            </a:r>
            <a:r>
              <a:rPr lang="tr-TR" sz="2000" dirty="0"/>
              <a:t>, mantarlar, bitkiler, hayvanlar)</a:t>
            </a:r>
            <a:br>
              <a:rPr lang="tr-TR" sz="2000" dirty="0"/>
            </a:br>
            <a:br>
              <a:rPr lang="tr-TR" sz="2000" dirty="0"/>
            </a:br>
            <a:r>
              <a:rPr lang="tr-TR" sz="2000" dirty="0"/>
              <a:t>	- Hücresel iskeletleri vardır, </a:t>
            </a:r>
            <a:br>
              <a:rPr lang="tr-TR" sz="2000" dirty="0"/>
            </a:br>
            <a:r>
              <a:rPr lang="tr-TR" sz="2000" dirty="0"/>
              <a:t>	- Hücre yüzeyleri esnektir, </a:t>
            </a:r>
            <a:br>
              <a:rPr lang="tr-TR" sz="2000" dirty="0"/>
            </a:br>
            <a:r>
              <a:rPr lang="tr-TR" sz="2000" dirty="0"/>
              <a:t>	- Çekirdekleri vardır,</a:t>
            </a:r>
            <a:br>
              <a:rPr lang="tr-TR" sz="2000" dirty="0"/>
            </a:br>
            <a:r>
              <a:rPr lang="tr-TR" sz="2000" dirty="0"/>
              <a:t>	- Çekirdeklerinde genetik materyal vardır, </a:t>
            </a:r>
            <a:br>
              <a:rPr lang="tr-TR" sz="2000" dirty="0"/>
            </a:br>
            <a:r>
              <a:rPr lang="tr-TR" sz="2000" dirty="0"/>
              <a:t>	- Sindirim kofulları vardır, </a:t>
            </a:r>
            <a:br>
              <a:rPr lang="tr-TR" sz="2000" dirty="0"/>
            </a:br>
            <a:r>
              <a:rPr lang="tr-TR" sz="2000" dirty="0"/>
              <a:t>	- Zarlı </a:t>
            </a:r>
            <a:r>
              <a:rPr lang="tr-TR" sz="2000" dirty="0" err="1"/>
              <a:t>organelleri</a:t>
            </a:r>
            <a:r>
              <a:rPr lang="tr-TR" sz="2000" dirty="0"/>
              <a:t> vardır.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FF0CC-71B8-0349-9E4C-4E6744CB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924011-EC66-FD47-B73B-142DB4E7D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-17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96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EF29-5E62-1549-B93F-EDA703D2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22702-2D34-8246-B3F8-F0FA7D4C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 err="1"/>
              <a:t>Ökaryotlar</a:t>
            </a:r>
            <a:r>
              <a:rPr lang="tr-TR" dirty="0"/>
              <a:t> nasıl evrimleşti? </a:t>
            </a:r>
          </a:p>
          <a:p>
            <a:pPr marL="457207" lvl="1" indent="0">
              <a:buNone/>
            </a:pPr>
            <a:r>
              <a:rPr lang="tr-TR" dirty="0"/>
              <a:t>	</a:t>
            </a:r>
          </a:p>
          <a:p>
            <a:pPr marL="457207" lvl="1" indent="0">
              <a:buNone/>
            </a:pPr>
            <a:r>
              <a:rPr lang="tr-TR" dirty="0"/>
              <a:t>	</a:t>
            </a:r>
            <a:r>
              <a:rPr lang="tr-TR" dirty="0" err="1"/>
              <a:t>siyanobakteriler</a:t>
            </a:r>
            <a:r>
              <a:rPr lang="tr-TR" dirty="0"/>
              <a:t> – kloroplastlar </a:t>
            </a:r>
          </a:p>
          <a:p>
            <a:pPr marL="457207" lvl="1" indent="0">
              <a:buNone/>
            </a:pPr>
            <a:r>
              <a:rPr lang="tr-TR" dirty="0"/>
              <a:t>	</a:t>
            </a:r>
            <a:r>
              <a:rPr lang="tr-TR" dirty="0" err="1"/>
              <a:t>Riketsialar</a:t>
            </a:r>
            <a:r>
              <a:rPr lang="tr-TR" dirty="0"/>
              <a:t>( ön bakteri) - mitokondriler </a:t>
            </a:r>
          </a:p>
          <a:p>
            <a:pPr marL="457207" lvl="1" indent="0">
              <a:buNone/>
            </a:pPr>
            <a:endParaRPr lang="tr-TR" dirty="0"/>
          </a:p>
          <a:p>
            <a:pPr marL="457207" lvl="1" indent="0">
              <a:buNone/>
            </a:pPr>
            <a:r>
              <a:rPr lang="tr-TR" dirty="0"/>
              <a:t>Daha sonra </a:t>
            </a:r>
            <a:r>
              <a:rPr lang="tr-TR" dirty="0" err="1"/>
              <a:t>flagella</a:t>
            </a:r>
            <a:r>
              <a:rPr lang="tr-TR" dirty="0"/>
              <a:t>, sil, </a:t>
            </a:r>
            <a:r>
              <a:rPr lang="tr-TR" dirty="0" err="1"/>
              <a:t>peroksizom</a:t>
            </a:r>
            <a:r>
              <a:rPr lang="tr-TR" dirty="0"/>
              <a:t> 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62C1C-563E-3149-A370-2F5C48CC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F7D9D-7BFE-7245-B715-381227646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2" y="188640"/>
            <a:ext cx="65278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2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6437-876C-994F-94F1-E71356ED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74D1DB-90ED-CF4A-8E51-3DFEDDC72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025" y="908720"/>
            <a:ext cx="6722823" cy="46132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C3516-FBED-F549-ACF7-0F94618F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0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0DE6-6AFE-F24D-9B28-09D58528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46B36-2753-274C-9039-486317B38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340768"/>
            <a:ext cx="8433370" cy="46805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BD900-BBBE-9546-86BD-339351B0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9D9A9-1ED1-7C48-B18D-BDED63B8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01831"/>
            <a:ext cx="8351912" cy="4195481"/>
          </a:xfrm>
        </p:spPr>
        <p:txBody>
          <a:bodyPr/>
          <a:lstStyle/>
          <a:p>
            <a:endParaRPr lang="en-TR" dirty="0"/>
          </a:p>
          <a:p>
            <a:endParaRPr lang="en-TR" dirty="0"/>
          </a:p>
          <a:p>
            <a:endParaRPr lang="en-TR" dirty="0"/>
          </a:p>
          <a:p>
            <a:endParaRPr lang="en-TR" sz="2800" dirty="0"/>
          </a:p>
          <a:p>
            <a:pPr algn="r"/>
            <a:r>
              <a:rPr lang="en-TR" sz="2800" dirty="0"/>
              <a:t>Mt ve bakteriler arasındaki benzerlikler nelerdir?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E4E38-A6B6-2B43-B164-40454D7C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8C893-67F6-804D-8653-AE3BDD2A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7925"/>
            <a:ext cx="2952328" cy="3129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A909BA-A146-8C43-8B53-FBCE7BFE7BE6}"/>
              </a:ext>
            </a:extLst>
          </p:cNvPr>
          <p:cNvSpPr/>
          <p:nvPr/>
        </p:nvSpPr>
        <p:spPr>
          <a:xfrm>
            <a:off x="3779912" y="1112914"/>
            <a:ext cx="375944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Merriweather"/>
              </a:rPr>
              <a:t>Lynn Margulis</a:t>
            </a:r>
            <a:endParaRPr lang="en-TR" sz="4000" i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2542EB-25A8-C64D-A42C-0893E6ED9B6A}"/>
              </a:ext>
            </a:extLst>
          </p:cNvPr>
          <p:cNvSpPr/>
          <p:nvPr/>
        </p:nvSpPr>
        <p:spPr>
          <a:xfrm>
            <a:off x="3779912" y="1786808"/>
            <a:ext cx="4572000" cy="17338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 err="1">
                <a:latin typeface="Open Sans"/>
              </a:rPr>
              <a:t>Endosimbiyoz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Kuramını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ortaya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koyuyor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ve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maalesef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uzunca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bir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süre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sadece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teorilerinin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ciddiye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alınıp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akıl</a:t>
            </a:r>
            <a:r>
              <a:rPr lang="en-US" sz="3200" i="1" dirty="0">
                <a:latin typeface="Open Sans"/>
              </a:rPr>
              <a:t>, </a:t>
            </a:r>
            <a:r>
              <a:rPr lang="en-US" sz="3200" i="1" dirty="0" err="1">
                <a:latin typeface="Open Sans"/>
              </a:rPr>
              <a:t>mantık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ve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bilime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uygun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şekilde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tartışılması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için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mücadele</a:t>
            </a:r>
            <a:r>
              <a:rPr lang="en-US" sz="3200" i="1" dirty="0">
                <a:latin typeface="Open Sans"/>
              </a:rPr>
              <a:t> </a:t>
            </a:r>
            <a:r>
              <a:rPr lang="en-US" sz="3200" i="1" dirty="0" err="1">
                <a:latin typeface="Open Sans"/>
              </a:rPr>
              <a:t>ediyor</a:t>
            </a:r>
            <a:r>
              <a:rPr lang="en-US" sz="3200" i="1" dirty="0">
                <a:latin typeface="Open Sans"/>
              </a:rPr>
              <a:t>.</a:t>
            </a:r>
            <a:endParaRPr lang="en-TR" sz="3200" i="1" dirty="0"/>
          </a:p>
        </p:txBody>
      </p:sp>
    </p:spTree>
    <p:extLst>
      <p:ext uri="{BB962C8B-B14F-4D97-AF65-F5344CB8AC3E}">
        <p14:creationId xmlns:p14="http://schemas.microsoft.com/office/powerpoint/2010/main" val="394761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01EF-29E6-9C42-884A-A58C8D47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15A4-D672-2D42-B3A6-5A90EC72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sz="3600" dirty="0"/>
              <a:t>Bölünme Şekilleri </a:t>
            </a:r>
          </a:p>
          <a:p>
            <a:endParaRPr lang="tr-TR" sz="3600" dirty="0"/>
          </a:p>
          <a:p>
            <a:pPr lvl="1"/>
            <a:r>
              <a:rPr lang="tr-TR" sz="3400" dirty="0"/>
              <a:t>??</a:t>
            </a:r>
          </a:p>
          <a:p>
            <a:pPr marL="457207" lvl="1" indent="0">
              <a:buNone/>
            </a:pPr>
            <a:endParaRPr lang="tr-TR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68D7-AC6B-D447-958A-00623153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71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lnSpc>
            <a:spcPct val="150000"/>
          </a:lnSpc>
          <a:buFont typeface="Wingdings" pitchFamily="2" charset="2"/>
          <a:buChar char="ü"/>
          <a:defRPr sz="3200" dirty="0" smtClean="0">
            <a:latin typeface="Papyrus Regular" panose="020B06020402000203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{4B5D667F-FB77-8A4C-B4D4-697089A294AF}tf10001062</Template>
  <TotalTime>1378</TotalTime>
  <Words>447</Words>
  <Application>Microsoft Macintosh PowerPoint</Application>
  <PresentationFormat>On-screen Show (4:3)</PresentationFormat>
  <Paragraphs>97</Paragraphs>
  <Slides>24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Century Gothic</vt:lpstr>
      <vt:lpstr>Comic Sans MS</vt:lpstr>
      <vt:lpstr>Comic Sans MS Regular</vt:lpstr>
      <vt:lpstr>Merriweather</vt:lpstr>
      <vt:lpstr>Monotype Sorts</vt:lpstr>
      <vt:lpstr>Open Sans</vt:lpstr>
      <vt:lpstr>Wingdings</vt:lpstr>
      <vt:lpstr>Wingdings 3</vt:lpstr>
      <vt:lpstr>Ion</vt:lpstr>
      <vt:lpstr>Bit Eşlem Resmi</vt:lpstr>
      <vt:lpstr>  5. Ders: Mitokondriyal DNA Endosimbiyoz </vt:lpstr>
      <vt:lpstr>  ÖDEV !!!!</vt:lpstr>
      <vt:lpstr>PowerPoint Presentation</vt:lpstr>
      <vt:lpstr> Ökaryotlar (protistler, mantarlar, bitkiler, hayvanlar)   - Hücresel iskeletleri vardır,   - Hücre yüzeyleri esnektir,   - Çekirdekleri vardır,  - Çekirdeklerinde genetik materyal vardır,   - Sindirim kofulları vardır,   - Zarlı organelleri vardır.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Mitokondriyal DNA sekansı….</vt:lpstr>
      <vt:lpstr>PowerPoint Presentation</vt:lpstr>
      <vt:lpstr>mtDNA analizlerinin avantajları</vt:lpstr>
      <vt:lpstr>PowerPoint Presentation</vt:lpstr>
      <vt:lpstr>2- Biyolojik materyalin zarar gördüğü kazalar ya da büyük felaketlerde</vt:lpstr>
      <vt:lpstr>PowerPoint Presentation</vt:lpstr>
      <vt:lpstr>PowerPoint Presentation</vt:lpstr>
      <vt:lpstr>4-Antropolojik çalışmalar</vt:lpstr>
      <vt:lpstr>Dezavantajlar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Yeşim</dc:creator>
  <cp:lastModifiedBy>Microsoft Office User</cp:lastModifiedBy>
  <cp:revision>88</cp:revision>
  <dcterms:created xsi:type="dcterms:W3CDTF">2012-11-05T21:04:31Z</dcterms:created>
  <dcterms:modified xsi:type="dcterms:W3CDTF">2020-04-13T20:28:44Z</dcterms:modified>
</cp:coreProperties>
</file>