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14"/>
  </p:notesMasterIdLst>
  <p:handoutMasterIdLst>
    <p:handoutMasterId r:id="rId15"/>
  </p:handoutMasterIdLst>
  <p:sldIdLst>
    <p:sldId id="256" r:id="rId2"/>
    <p:sldId id="257" r:id="rId3"/>
    <p:sldId id="258" r:id="rId4"/>
    <p:sldId id="260" r:id="rId5"/>
    <p:sldId id="259" r:id="rId6"/>
    <p:sldId id="261" r:id="rId7"/>
    <p:sldId id="262" r:id="rId8"/>
    <p:sldId id="263" r:id="rId9"/>
    <p:sldId id="264" r:id="rId10"/>
    <p:sldId id="265" r:id="rId11"/>
    <p:sldId id="266" r:id="rId12"/>
    <p:sldId id="267" r:id="rId13"/>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1176" autoAdjust="0"/>
    <p:restoredTop sz="94660"/>
  </p:normalViewPr>
  <p:slideViewPr>
    <p:cSldViewPr>
      <p:cViewPr varScale="1">
        <p:scale>
          <a:sx n="108" d="100"/>
          <a:sy n="108" d="100"/>
        </p:scale>
        <p:origin x="1386" y="120"/>
      </p:cViewPr>
      <p:guideLst>
        <p:guide orient="horz" pos="2160"/>
        <p:guide pos="2880"/>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44212C95-84E5-479B-996E-A11D5EC8C7B9}" type="datetimeFigureOut">
              <a:rPr lang="tr-TR" smtClean="0"/>
              <a:pPr/>
              <a:t>24.02.2020</a:t>
            </a:fld>
            <a:endParaRPr lang="tr-TR"/>
          </a:p>
        </p:txBody>
      </p:sp>
      <p:sp>
        <p:nvSpPr>
          <p:cNvPr id="4" name="3 Altbilgi Yer Tutucusu"/>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5" name="4 Slayt Numarası Yer Tutucusu"/>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E1A780D4-8079-4B27-A676-FF9BF299137B}" type="slidenum">
              <a:rPr lang="tr-TR" smtClean="0"/>
              <a:pPr/>
              <a:t>‹#›</a:t>
            </a:fld>
            <a:endParaRPr lang="tr-TR"/>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A43FE18-38E3-4915-9A24-FD7BE7F9AF8E}" type="datetimeFigureOut">
              <a:rPr lang="en-US" smtClean="0"/>
              <a:pPr/>
              <a:t>2/24/2020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158E01A-7A81-4A50-BADA-B3DF7F87F41F}"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B158E01A-7A81-4A50-BADA-B3DF7F87F41F}" type="slidenum">
              <a:rPr lang="en-US" smtClean="0"/>
              <a:pPr/>
              <a:t>1</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2286000" y="3124200"/>
            <a:ext cx="6172200" cy="1894362"/>
          </a:xfrm>
        </p:spPr>
        <p:txBody>
          <a:bodyPr/>
          <a:lstStyle>
            <a:lvl1pPr>
              <a:defRPr b="1"/>
            </a:lvl1pPr>
          </a:lstStyle>
          <a:p>
            <a:r>
              <a:rPr kumimoji="0" lang="en-US"/>
              <a:t>Click to edit Master title style</a:t>
            </a:r>
          </a:p>
        </p:txBody>
      </p:sp>
      <p:sp>
        <p:nvSpPr>
          <p:cNvPr id="9" name="Subtitle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28" name="Date Placeholder 27"/>
          <p:cNvSpPr>
            <a:spLocks noGrp="1"/>
          </p:cNvSpPr>
          <p:nvPr>
            <p:ph type="dt" sz="half" idx="10"/>
          </p:nvPr>
        </p:nvSpPr>
        <p:spPr bwMode="auto">
          <a:xfrm rot="5400000">
            <a:off x="7764621" y="1174097"/>
            <a:ext cx="2286000" cy="381000"/>
          </a:xfrm>
        </p:spPr>
        <p:txBody>
          <a:bodyPr/>
          <a:lstStyle/>
          <a:p>
            <a:fld id="{D9F75050-0E15-4C5B-92B0-66D068882F1F}" type="datetimeFigureOut">
              <a:rPr lang="tr-TR" smtClean="0"/>
              <a:pPr/>
              <a:t>24.02.2020</a:t>
            </a:fld>
            <a:endParaRPr lang="tr-TR"/>
          </a:p>
        </p:txBody>
      </p:sp>
      <p:sp>
        <p:nvSpPr>
          <p:cNvPr id="17" name="Footer Placeholder 16"/>
          <p:cNvSpPr>
            <a:spLocks noGrp="1"/>
          </p:cNvSpPr>
          <p:nvPr>
            <p:ph type="ftr" sz="quarter" idx="11"/>
          </p:nvPr>
        </p:nvSpPr>
        <p:spPr bwMode="auto">
          <a:xfrm rot="5400000">
            <a:off x="7077269" y="4181669"/>
            <a:ext cx="3657600" cy="384048"/>
          </a:xfrm>
        </p:spPr>
        <p:txBody>
          <a:bodyPr/>
          <a:lstStyle/>
          <a:p>
            <a:endParaRPr lang="tr-TR"/>
          </a:p>
        </p:txBody>
      </p:sp>
      <p:sp>
        <p:nvSpPr>
          <p:cNvPr id="10" name="Rectangle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Rectangle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Straight Connector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Straight Connector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Straight Connector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Rectangle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Oval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Oval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Oval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Slide Number Placeholder 28"/>
          <p:cNvSpPr>
            <a:spLocks noGrp="1"/>
          </p:cNvSpPr>
          <p:nvPr>
            <p:ph type="sldNum" sz="quarter" idx="12"/>
          </p:nvPr>
        </p:nvSpPr>
        <p:spPr bwMode="auto">
          <a:xfrm>
            <a:off x="1325544" y="4928702"/>
            <a:ext cx="609600" cy="517524"/>
          </a:xfrm>
        </p:spPr>
        <p:txBody>
          <a:bodyPr/>
          <a:lstStyle/>
          <a:p>
            <a:fld id="{B1DEFA8C-F947-479F-BE07-76B6B3F80BF1}" type="slidenum">
              <a:rPr lang="tr-TR" smtClean="0"/>
              <a:pPr/>
              <a:t>‹#›</a:t>
            </a:fld>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D9F75050-0E15-4C5B-92B0-66D068882F1F}" type="datetimeFigureOut">
              <a:rPr lang="tr-TR" smtClean="0"/>
              <a:pPr/>
              <a:t>24.02.2020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1676400" cy="5851525"/>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D9F75050-0E15-4C5B-92B0-66D068882F1F}" type="datetimeFigureOut">
              <a:rPr lang="tr-TR" smtClean="0"/>
              <a:pPr/>
              <a:t>24.02.2020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8" name="Content Placeholder 7"/>
          <p:cNvSpPr>
            <a:spLocks noGrp="1"/>
          </p:cNvSpPr>
          <p:nvPr>
            <p:ph sz="quarter" idx="1"/>
          </p:nvPr>
        </p:nvSpPr>
        <p:spPr>
          <a:xfrm>
            <a:off x="457200" y="1600200"/>
            <a:ext cx="7467600" cy="4873752"/>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4"/>
          </p:nvPr>
        </p:nvSpPr>
        <p:spPr/>
        <p:txBody>
          <a:bodyPr rtlCol="0"/>
          <a:lstStyle/>
          <a:p>
            <a:fld id="{D9F75050-0E15-4C5B-92B0-66D068882F1F}" type="datetimeFigureOut">
              <a:rPr lang="tr-TR" smtClean="0"/>
              <a:pPr/>
              <a:t>24.02.2020</a:t>
            </a:fld>
            <a:endParaRPr lang="tr-TR"/>
          </a:p>
        </p:txBody>
      </p:sp>
      <p:sp>
        <p:nvSpPr>
          <p:cNvPr id="9" name="Slide Number Placeholder 8"/>
          <p:cNvSpPr>
            <a:spLocks noGrp="1"/>
          </p:cNvSpPr>
          <p:nvPr>
            <p:ph type="sldNum" sz="quarter" idx="15"/>
          </p:nvPr>
        </p:nvSpPr>
        <p:spPr/>
        <p:txBody>
          <a:bodyPr rtlCol="0"/>
          <a:lstStyle/>
          <a:p>
            <a:fld id="{B1DEFA8C-F947-479F-BE07-76B6B3F80BF1}" type="slidenum">
              <a:rPr lang="tr-TR" smtClean="0"/>
              <a:pPr/>
              <a:t>‹#›</a:t>
            </a:fld>
            <a:endParaRPr lang="tr-TR"/>
          </a:p>
        </p:txBody>
      </p:sp>
      <p:sp>
        <p:nvSpPr>
          <p:cNvPr id="10" name="Footer Placeholder 9"/>
          <p:cNvSpPr>
            <a:spLocks noGrp="1"/>
          </p:cNvSpPr>
          <p:nvPr>
            <p:ph type="ftr" sz="quarter" idx="16"/>
          </p:nvPr>
        </p:nvSpPr>
        <p:spPr/>
        <p:txBody>
          <a:bodyPr rtlCol="0"/>
          <a:lstStyle/>
          <a:p>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286000" y="2895600"/>
            <a:ext cx="6172200" cy="2053590"/>
          </a:xfrm>
        </p:spPr>
        <p:txBody>
          <a:bodyPr/>
          <a:lstStyle>
            <a:lvl1pPr algn="l">
              <a:buNone/>
              <a:defRPr sz="3000" b="1" cap="small" baseline="0"/>
            </a:lvl1pPr>
          </a:lstStyle>
          <a:p>
            <a:r>
              <a:rPr kumimoji="0" lang="en-US"/>
              <a:t>Click to edit Master title style</a:t>
            </a:r>
          </a:p>
        </p:txBody>
      </p:sp>
      <p:sp>
        <p:nvSpPr>
          <p:cNvPr id="3" name="Text Placeholder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bwMode="auto">
          <a:xfrm rot="5400000">
            <a:off x="7763256" y="1170432"/>
            <a:ext cx="2286000" cy="381000"/>
          </a:xfrm>
        </p:spPr>
        <p:txBody>
          <a:bodyPr/>
          <a:lstStyle/>
          <a:p>
            <a:fld id="{D9F75050-0E15-4C5B-92B0-66D068882F1F}" type="datetimeFigureOut">
              <a:rPr lang="tr-TR" smtClean="0"/>
              <a:pPr/>
              <a:t>24.02.2020</a:t>
            </a:fld>
            <a:endParaRPr lang="tr-TR"/>
          </a:p>
        </p:txBody>
      </p:sp>
      <p:sp>
        <p:nvSpPr>
          <p:cNvPr id="5" name="Footer Placeholder 4"/>
          <p:cNvSpPr>
            <a:spLocks noGrp="1"/>
          </p:cNvSpPr>
          <p:nvPr>
            <p:ph type="ftr" sz="quarter" idx="11"/>
          </p:nvPr>
        </p:nvSpPr>
        <p:spPr bwMode="auto">
          <a:xfrm rot="5400000">
            <a:off x="7077456" y="4178808"/>
            <a:ext cx="3657600" cy="384048"/>
          </a:xfrm>
        </p:spPr>
        <p:txBody>
          <a:bodyPr/>
          <a:lstStyle/>
          <a:p>
            <a:endParaRPr lang="tr-TR"/>
          </a:p>
        </p:txBody>
      </p:sp>
      <p:sp>
        <p:nvSpPr>
          <p:cNvPr id="9" name="Rectangle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Straight Connector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Straight Connector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Rectangle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Oval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Oval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Oval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Straight Connector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Slide Number Placeholder 5"/>
          <p:cNvSpPr>
            <a:spLocks noGrp="1"/>
          </p:cNvSpPr>
          <p:nvPr>
            <p:ph type="sldNum" sz="quarter" idx="12"/>
          </p:nvPr>
        </p:nvSpPr>
        <p:spPr bwMode="auto">
          <a:xfrm>
            <a:off x="1340616" y="4928702"/>
            <a:ext cx="609600" cy="517524"/>
          </a:xfrm>
        </p:spPr>
        <p:txBody>
          <a:bodyPr/>
          <a:lstStyle/>
          <a:p>
            <a:fld id="{B1DEFA8C-F947-479F-BE07-76B6B3F80BF1}" type="slidenum">
              <a:rPr lang="tr-TR" smtClean="0"/>
              <a:pPr/>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5" name="Date Placeholder 4"/>
          <p:cNvSpPr>
            <a:spLocks noGrp="1"/>
          </p:cNvSpPr>
          <p:nvPr>
            <p:ph type="dt" sz="half" idx="10"/>
          </p:nvPr>
        </p:nvSpPr>
        <p:spPr/>
        <p:txBody>
          <a:bodyPr/>
          <a:lstStyle/>
          <a:p>
            <a:fld id="{D9F75050-0E15-4C5B-92B0-66D068882F1F}" type="datetimeFigureOut">
              <a:rPr lang="tr-TR" smtClean="0"/>
              <a:pPr/>
              <a:t>24.02.2020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
        <p:nvSpPr>
          <p:cNvPr id="9" name="Content Placeholder 8"/>
          <p:cNvSpPr>
            <a:spLocks noGrp="1"/>
          </p:cNvSpPr>
          <p:nvPr>
            <p:ph sz="quarter" idx="1"/>
          </p:nvPr>
        </p:nvSpPr>
        <p:spPr>
          <a:xfrm>
            <a:off x="457200" y="1600200"/>
            <a:ext cx="3657600"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1" name="Content Placeholder 10"/>
          <p:cNvSpPr>
            <a:spLocks noGrp="1"/>
          </p:cNvSpPr>
          <p:nvPr>
            <p:ph sz="quarter" idx="2"/>
          </p:nvPr>
        </p:nvSpPr>
        <p:spPr>
          <a:xfrm>
            <a:off x="4270248" y="1600200"/>
            <a:ext cx="3657600"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7543800" cy="1143000"/>
          </a:xfrm>
        </p:spPr>
        <p:txBody>
          <a:bodyPr anchor="b"/>
          <a:lstStyle>
            <a:lvl1pPr>
              <a:defRPr/>
            </a:lvl1pPr>
          </a:lstStyle>
          <a:p>
            <a:r>
              <a:rPr kumimoji="0" lang="en-US"/>
              <a:t>Click to edit Master title style</a:t>
            </a:r>
          </a:p>
        </p:txBody>
      </p:sp>
      <p:sp>
        <p:nvSpPr>
          <p:cNvPr id="7" name="Date Placeholder 6"/>
          <p:cNvSpPr>
            <a:spLocks noGrp="1"/>
          </p:cNvSpPr>
          <p:nvPr>
            <p:ph type="dt" sz="half" idx="10"/>
          </p:nvPr>
        </p:nvSpPr>
        <p:spPr/>
        <p:txBody>
          <a:bodyPr/>
          <a:lstStyle/>
          <a:p>
            <a:fld id="{D9F75050-0E15-4C5B-92B0-66D068882F1F}" type="datetimeFigureOut">
              <a:rPr lang="tr-TR" smtClean="0"/>
              <a:pPr/>
              <a:t>24.02.2020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B1DEFA8C-F947-479F-BE07-76B6B3F80BF1}" type="slidenum">
              <a:rPr lang="tr-TR" smtClean="0"/>
              <a:pPr/>
              <a:t>‹#›</a:t>
            </a:fld>
            <a:endParaRPr lang="tr-TR"/>
          </a:p>
        </p:txBody>
      </p:sp>
      <p:sp>
        <p:nvSpPr>
          <p:cNvPr id="11" name="Content Placeholder 10"/>
          <p:cNvSpPr>
            <a:spLocks noGrp="1"/>
          </p:cNvSpPr>
          <p:nvPr>
            <p:ph sz="quarter" idx="2"/>
          </p:nvPr>
        </p:nvSpPr>
        <p:spPr>
          <a:xfrm>
            <a:off x="457200" y="2362200"/>
            <a:ext cx="3657600" cy="38862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3" name="Content Placeholder 12"/>
          <p:cNvSpPr>
            <a:spLocks noGrp="1"/>
          </p:cNvSpPr>
          <p:nvPr>
            <p:ph sz="quarter" idx="4"/>
          </p:nvPr>
        </p:nvSpPr>
        <p:spPr>
          <a:xfrm>
            <a:off x="4371975" y="2362200"/>
            <a:ext cx="3657600" cy="38862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2" name="Text Placeholder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a:t>Click to edit Master text styles</a:t>
            </a:r>
          </a:p>
        </p:txBody>
      </p:sp>
      <p:sp>
        <p:nvSpPr>
          <p:cNvPr id="14" name="Text Placeholder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6" name="Date Placeholder 5"/>
          <p:cNvSpPr>
            <a:spLocks noGrp="1"/>
          </p:cNvSpPr>
          <p:nvPr>
            <p:ph type="dt" sz="half" idx="10"/>
          </p:nvPr>
        </p:nvSpPr>
        <p:spPr/>
        <p:txBody>
          <a:bodyPr rtlCol="0"/>
          <a:lstStyle/>
          <a:p>
            <a:fld id="{D9F75050-0E15-4C5B-92B0-66D068882F1F}" type="datetimeFigureOut">
              <a:rPr lang="tr-TR" smtClean="0"/>
              <a:pPr/>
              <a:t>24.02.2020</a:t>
            </a:fld>
            <a:endParaRPr lang="tr-TR"/>
          </a:p>
        </p:txBody>
      </p:sp>
      <p:sp>
        <p:nvSpPr>
          <p:cNvPr id="7" name="Slide Number Placeholder 6"/>
          <p:cNvSpPr>
            <a:spLocks noGrp="1"/>
          </p:cNvSpPr>
          <p:nvPr>
            <p:ph type="sldNum" sz="quarter" idx="11"/>
          </p:nvPr>
        </p:nvSpPr>
        <p:spPr/>
        <p:txBody>
          <a:bodyPr rtlCol="0"/>
          <a:lstStyle/>
          <a:p>
            <a:fld id="{B1DEFA8C-F947-479F-BE07-76B6B3F80BF1}" type="slidenum">
              <a:rPr lang="tr-TR" smtClean="0"/>
              <a:pPr/>
              <a:t>‹#›</a:t>
            </a:fld>
            <a:endParaRPr lang="tr-TR"/>
          </a:p>
        </p:txBody>
      </p:sp>
      <p:sp>
        <p:nvSpPr>
          <p:cNvPr id="8" name="Footer Placeholder 7"/>
          <p:cNvSpPr>
            <a:spLocks noGrp="1"/>
          </p:cNvSpPr>
          <p:nvPr>
            <p:ph type="ftr" sz="quarter" idx="12"/>
          </p:nvPr>
        </p:nvSpPr>
        <p:spPr/>
        <p:txBody>
          <a:bodyPr rtlCol="0"/>
          <a:lstStyle/>
          <a:p>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9F75050-0E15-4C5B-92B0-66D068882F1F}" type="datetimeFigureOut">
              <a:rPr lang="tr-TR" smtClean="0"/>
              <a:pPr/>
              <a:t>24.02.2020</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10" name="Straight Connector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Title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en-US"/>
              <a:t>Click to edit Master title style</a:t>
            </a:r>
          </a:p>
        </p:txBody>
      </p:sp>
      <p:sp>
        <p:nvSpPr>
          <p:cNvPr id="3" name="Text Placeholder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8" name="Straight Connector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Straight Connector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Straight Connector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Rectangle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Oval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Content Placeholder 17"/>
          <p:cNvSpPr>
            <a:spLocks noGrp="1"/>
          </p:cNvSpPr>
          <p:nvPr>
            <p:ph sz="quarter" idx="1"/>
          </p:nvPr>
        </p:nvSpPr>
        <p:spPr>
          <a:xfrm>
            <a:off x="304800" y="274320"/>
            <a:ext cx="5638800" cy="6327648"/>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21" name="Date Placeholder 20"/>
          <p:cNvSpPr>
            <a:spLocks noGrp="1"/>
          </p:cNvSpPr>
          <p:nvPr>
            <p:ph type="dt" sz="half" idx="14"/>
          </p:nvPr>
        </p:nvSpPr>
        <p:spPr/>
        <p:txBody>
          <a:bodyPr rtlCol="0"/>
          <a:lstStyle/>
          <a:p>
            <a:fld id="{D9F75050-0E15-4C5B-92B0-66D068882F1F}" type="datetimeFigureOut">
              <a:rPr lang="tr-TR" smtClean="0"/>
              <a:pPr/>
              <a:t>24.02.2020</a:t>
            </a:fld>
            <a:endParaRPr lang="tr-TR"/>
          </a:p>
        </p:txBody>
      </p:sp>
      <p:sp>
        <p:nvSpPr>
          <p:cNvPr id="22" name="Slide Number Placeholder 21"/>
          <p:cNvSpPr>
            <a:spLocks noGrp="1"/>
          </p:cNvSpPr>
          <p:nvPr>
            <p:ph type="sldNum" sz="quarter" idx="15"/>
          </p:nvPr>
        </p:nvSpPr>
        <p:spPr/>
        <p:txBody>
          <a:bodyPr rtlCol="0"/>
          <a:lstStyle/>
          <a:p>
            <a:fld id="{B1DEFA8C-F947-479F-BE07-76B6B3F80BF1}" type="slidenum">
              <a:rPr lang="tr-TR" smtClean="0"/>
              <a:pPr/>
              <a:t>‹#›</a:t>
            </a:fld>
            <a:endParaRPr lang="tr-TR"/>
          </a:p>
        </p:txBody>
      </p:sp>
      <p:sp>
        <p:nvSpPr>
          <p:cNvPr id="23" name="Footer Placeholder 22"/>
          <p:cNvSpPr>
            <a:spLocks noGrp="1"/>
          </p:cNvSpPr>
          <p:nvPr>
            <p:ph type="ftr" sz="quarter" idx="16"/>
          </p:nvPr>
        </p:nvSpPr>
        <p:spPr/>
        <p:txBody>
          <a:bodyPr rtlCol="0"/>
          <a:lstStyle/>
          <a:p>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9" name="Straight Connector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Oval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le 1"/>
          <p:cNvSpPr>
            <a:spLocks noGrp="1"/>
          </p:cNvSpPr>
          <p:nvPr>
            <p:ph type="title"/>
          </p:nvPr>
        </p:nvSpPr>
        <p:spPr>
          <a:xfrm rot="5400000">
            <a:off x="3350133" y="3200400"/>
            <a:ext cx="6309360" cy="457200"/>
          </a:xfrm>
        </p:spPr>
        <p:txBody>
          <a:bodyPr anchor="b"/>
          <a:lstStyle>
            <a:lvl1pPr algn="l">
              <a:buNone/>
              <a:defRPr sz="2000" b="1"/>
            </a:lvl1pPr>
          </a:lstStyle>
          <a:p>
            <a:r>
              <a:rPr kumimoji="0" lang="en-US"/>
              <a:t>Click to edit Master title style</a:t>
            </a:r>
          </a:p>
        </p:txBody>
      </p:sp>
      <p:sp>
        <p:nvSpPr>
          <p:cNvPr id="3" name="Picture Placeholder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en-US"/>
              <a:t>Click icon to add picture</a:t>
            </a:r>
            <a:endParaRPr kumimoji="0" lang="en-US" dirty="0"/>
          </a:p>
        </p:txBody>
      </p:sp>
      <p:sp>
        <p:nvSpPr>
          <p:cNvPr id="4" name="Text Placeholder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10" name="Straight Connector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Rectangle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Straight Connector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Straight Connector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Straight Connector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Date Placeholder 16"/>
          <p:cNvSpPr>
            <a:spLocks noGrp="1"/>
          </p:cNvSpPr>
          <p:nvPr>
            <p:ph type="dt" sz="half" idx="10"/>
          </p:nvPr>
        </p:nvSpPr>
        <p:spPr/>
        <p:txBody>
          <a:bodyPr rtlCol="0"/>
          <a:lstStyle/>
          <a:p>
            <a:fld id="{D9F75050-0E15-4C5B-92B0-66D068882F1F}" type="datetimeFigureOut">
              <a:rPr lang="tr-TR" smtClean="0"/>
              <a:pPr/>
              <a:t>24.02.2020</a:t>
            </a:fld>
            <a:endParaRPr lang="tr-TR"/>
          </a:p>
        </p:txBody>
      </p:sp>
      <p:sp>
        <p:nvSpPr>
          <p:cNvPr id="18" name="Slide Number Placeholder 17"/>
          <p:cNvSpPr>
            <a:spLocks noGrp="1"/>
          </p:cNvSpPr>
          <p:nvPr>
            <p:ph type="sldNum" sz="quarter" idx="11"/>
          </p:nvPr>
        </p:nvSpPr>
        <p:spPr/>
        <p:txBody>
          <a:bodyPr rtlCol="0"/>
          <a:lstStyle/>
          <a:p>
            <a:fld id="{B1DEFA8C-F947-479F-BE07-76B6B3F80BF1}" type="slidenum">
              <a:rPr lang="tr-TR" smtClean="0"/>
              <a:pPr/>
              <a:t>‹#›</a:t>
            </a:fld>
            <a:endParaRPr lang="tr-TR"/>
          </a:p>
        </p:txBody>
      </p:sp>
      <p:sp>
        <p:nvSpPr>
          <p:cNvPr id="21" name="Footer Placeholder 20"/>
          <p:cNvSpPr>
            <a:spLocks noGrp="1"/>
          </p:cNvSpPr>
          <p:nvPr>
            <p:ph type="ftr" sz="quarter" idx="12"/>
          </p:nvPr>
        </p:nvSpPr>
        <p:spPr/>
        <p:txBody>
          <a:bodyPr rtlCol="0"/>
          <a:lstStyle/>
          <a:p>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cstate="print">
            <a:lum bright="57000" contrast="-16000"/>
          </a:blip>
          <a:srcRect/>
          <a:stretch>
            <a:fillRect l="-27000" r="-27000"/>
          </a:stretch>
        </a:blipFill>
        <a:effectLst/>
      </p:bgPr>
    </p:bg>
    <p:spTree>
      <p:nvGrpSpPr>
        <p:cNvPr id="1" name=""/>
        <p:cNvGrpSpPr/>
        <p:nvPr/>
      </p:nvGrpSpPr>
      <p:grpSpPr>
        <a:xfrm>
          <a:off x="0" y="0"/>
          <a:ext cx="0" cy="0"/>
          <a:chOff x="0" y="0"/>
          <a:chExt cx="0" cy="0"/>
        </a:xfrm>
      </p:grpSpPr>
      <p:sp>
        <p:nvSpPr>
          <p:cNvPr id="16" name="Straight Connector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Title Placeholder 21"/>
          <p:cNvSpPr>
            <a:spLocks noGrp="1"/>
          </p:cNvSpPr>
          <p:nvPr>
            <p:ph type="title"/>
          </p:nvPr>
        </p:nvSpPr>
        <p:spPr>
          <a:xfrm>
            <a:off x="457200" y="274638"/>
            <a:ext cx="7467600" cy="1143000"/>
          </a:xfrm>
          <a:prstGeom prst="rect">
            <a:avLst/>
          </a:prstGeom>
        </p:spPr>
        <p:txBody>
          <a:bodyPr vert="horz" anchor="b">
            <a:normAutofit/>
          </a:bodyPr>
          <a:lstStyle/>
          <a:p>
            <a:r>
              <a:rPr kumimoji="0" lang="en-US"/>
              <a:t>Click to edit Master title style</a:t>
            </a:r>
          </a:p>
        </p:txBody>
      </p:sp>
      <p:sp>
        <p:nvSpPr>
          <p:cNvPr id="13" name="Text Placeholder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D9F75050-0E15-4C5B-92B0-66D068882F1F}" type="datetimeFigureOut">
              <a:rPr lang="tr-TR" smtClean="0"/>
              <a:pPr/>
              <a:t>24.02.2020</a:t>
            </a:fld>
            <a:endParaRPr lang="tr-TR"/>
          </a:p>
        </p:txBody>
      </p:sp>
      <p:sp>
        <p:nvSpPr>
          <p:cNvPr id="3" name="Footer Placeholder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tr-TR"/>
          </a:p>
        </p:txBody>
      </p:sp>
      <p:sp>
        <p:nvSpPr>
          <p:cNvPr id="7" name="Straight Connector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Straight Connector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ectangle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Oval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Slide Number Placeholder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B1DEFA8C-F947-479F-BE07-76B6B3F80BF1}"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ransition>
    <p:wheel spokes="1"/>
  </p:transition>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1928794" y="0"/>
            <a:ext cx="6172200" cy="4608512"/>
          </a:xfrm>
        </p:spPr>
        <p:txBody>
          <a:bodyPr>
            <a:normAutofit fontScale="90000"/>
          </a:bodyPr>
          <a:lstStyle/>
          <a:p>
            <a:pPr algn="ct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sz="2700" dirty="0">
                <a:effectLst>
                  <a:outerShdw blurRad="38100" dist="38100" dir="2700000" algn="tl">
                    <a:srgbClr val="000000">
                      <a:alpha val="43137"/>
                    </a:srgbClr>
                  </a:outerShdw>
                </a:effectLst>
                <a:latin typeface="Comic Sans MS" pitchFamily="66" charset="0"/>
              </a:rPr>
            </a:br>
            <a:r>
              <a:rPr lang="fi-FI" sz="2700" dirty="0">
                <a:solidFill>
                  <a:schemeClr val="accent2">
                    <a:lumMod val="75000"/>
                  </a:schemeClr>
                </a:solidFill>
                <a:effectLst>
                  <a:outerShdw blurRad="38100" dist="38100" dir="2700000" algn="tl">
                    <a:srgbClr val="000000">
                      <a:alpha val="43137"/>
                    </a:srgbClr>
                  </a:outerShdw>
                </a:effectLst>
                <a:latin typeface="Comic Sans MS" pitchFamily="66" charset="0"/>
              </a:rPr>
              <a:t>HİN </a:t>
            </a:r>
            <a:r>
              <a:rPr lang="tr-TR" sz="2700" dirty="0">
                <a:solidFill>
                  <a:schemeClr val="accent2">
                    <a:lumMod val="75000"/>
                  </a:schemeClr>
                </a:solidFill>
                <a:effectLst>
                  <a:outerShdw blurRad="38100" dist="38100" dir="2700000" algn="tl">
                    <a:srgbClr val="000000">
                      <a:alpha val="43137"/>
                    </a:srgbClr>
                  </a:outerShdw>
                </a:effectLst>
                <a:latin typeface="Comic Sans MS" pitchFamily="66" charset="0"/>
              </a:rPr>
              <a:t>132 GENEL HATLARIYLA HİNDİSTAN TARİHİ</a:t>
            </a: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t>4. </a:t>
            </a:r>
            <a:r>
              <a:rPr lang="tr-TR">
                <a:solidFill>
                  <a:schemeClr val="accent2">
                    <a:lumMod val="75000"/>
                  </a:schemeClr>
                </a:solidFill>
                <a:effectLst>
                  <a:outerShdw blurRad="38100" dist="38100" dir="2700000" algn="tl">
                    <a:srgbClr val="000000">
                      <a:alpha val="43137"/>
                    </a:srgbClr>
                  </a:outerShdw>
                </a:effectLst>
                <a:latin typeface="Comic Sans MS" pitchFamily="66" charset="0"/>
              </a:rPr>
              <a:t>HAFTA</a:t>
            </a:r>
            <a:br>
              <a:rPr lang="tr-TR">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dirty="0" err="1">
                <a:solidFill>
                  <a:schemeClr val="accent2">
                    <a:lumMod val="75000"/>
                  </a:schemeClr>
                </a:solidFill>
                <a:effectLst>
                  <a:outerShdw blurRad="38100" dist="38100" dir="2700000" algn="tl">
                    <a:srgbClr val="000000">
                      <a:alpha val="43137"/>
                    </a:srgbClr>
                  </a:outerShdw>
                </a:effectLst>
                <a:latin typeface="Comic Sans MS" pitchFamily="66" charset="0"/>
              </a:rPr>
              <a:t>İndus</a:t>
            </a:r>
            <a: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t> vadisi medeniyeti tarihi </a:t>
            </a:r>
            <a:r>
              <a:rPr lang="tr-TR" dirty="0" err="1">
                <a:solidFill>
                  <a:schemeClr val="accent2">
                    <a:lumMod val="75000"/>
                  </a:schemeClr>
                </a:solidFill>
                <a:effectLst>
                  <a:outerShdw blurRad="38100" dist="38100" dir="2700000" algn="tl">
                    <a:srgbClr val="000000">
                      <a:alpha val="43137"/>
                    </a:srgbClr>
                  </a:outerShdw>
                </a:effectLst>
                <a:latin typeface="Comic Sans MS" pitchFamily="66" charset="0"/>
              </a:rPr>
              <a:t>ıı</a:t>
            </a:r>
            <a:br>
              <a:rPr lang="tr-TR" dirty="0">
                <a:effectLst>
                  <a:outerShdw blurRad="38100" dist="38100" dir="2700000" algn="tl">
                    <a:srgbClr val="000000">
                      <a:alpha val="43137"/>
                    </a:srgbClr>
                  </a:outerShdw>
                </a:effectLst>
              </a:rPr>
            </a:br>
            <a:br>
              <a:rPr lang="tr-TR" dirty="0">
                <a:effectLst>
                  <a:outerShdw blurRad="38100" dist="38100" dir="2700000" algn="tl">
                    <a:srgbClr val="000000">
                      <a:alpha val="43137"/>
                    </a:srgbClr>
                  </a:outerShdw>
                </a:effectLst>
              </a:rPr>
            </a:br>
            <a:br>
              <a:rPr lang="tr-TR" sz="1600" dirty="0">
                <a:solidFill>
                  <a:schemeClr val="tx1"/>
                </a:solidFill>
              </a:rPr>
            </a:br>
            <a:br>
              <a:rPr lang="tr-TR" sz="1600" dirty="0">
                <a:solidFill>
                  <a:schemeClr val="tx1"/>
                </a:solidFill>
              </a:rPr>
            </a:br>
            <a:br>
              <a:rPr lang="tr-TR" sz="1600" dirty="0">
                <a:solidFill>
                  <a:schemeClr val="tx1"/>
                </a:solidFill>
              </a:rPr>
            </a:br>
            <a:br>
              <a:rPr lang="tr-TR" sz="1600" dirty="0">
                <a:solidFill>
                  <a:schemeClr val="tx1"/>
                </a:solidFill>
              </a:rPr>
            </a:br>
            <a:endParaRPr lang="tr-TR" sz="1600" dirty="0">
              <a:solidFill>
                <a:schemeClr val="tx1"/>
              </a:solidFill>
            </a:endParaRPr>
          </a:p>
        </p:txBody>
      </p:sp>
      <p:sp>
        <p:nvSpPr>
          <p:cNvPr id="3" name="2 Alt Başlık"/>
          <p:cNvSpPr>
            <a:spLocks noGrp="1"/>
          </p:cNvSpPr>
          <p:nvPr>
            <p:ph type="subTitle" idx="1"/>
          </p:nvPr>
        </p:nvSpPr>
        <p:spPr>
          <a:xfrm>
            <a:off x="2286000" y="3573016"/>
            <a:ext cx="6172200" cy="2801906"/>
          </a:xfrm>
        </p:spPr>
        <p:txBody>
          <a:bodyPr>
            <a:normAutofit/>
          </a:bodyPr>
          <a:lstStyle/>
          <a:p>
            <a:pPr algn="ctr"/>
            <a:endParaRPr lang="tr-TR" dirty="0">
              <a:solidFill>
                <a:schemeClr val="tx1"/>
              </a:solidFill>
              <a:effectLst>
                <a:outerShdw blurRad="38100" dist="38100" dir="2700000" algn="tl">
                  <a:srgbClr val="000000">
                    <a:alpha val="43137"/>
                  </a:srgbClr>
                </a:outerShdw>
              </a:effectLst>
              <a:latin typeface="Comic Sans MS" pitchFamily="66" charset="0"/>
            </a:endParaRPr>
          </a:p>
          <a:p>
            <a:pPr algn="r"/>
            <a:r>
              <a:rPr lang="tr-TR" dirty="0">
                <a:solidFill>
                  <a:schemeClr val="tx1"/>
                </a:solidFill>
                <a:effectLst>
                  <a:outerShdw blurRad="38100" dist="38100" dir="2700000" algn="tl">
                    <a:srgbClr val="000000">
                      <a:alpha val="43137"/>
                    </a:srgbClr>
                  </a:outerShdw>
                </a:effectLst>
                <a:latin typeface="Comic Sans MS" pitchFamily="66" charset="0"/>
              </a:rPr>
              <a:t>Doç. Dr. Yalçın Kayalı</a:t>
            </a:r>
          </a:p>
          <a:p>
            <a:pPr algn="r"/>
            <a:r>
              <a:rPr lang="tr-TR" dirty="0">
                <a:solidFill>
                  <a:schemeClr val="tx1"/>
                </a:solidFill>
                <a:effectLst>
                  <a:outerShdw blurRad="38100" dist="38100" dir="2700000" algn="tl">
                    <a:srgbClr val="000000">
                      <a:alpha val="43137"/>
                    </a:srgbClr>
                  </a:outerShdw>
                </a:effectLst>
                <a:latin typeface="Comic Sans MS" pitchFamily="66" charset="0"/>
              </a:rPr>
              <a:t>Ankara Üniversitesi</a:t>
            </a:r>
          </a:p>
          <a:p>
            <a:pPr algn="r"/>
            <a:r>
              <a:rPr lang="tr-TR" dirty="0">
                <a:solidFill>
                  <a:schemeClr val="tx1"/>
                </a:solidFill>
                <a:effectLst>
                  <a:outerShdw blurRad="38100" dist="38100" dir="2700000" algn="tl">
                    <a:srgbClr val="000000">
                      <a:alpha val="43137"/>
                    </a:srgbClr>
                  </a:outerShdw>
                </a:effectLst>
                <a:latin typeface="Comic Sans MS" pitchFamily="66" charset="0"/>
              </a:rPr>
              <a:t>Dil ve Tarih-Coğrafya Fakültesi</a:t>
            </a:r>
          </a:p>
          <a:p>
            <a:pPr algn="r"/>
            <a:r>
              <a:rPr lang="tr-TR" dirty="0">
                <a:solidFill>
                  <a:schemeClr val="tx1"/>
                </a:solidFill>
                <a:effectLst>
                  <a:outerShdw blurRad="38100" dist="38100" dir="2700000" algn="tl">
                    <a:srgbClr val="000000">
                      <a:alpha val="43137"/>
                    </a:srgbClr>
                  </a:outerShdw>
                </a:effectLst>
                <a:latin typeface="Comic Sans MS" pitchFamily="66" charset="0"/>
              </a:rPr>
              <a:t>Doğu Dilleri ve Edebiyatları Bölümü</a:t>
            </a:r>
          </a:p>
          <a:p>
            <a:pPr algn="r"/>
            <a:r>
              <a:rPr lang="tr-TR" dirty="0">
                <a:solidFill>
                  <a:schemeClr val="tx1"/>
                </a:solidFill>
                <a:effectLst>
                  <a:outerShdw blurRad="38100" dist="38100" dir="2700000" algn="tl">
                    <a:srgbClr val="000000">
                      <a:alpha val="43137"/>
                    </a:srgbClr>
                  </a:outerShdw>
                </a:effectLst>
                <a:latin typeface="Comic Sans MS" pitchFamily="66" charset="0"/>
              </a:rPr>
              <a:t>Hindoloji Anabilim Dalı</a:t>
            </a:r>
          </a:p>
        </p:txBody>
      </p:sp>
    </p:spTree>
  </p:cSld>
  <p:clrMapOvr>
    <a:masterClrMapping/>
  </p:clrMapOvr>
  <p:transition>
    <p:wheel spokes="1"/>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fi-FI" sz="3200" dirty="0">
                <a:effectLst>
                  <a:outerShdw blurRad="38100" dist="38100" dir="2700000" algn="tl">
                    <a:srgbClr val="000000">
                      <a:alpha val="43137"/>
                    </a:srgbClr>
                  </a:outerShdw>
                </a:effectLst>
                <a:latin typeface="Comic Sans MS" pitchFamily="66" charset="0"/>
              </a:rPr>
              <a:t>HİN </a:t>
            </a:r>
            <a:r>
              <a:rPr lang="tr-TR" sz="3200" dirty="0">
                <a:effectLst>
                  <a:outerShdw blurRad="38100" dist="38100" dir="2700000" algn="tl">
                    <a:srgbClr val="000000">
                      <a:alpha val="43137"/>
                    </a:srgbClr>
                  </a:outerShdw>
                </a:effectLst>
                <a:latin typeface="Comic Sans MS" pitchFamily="66" charset="0"/>
              </a:rPr>
              <a:t>132 GENEL HATLARIYLA HİNDİSTAN TARİHİ</a:t>
            </a:r>
            <a:endParaRPr lang="tr-TR" dirty="0"/>
          </a:p>
        </p:txBody>
      </p:sp>
      <p:sp>
        <p:nvSpPr>
          <p:cNvPr id="3" name="2 İçerik Yer Tutucusu"/>
          <p:cNvSpPr>
            <a:spLocks noGrp="1"/>
          </p:cNvSpPr>
          <p:nvPr>
            <p:ph sz="quarter" idx="1"/>
          </p:nvPr>
        </p:nvSpPr>
        <p:spPr/>
        <p:txBody>
          <a:bodyPr/>
          <a:lstStyle/>
          <a:p>
            <a:pPr algn="ctr"/>
            <a:r>
              <a:rPr lang="tr-TR" dirty="0" err="1"/>
              <a:t>İndus</a:t>
            </a:r>
            <a:r>
              <a:rPr lang="tr-TR" dirty="0"/>
              <a:t> Medeniyetinde hâkim devlet idaresinin olmaması, toplumunun tamamen aynı kökenden gelen kişiler tarafından oluştuğu anlamına da gelmektedir. Ancak bu medeniyeti oluşturan toplumun, hangi kökenden gelirse gelsin, üst düzeydeki bir kültürel düzeye sahip oldukları açıktır.</a:t>
            </a:r>
            <a:endParaRPr lang="tr-TR" b="1" dirty="0"/>
          </a:p>
          <a:p>
            <a:pPr algn="ctr"/>
            <a:endParaRPr lang="tr-TR"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fi-FI" sz="3200" dirty="0">
                <a:effectLst>
                  <a:outerShdw blurRad="38100" dist="38100" dir="2700000" algn="tl">
                    <a:srgbClr val="000000">
                      <a:alpha val="43137"/>
                    </a:srgbClr>
                  </a:outerShdw>
                </a:effectLst>
                <a:latin typeface="Comic Sans MS" pitchFamily="66" charset="0"/>
              </a:rPr>
              <a:t>HİN </a:t>
            </a:r>
            <a:r>
              <a:rPr lang="tr-TR" sz="3200" dirty="0">
                <a:effectLst>
                  <a:outerShdw blurRad="38100" dist="38100" dir="2700000" algn="tl">
                    <a:srgbClr val="000000">
                      <a:alpha val="43137"/>
                    </a:srgbClr>
                  </a:outerShdw>
                </a:effectLst>
                <a:latin typeface="Comic Sans MS" pitchFamily="66" charset="0"/>
              </a:rPr>
              <a:t>132 GENEL HATLARIYLA HİNDİSTAN TARİHİ</a:t>
            </a:r>
            <a:endParaRPr lang="tr-TR" dirty="0"/>
          </a:p>
        </p:txBody>
      </p:sp>
      <p:sp>
        <p:nvSpPr>
          <p:cNvPr id="3" name="2 İçerik Yer Tutucusu"/>
          <p:cNvSpPr>
            <a:spLocks noGrp="1"/>
          </p:cNvSpPr>
          <p:nvPr>
            <p:ph sz="quarter" idx="1"/>
          </p:nvPr>
        </p:nvSpPr>
        <p:spPr/>
        <p:txBody>
          <a:bodyPr>
            <a:normAutofit/>
          </a:bodyPr>
          <a:lstStyle/>
          <a:p>
            <a:pPr algn="ctr"/>
            <a:r>
              <a:rPr lang="tr-TR" dirty="0"/>
              <a:t>Yapılan arkeolojik çalışmalarda, bir takım mühür ve seramik kap kacak, alet edevata da ulaşılmıştır. Bu kalıntılar, </a:t>
            </a:r>
            <a:r>
              <a:rPr lang="tr-TR" dirty="0" err="1"/>
              <a:t>İndus</a:t>
            </a:r>
            <a:r>
              <a:rPr lang="tr-TR" dirty="0"/>
              <a:t> Vadisi medeniyetinin siyasi tarihi, ekonomik ilişkileri ve kültürel mirasının yorumlanması bakımından oldukça önemlidir. </a:t>
            </a:r>
            <a:endParaRPr lang="tr-TR" b="1" dirty="0"/>
          </a:p>
          <a:p>
            <a:pPr algn="ctr"/>
            <a:endParaRPr lang="tr-TR"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fi-FI" sz="3200" dirty="0">
                <a:effectLst>
                  <a:outerShdw blurRad="38100" dist="38100" dir="2700000" algn="tl">
                    <a:srgbClr val="000000">
                      <a:alpha val="43137"/>
                    </a:srgbClr>
                  </a:outerShdw>
                </a:effectLst>
                <a:latin typeface="Comic Sans MS" pitchFamily="66" charset="0"/>
              </a:rPr>
              <a:t>HİN </a:t>
            </a:r>
            <a:r>
              <a:rPr lang="tr-TR" sz="3200" dirty="0">
                <a:effectLst>
                  <a:outerShdw blurRad="38100" dist="38100" dir="2700000" algn="tl">
                    <a:srgbClr val="000000">
                      <a:alpha val="43137"/>
                    </a:srgbClr>
                  </a:outerShdw>
                </a:effectLst>
                <a:latin typeface="Comic Sans MS" pitchFamily="66" charset="0"/>
              </a:rPr>
              <a:t>132 GENEL HATLARIYLA HİNDİSTAN TARİHİ</a:t>
            </a:r>
            <a:endParaRPr lang="tr-TR" dirty="0"/>
          </a:p>
        </p:txBody>
      </p:sp>
      <p:sp>
        <p:nvSpPr>
          <p:cNvPr id="3" name="2 İçerik Yer Tutucusu"/>
          <p:cNvSpPr>
            <a:spLocks noGrp="1"/>
          </p:cNvSpPr>
          <p:nvPr>
            <p:ph sz="quarter" idx="1"/>
          </p:nvPr>
        </p:nvSpPr>
        <p:spPr/>
        <p:txBody>
          <a:bodyPr>
            <a:normAutofit/>
          </a:bodyPr>
          <a:lstStyle/>
          <a:p>
            <a:pPr algn="ctr"/>
            <a:r>
              <a:rPr lang="tr-TR" dirty="0"/>
              <a:t>Mühürler üzerindeki tek boynuzlu hayvan kabartmaları, Sümer’dekilere benzemesi açısından, karşılaştırmalı medeniyet tarihi araştırmacılarını heyecanlandırsa da net bir çıkarım yapabilmek mümkün olamamıştır. Şüphesiz ki bu duruma sebep olan en önemli engel, mühür ve seramik benzeri kalıntılarda yer alan </a:t>
            </a:r>
            <a:r>
              <a:rPr lang="tr-TR" dirty="0" err="1"/>
              <a:t>İndus</a:t>
            </a:r>
            <a:r>
              <a:rPr lang="tr-TR" dirty="0"/>
              <a:t> yazısının henüz çözülememiş olmasıdır. </a:t>
            </a:r>
            <a:endParaRPr lang="tr-TR" b="1" dirty="0"/>
          </a:p>
          <a:p>
            <a:pPr algn="ctr"/>
            <a:endParaRPr lang="tr-TR" dirty="0"/>
          </a:p>
        </p:txBody>
      </p:sp>
    </p:spTree>
    <p:extLst>
      <p:ext uri="{BB962C8B-B14F-4D97-AF65-F5344CB8AC3E}">
        <p14:creationId xmlns:p14="http://schemas.microsoft.com/office/powerpoint/2010/main" val="220868586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ctr"/>
            <a:r>
              <a:rPr lang="fi-FI" sz="3200" dirty="0">
                <a:effectLst>
                  <a:outerShdw blurRad="38100" dist="38100" dir="2700000" algn="tl">
                    <a:srgbClr val="000000">
                      <a:alpha val="43137"/>
                    </a:srgbClr>
                  </a:outerShdw>
                </a:effectLst>
                <a:latin typeface="Comic Sans MS" pitchFamily="66" charset="0"/>
              </a:rPr>
              <a:t>HİN </a:t>
            </a:r>
            <a:r>
              <a:rPr lang="tr-TR" sz="3200" dirty="0">
                <a:effectLst>
                  <a:outerShdw blurRad="38100" dist="38100" dir="2700000" algn="tl">
                    <a:srgbClr val="000000">
                      <a:alpha val="43137"/>
                    </a:srgbClr>
                  </a:outerShdw>
                </a:effectLst>
                <a:latin typeface="Comic Sans MS" pitchFamily="66" charset="0"/>
              </a:rPr>
              <a:t>132 GENEL HATLARIYLA HİNDİSTAN TARİHİ</a:t>
            </a:r>
            <a:endParaRPr lang="tr-TR" dirty="0"/>
          </a:p>
        </p:txBody>
      </p:sp>
      <p:sp>
        <p:nvSpPr>
          <p:cNvPr id="3" name="2 İçerik Yer Tutucusu"/>
          <p:cNvSpPr>
            <a:spLocks noGrp="1"/>
          </p:cNvSpPr>
          <p:nvPr>
            <p:ph sz="quarter" idx="1"/>
          </p:nvPr>
        </p:nvSpPr>
        <p:spPr/>
        <p:txBody>
          <a:bodyPr/>
          <a:lstStyle/>
          <a:p>
            <a:pPr algn="ctr"/>
            <a:r>
              <a:rPr lang="tr-TR" dirty="0" err="1"/>
              <a:t>Pencab’ın</a:t>
            </a:r>
            <a:r>
              <a:rPr lang="tr-TR" dirty="0"/>
              <a:t> kuzeyinde </a:t>
            </a:r>
            <a:r>
              <a:rPr lang="tr-TR" dirty="0" err="1"/>
              <a:t>Sarasvati</a:t>
            </a:r>
            <a:r>
              <a:rPr lang="tr-TR" dirty="0"/>
              <a:t> vadisinin güneyinde yer alan </a:t>
            </a:r>
            <a:r>
              <a:rPr lang="tr-TR" dirty="0" err="1"/>
              <a:t>Harappa’dan</a:t>
            </a:r>
            <a:r>
              <a:rPr lang="tr-TR" dirty="0"/>
              <a:t>, </a:t>
            </a:r>
            <a:r>
              <a:rPr lang="tr-TR" dirty="0" err="1"/>
              <a:t>Ravi</a:t>
            </a:r>
            <a:r>
              <a:rPr lang="tr-TR" dirty="0"/>
              <a:t> ırmağının eski bir kolu geçmekteydi. Ayrıca bu bölgede en küçüğü 2, en büyüğü 100 hektar olmak üzere irili ufaklı birçok yerleşim birimi daha yer almaktaydı.</a:t>
            </a:r>
            <a:endParaRPr lang="tr-TR" b="1" dirty="0"/>
          </a:p>
          <a:p>
            <a:endParaRPr lang="tr-T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ctr"/>
            <a:r>
              <a:rPr lang="fi-FI" sz="3200" dirty="0">
                <a:effectLst>
                  <a:outerShdw blurRad="38100" dist="38100" dir="2700000" algn="tl">
                    <a:srgbClr val="000000">
                      <a:alpha val="43137"/>
                    </a:srgbClr>
                  </a:outerShdw>
                </a:effectLst>
                <a:latin typeface="Comic Sans MS" pitchFamily="66" charset="0"/>
              </a:rPr>
              <a:t>HİN </a:t>
            </a:r>
            <a:r>
              <a:rPr lang="tr-TR" sz="3200" dirty="0">
                <a:effectLst>
                  <a:outerShdw blurRad="38100" dist="38100" dir="2700000" algn="tl">
                    <a:srgbClr val="000000">
                      <a:alpha val="43137"/>
                    </a:srgbClr>
                  </a:outerShdw>
                </a:effectLst>
                <a:latin typeface="Comic Sans MS" pitchFamily="66" charset="0"/>
              </a:rPr>
              <a:t>132 GENEL HATLARIYLA HİNDİSTAN TARİHİ</a:t>
            </a:r>
            <a:endParaRPr lang="tr-TR" dirty="0"/>
          </a:p>
        </p:txBody>
      </p:sp>
      <p:sp>
        <p:nvSpPr>
          <p:cNvPr id="3" name="2 İçerik Yer Tutucusu"/>
          <p:cNvSpPr>
            <a:spLocks noGrp="1"/>
          </p:cNvSpPr>
          <p:nvPr>
            <p:ph sz="quarter" idx="1"/>
          </p:nvPr>
        </p:nvSpPr>
        <p:spPr/>
        <p:txBody>
          <a:bodyPr/>
          <a:lstStyle/>
          <a:p>
            <a:pPr algn="ctr"/>
            <a:r>
              <a:rPr lang="tr-TR" dirty="0" err="1"/>
              <a:t>İndus</a:t>
            </a:r>
            <a:r>
              <a:rPr lang="tr-TR" dirty="0"/>
              <a:t> Nehri’nin verimli ovalarının batısında bulunan ve içinden </a:t>
            </a:r>
            <a:r>
              <a:rPr lang="tr-TR" dirty="0" err="1"/>
              <a:t>Ghaggar-Hakra</a:t>
            </a:r>
            <a:r>
              <a:rPr lang="tr-TR" dirty="0"/>
              <a:t> nehri geçen </a:t>
            </a:r>
            <a:r>
              <a:rPr lang="tr-TR" dirty="0" err="1"/>
              <a:t>Mohenco-daro</a:t>
            </a:r>
            <a:r>
              <a:rPr lang="tr-TR" dirty="0"/>
              <a:t> ise Pakistan’daki </a:t>
            </a:r>
            <a:r>
              <a:rPr lang="tr-TR" dirty="0" err="1"/>
              <a:t>Sind</a:t>
            </a:r>
            <a:r>
              <a:rPr lang="tr-TR" dirty="0"/>
              <a:t> bölgesinde kurulmuştu. Gelişmiş şehir yaşamı ve planlaması ile MÖ üçüncü milenyumda, yaklaşık 2.5 milyon civarındaki nüfusuyla </a:t>
            </a:r>
            <a:r>
              <a:rPr lang="tr-TR" dirty="0" err="1"/>
              <a:t>İndus</a:t>
            </a:r>
            <a:r>
              <a:rPr lang="tr-TR" dirty="0"/>
              <a:t> Vadisi medeniyetinin en kalabalık yerleşim yeri olmuştur.</a:t>
            </a:r>
            <a:endParaRPr lang="tr-TR" b="1" dirty="0"/>
          </a:p>
          <a:p>
            <a:endParaRPr lang="tr-T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fi-FI" sz="3200" dirty="0">
                <a:effectLst>
                  <a:outerShdw blurRad="38100" dist="38100" dir="2700000" algn="tl">
                    <a:srgbClr val="000000">
                      <a:alpha val="43137"/>
                    </a:srgbClr>
                  </a:outerShdw>
                </a:effectLst>
                <a:latin typeface="Comic Sans MS" pitchFamily="66" charset="0"/>
              </a:rPr>
              <a:t>HİN </a:t>
            </a:r>
            <a:r>
              <a:rPr lang="tr-TR" sz="3200" dirty="0">
                <a:effectLst>
                  <a:outerShdw blurRad="38100" dist="38100" dir="2700000" algn="tl">
                    <a:srgbClr val="000000">
                      <a:alpha val="43137"/>
                    </a:srgbClr>
                  </a:outerShdw>
                </a:effectLst>
                <a:latin typeface="Comic Sans MS" pitchFamily="66" charset="0"/>
              </a:rPr>
              <a:t>132 GENEL HATLARIYLA HİNDİSTAN TARİHİ</a:t>
            </a:r>
            <a:endParaRPr lang="tr-TR" dirty="0"/>
          </a:p>
        </p:txBody>
      </p:sp>
      <p:pic>
        <p:nvPicPr>
          <p:cNvPr id="1026" name="Picture 2" descr="indus civilization map ile ilgili görsel sonucu">
            <a:extLst>
              <a:ext uri="{FF2B5EF4-FFF2-40B4-BE49-F238E27FC236}">
                <a16:creationId xmlns:a16="http://schemas.microsoft.com/office/drawing/2014/main" id="{76D33A09-E64B-4B34-8A87-A8375AC24369}"/>
              </a:ext>
            </a:extLst>
          </p:cNvPr>
          <p:cNvPicPr>
            <a:picLocks noGrp="1" noChangeAspect="1" noChangeArrowheads="1"/>
          </p:cNvPicPr>
          <p:nvPr>
            <p:ph sz="quarter" idx="1"/>
          </p:nvPr>
        </p:nvPicPr>
        <p:blipFill>
          <a:blip r:embed="rId2">
            <a:extLst>
              <a:ext uri="{28A0092B-C50C-407E-A947-70E740481C1C}">
                <a14:useLocalDpi xmlns:a14="http://schemas.microsoft.com/office/drawing/2010/main" val="0"/>
              </a:ext>
            </a:extLst>
          </a:blip>
          <a:srcRect/>
          <a:stretch>
            <a:fillRect/>
          </a:stretch>
        </p:blipFill>
        <p:spPr bwMode="auto">
          <a:xfrm>
            <a:off x="1763688" y="1700808"/>
            <a:ext cx="5015260" cy="4242048"/>
          </a:xfrm>
          <a:prstGeom prst="rect">
            <a:avLst/>
          </a:prstGeom>
          <a:ln w="88900" cap="sq" cmpd="thickThin">
            <a:solidFill>
              <a:srgbClr val="000000"/>
            </a:solidFill>
            <a:prstDash val="solid"/>
            <a:miter lim="800000"/>
          </a:ln>
          <a:effectLst>
            <a:innerShdw blurRad="76200">
              <a:srgbClr val="000000"/>
            </a:innerShdw>
          </a:effectLst>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fi-FI" sz="3200" dirty="0">
                <a:effectLst>
                  <a:outerShdw blurRad="38100" dist="38100" dir="2700000" algn="tl">
                    <a:srgbClr val="000000">
                      <a:alpha val="43137"/>
                    </a:srgbClr>
                  </a:outerShdw>
                </a:effectLst>
                <a:latin typeface="Comic Sans MS" pitchFamily="66" charset="0"/>
              </a:rPr>
              <a:t>HİN </a:t>
            </a:r>
            <a:r>
              <a:rPr lang="tr-TR" sz="3200" dirty="0">
                <a:effectLst>
                  <a:outerShdw blurRad="38100" dist="38100" dir="2700000" algn="tl">
                    <a:srgbClr val="000000">
                      <a:alpha val="43137"/>
                    </a:srgbClr>
                  </a:outerShdw>
                </a:effectLst>
                <a:latin typeface="Comic Sans MS" pitchFamily="66" charset="0"/>
              </a:rPr>
              <a:t>132 GENEL HATLARIYLA HİNDİSTAN TARİHİ</a:t>
            </a:r>
            <a:endParaRPr lang="tr-TR" dirty="0"/>
          </a:p>
        </p:txBody>
      </p:sp>
      <p:sp>
        <p:nvSpPr>
          <p:cNvPr id="3" name="2 İçerik Yer Tutucusu"/>
          <p:cNvSpPr>
            <a:spLocks noGrp="1"/>
          </p:cNvSpPr>
          <p:nvPr>
            <p:ph sz="quarter" idx="1"/>
          </p:nvPr>
        </p:nvSpPr>
        <p:spPr/>
        <p:txBody>
          <a:bodyPr/>
          <a:lstStyle/>
          <a:p>
            <a:pPr algn="ctr"/>
            <a:r>
              <a:rPr lang="tr-TR" dirty="0"/>
              <a:t>Böylesine büyük bir alana yayılmış olan </a:t>
            </a:r>
            <a:r>
              <a:rPr lang="tr-TR" dirty="0" err="1"/>
              <a:t>İndus</a:t>
            </a:r>
            <a:r>
              <a:rPr lang="tr-TR" dirty="0"/>
              <a:t> medeniyeti şehirlerinin kimler tarafında inşa edilmiş olduğu ise hala tam olarak bilinememektedir. Ancak araştırmacıların çoğu onların </a:t>
            </a:r>
            <a:r>
              <a:rPr lang="tr-TR" dirty="0" err="1"/>
              <a:t>Ārilerin</a:t>
            </a:r>
            <a:r>
              <a:rPr lang="tr-TR" dirty="0"/>
              <a:t> gelişinden önce bu coğrafyaya yerleşmiş olan göçebe bir halk olduğu konusunda fikir birliğine varmıştır. </a:t>
            </a:r>
          </a:p>
          <a:p>
            <a:endParaRPr lang="tr-T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fi-FI" sz="3200" dirty="0">
                <a:effectLst>
                  <a:outerShdw blurRad="38100" dist="38100" dir="2700000" algn="tl">
                    <a:srgbClr val="000000">
                      <a:alpha val="43137"/>
                    </a:srgbClr>
                  </a:outerShdw>
                </a:effectLst>
                <a:latin typeface="Comic Sans MS" pitchFamily="66" charset="0"/>
              </a:rPr>
              <a:t>HİN </a:t>
            </a:r>
            <a:r>
              <a:rPr lang="tr-TR" sz="3200" dirty="0">
                <a:effectLst>
                  <a:outerShdw blurRad="38100" dist="38100" dir="2700000" algn="tl">
                    <a:srgbClr val="000000">
                      <a:alpha val="43137"/>
                    </a:srgbClr>
                  </a:outerShdw>
                </a:effectLst>
                <a:latin typeface="Comic Sans MS" pitchFamily="66" charset="0"/>
              </a:rPr>
              <a:t>132 GENEL HATLARIYLA HİNDİSTAN TARİHİ</a:t>
            </a:r>
            <a:endParaRPr lang="tr-TR" dirty="0"/>
          </a:p>
        </p:txBody>
      </p:sp>
      <p:sp>
        <p:nvSpPr>
          <p:cNvPr id="3" name="2 İçerik Yer Tutucusu"/>
          <p:cNvSpPr>
            <a:spLocks noGrp="1"/>
          </p:cNvSpPr>
          <p:nvPr>
            <p:ph sz="quarter" idx="1"/>
          </p:nvPr>
        </p:nvSpPr>
        <p:spPr/>
        <p:txBody>
          <a:bodyPr/>
          <a:lstStyle/>
          <a:p>
            <a:pPr algn="ctr"/>
            <a:r>
              <a:rPr lang="tr-TR" dirty="0"/>
              <a:t> </a:t>
            </a:r>
            <a:r>
              <a:rPr lang="tr-TR" dirty="0" err="1"/>
              <a:t>İndus’ta</a:t>
            </a:r>
            <a:r>
              <a:rPr lang="tr-TR" dirty="0"/>
              <a:t> şehirler, ardı ardına takip eden caddelerin birbirinin etrafında dönüp dolaşması ilkesi üzerine kurulmuştur. Ana caddeler ya kuzeyden güneye ya da doğudan batıya doğru uzanır. Bu yerleşim planına ise “ızgara deseni”  adı verilmektedir. </a:t>
            </a:r>
            <a:endParaRPr lang="tr-TR" b="1" dirty="0"/>
          </a:p>
          <a:p>
            <a:endParaRPr lang="tr-T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fi-FI" sz="3200" dirty="0">
                <a:effectLst>
                  <a:outerShdw blurRad="38100" dist="38100" dir="2700000" algn="tl">
                    <a:srgbClr val="000000">
                      <a:alpha val="43137"/>
                    </a:srgbClr>
                  </a:outerShdw>
                </a:effectLst>
                <a:latin typeface="Comic Sans MS" pitchFamily="66" charset="0"/>
              </a:rPr>
              <a:t>HİN </a:t>
            </a:r>
            <a:r>
              <a:rPr lang="tr-TR" sz="3200" dirty="0">
                <a:effectLst>
                  <a:outerShdw blurRad="38100" dist="38100" dir="2700000" algn="tl">
                    <a:srgbClr val="000000">
                      <a:alpha val="43137"/>
                    </a:srgbClr>
                  </a:outerShdw>
                </a:effectLst>
                <a:latin typeface="Comic Sans MS" pitchFamily="66" charset="0"/>
              </a:rPr>
              <a:t>132 GENEL HATLARIYLA HİNDİSTAN TARİHİ</a:t>
            </a:r>
            <a:endParaRPr lang="tr-TR" dirty="0"/>
          </a:p>
        </p:txBody>
      </p:sp>
      <p:sp>
        <p:nvSpPr>
          <p:cNvPr id="3" name="2 İçerik Yer Tutucusu"/>
          <p:cNvSpPr>
            <a:spLocks noGrp="1"/>
          </p:cNvSpPr>
          <p:nvPr>
            <p:ph sz="quarter" idx="1"/>
          </p:nvPr>
        </p:nvSpPr>
        <p:spPr/>
        <p:txBody>
          <a:bodyPr/>
          <a:lstStyle/>
          <a:p>
            <a:pPr algn="ctr"/>
            <a:r>
              <a:rPr lang="tr-TR" dirty="0"/>
              <a:t>Şehirlerde geniş caddelerin yanı sıra </a:t>
            </a:r>
            <a:r>
              <a:rPr lang="tr-TR" dirty="0" err="1"/>
              <a:t>İndus</a:t>
            </a:r>
            <a:r>
              <a:rPr lang="tr-TR" dirty="0"/>
              <a:t> Nehri’nin şiddetli taşkınlarıyla başa çıkabilecek güçteki bir altyapı ağı da yer almaktaydı. Ayrıca hemen hemen bütün evlere bağlı olan bir atık su sistemi mevcuttu.</a:t>
            </a:r>
            <a:endParaRPr lang="tr-TR" b="1" dirty="0"/>
          </a:p>
          <a:p>
            <a:endParaRPr lang="tr-TR" dirty="0">
              <a:effectLst>
                <a:outerShdw blurRad="38100" dist="38100" dir="2700000" algn="tl">
                  <a:srgbClr val="000000">
                    <a:alpha val="43137"/>
                  </a:srgbClr>
                </a:outerShdw>
              </a:effectLst>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fi-FI" sz="3200" dirty="0">
                <a:effectLst>
                  <a:outerShdw blurRad="38100" dist="38100" dir="2700000" algn="tl">
                    <a:srgbClr val="000000">
                      <a:alpha val="43137"/>
                    </a:srgbClr>
                  </a:outerShdw>
                </a:effectLst>
                <a:latin typeface="Comic Sans MS" pitchFamily="66" charset="0"/>
              </a:rPr>
              <a:t>HİN </a:t>
            </a:r>
            <a:r>
              <a:rPr lang="tr-TR" sz="3200" dirty="0">
                <a:effectLst>
                  <a:outerShdw blurRad="38100" dist="38100" dir="2700000" algn="tl">
                    <a:srgbClr val="000000">
                      <a:alpha val="43137"/>
                    </a:srgbClr>
                  </a:outerShdw>
                </a:effectLst>
                <a:latin typeface="Comic Sans MS" pitchFamily="66" charset="0"/>
              </a:rPr>
              <a:t>132 GENEL HATLARIYLA HİNDİSTAN TARİHİ</a:t>
            </a:r>
            <a:endParaRPr lang="tr-TR" dirty="0"/>
          </a:p>
        </p:txBody>
      </p:sp>
      <p:sp>
        <p:nvSpPr>
          <p:cNvPr id="3" name="2 İçerik Yer Tutucusu"/>
          <p:cNvSpPr>
            <a:spLocks noGrp="1"/>
          </p:cNvSpPr>
          <p:nvPr>
            <p:ph sz="quarter" idx="1"/>
          </p:nvPr>
        </p:nvSpPr>
        <p:spPr/>
        <p:txBody>
          <a:bodyPr/>
          <a:lstStyle/>
          <a:p>
            <a:pPr algn="r"/>
            <a:r>
              <a:rPr lang="tr-TR" dirty="0"/>
              <a:t>Böylelikle atık su, duvardaki atık su boruları yoluyla dışarı atılırdı. Şehirlerde, büyük bir saray ya da görkemli tapınaklar olmadığı gibi; herhangi bir anıt mezar ya da devlet adamları ve tanrılara ait büyük heykeller de yoktu. </a:t>
            </a:r>
            <a:endParaRPr lang="tr-TR" b="1" dirty="0"/>
          </a:p>
          <a:p>
            <a:endParaRPr lang="tr-T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fi-FI" sz="3200" dirty="0">
                <a:effectLst>
                  <a:outerShdw blurRad="38100" dist="38100" dir="2700000" algn="tl">
                    <a:srgbClr val="000000">
                      <a:alpha val="43137"/>
                    </a:srgbClr>
                  </a:outerShdw>
                </a:effectLst>
                <a:latin typeface="Comic Sans MS" pitchFamily="66" charset="0"/>
              </a:rPr>
              <a:t>HİN </a:t>
            </a:r>
            <a:r>
              <a:rPr lang="tr-TR" sz="3200" dirty="0">
                <a:effectLst>
                  <a:outerShdw blurRad="38100" dist="38100" dir="2700000" algn="tl">
                    <a:srgbClr val="000000">
                      <a:alpha val="43137"/>
                    </a:srgbClr>
                  </a:outerShdw>
                </a:effectLst>
                <a:latin typeface="Comic Sans MS" pitchFamily="66" charset="0"/>
              </a:rPr>
              <a:t>132 GENEL HATLARIYLA HİNDİSTAN TARİHİ</a:t>
            </a:r>
            <a:endParaRPr lang="tr-TR" dirty="0"/>
          </a:p>
        </p:txBody>
      </p:sp>
      <p:sp>
        <p:nvSpPr>
          <p:cNvPr id="3" name="2 İçerik Yer Tutucusu"/>
          <p:cNvSpPr>
            <a:spLocks noGrp="1"/>
          </p:cNvSpPr>
          <p:nvPr>
            <p:ph sz="quarter" idx="1"/>
          </p:nvPr>
        </p:nvSpPr>
        <p:spPr/>
        <p:txBody>
          <a:bodyPr/>
          <a:lstStyle/>
          <a:p>
            <a:pPr algn="ctr"/>
            <a:r>
              <a:rPr lang="tr-TR" dirty="0"/>
              <a:t>Siyasi bir otoritenin olmadığı yönündeki kanıtlar, </a:t>
            </a:r>
            <a:r>
              <a:rPr lang="tr-TR" dirty="0" err="1"/>
              <a:t>İndus</a:t>
            </a:r>
            <a:r>
              <a:rPr lang="tr-TR" dirty="0"/>
              <a:t> insanının, sahip oldukları ileri medeni güce rağmen, başka bir yeri fethetme ya da ele geçirme, yönetme çabasında da olmadıkları şeklinde, yorumların yapılmasına sebep olmuştur.</a:t>
            </a:r>
            <a:endParaRPr lang="tr-TR" b="1" dirty="0"/>
          </a:p>
          <a:p>
            <a:endParaRPr lang="tr-TR"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el">
  <a:themeElements>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Oriel">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riel">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1347</TotalTime>
  <Words>520</Words>
  <Application>Microsoft Office PowerPoint</Application>
  <PresentationFormat>Ekran Gösterisi (4:3)</PresentationFormat>
  <Paragraphs>29</Paragraphs>
  <Slides>12</Slides>
  <Notes>1</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12</vt:i4>
      </vt:variant>
    </vt:vector>
  </HeadingPairs>
  <TitlesOfParts>
    <vt:vector size="18" baseType="lpstr">
      <vt:lpstr>Calibri</vt:lpstr>
      <vt:lpstr>Century Schoolbook</vt:lpstr>
      <vt:lpstr>Comic Sans MS</vt:lpstr>
      <vt:lpstr>Wingdings</vt:lpstr>
      <vt:lpstr>Wingdings 2</vt:lpstr>
      <vt:lpstr>Oriel</vt:lpstr>
      <vt:lpstr>                  HİN 132 GENEL HATLARIYLA HİNDİSTAN TARİHİ  4. HAFTA  İndus vadisi medeniyeti tarihi ıı      </vt:lpstr>
      <vt:lpstr>HİN 132 GENEL HATLARIYLA HİNDİSTAN TARİHİ</vt:lpstr>
      <vt:lpstr>HİN 132 GENEL HATLARIYLA HİNDİSTAN TARİHİ</vt:lpstr>
      <vt:lpstr>HİN 132 GENEL HATLARIYLA HİNDİSTAN TARİHİ</vt:lpstr>
      <vt:lpstr>HİN 132 GENEL HATLARIYLA HİNDİSTAN TARİHİ</vt:lpstr>
      <vt:lpstr>HİN 132 GENEL HATLARIYLA HİNDİSTAN TARİHİ</vt:lpstr>
      <vt:lpstr>HİN 132 GENEL HATLARIYLA HİNDİSTAN TARİHİ</vt:lpstr>
      <vt:lpstr>HİN 132 GENEL HATLARIYLA HİNDİSTAN TARİHİ</vt:lpstr>
      <vt:lpstr>HİN 132 GENEL HATLARIYLA HİNDİSTAN TARİHİ</vt:lpstr>
      <vt:lpstr>HİN 132 GENEL HATLARIYLA HİNDİSTAN TARİHİ</vt:lpstr>
      <vt:lpstr>HİN 132 GENEL HATLARIYLA HİNDİSTAN TARİHİ</vt:lpstr>
      <vt:lpstr>HİN 132 GENEL HATLARIYLA HİNDİSTAN TARİHİ</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II. GENÇ AKADEMİSYENLER SEMPOZYUMU   GAZİ ÜNİVERSİTESİ, 24-25 Kasım 20114</dc:title>
  <dc:creator>Arş. Gör. Y.KAYALI</dc:creator>
  <cp:lastModifiedBy>casper</cp:lastModifiedBy>
  <cp:revision>142</cp:revision>
  <dcterms:created xsi:type="dcterms:W3CDTF">2014-11-21T09:52:05Z</dcterms:created>
  <dcterms:modified xsi:type="dcterms:W3CDTF">2020-02-24T12:31:39Z</dcterms:modified>
</cp:coreProperties>
</file>