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FFC369-777E-47D7-B05E-ABE0CE24A277}" type="datetimeFigureOut">
              <a:rPr lang="tr-TR" smtClean="0"/>
              <a:t>18.03.2020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19C6C4-5916-4369-A71A-F66DF01809D8}" type="slidenum">
              <a:rPr lang="tr-TR" smtClean="0"/>
              <a:t>‹#›</a:t>
            </a:fld>
            <a:endParaRPr lang="tr-TR"/>
          </a:p>
        </p:txBody>
      </p:sp>
    </p:spTree>
    <p:extLst>
      <p:ext uri="{BB962C8B-B14F-4D97-AF65-F5344CB8AC3E}">
        <p14:creationId xmlns:p14="http://schemas.microsoft.com/office/powerpoint/2010/main" val="1929743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Burada bilginin </a:t>
            </a:r>
            <a:r>
              <a:rPr lang="tr-TR" dirty="0" err="1"/>
              <a:t>işlemlenmesinden</a:t>
            </a:r>
            <a:r>
              <a:rPr lang="tr-TR" dirty="0"/>
              <a:t> bahset. Bilgi öncelikle duyularımızdaki hafızadadır. Sonra </a:t>
            </a:r>
            <a:r>
              <a:rPr lang="tr-TR" dirty="0" err="1"/>
              <a:t>Talamustan</a:t>
            </a:r>
            <a:r>
              <a:rPr lang="tr-TR" dirty="0"/>
              <a:t> geçerek </a:t>
            </a:r>
            <a:r>
              <a:rPr lang="tr-TR" dirty="0" err="1"/>
              <a:t>Working</a:t>
            </a:r>
            <a:r>
              <a:rPr lang="tr-TR" dirty="0"/>
              <a:t> </a:t>
            </a:r>
            <a:r>
              <a:rPr lang="tr-TR" dirty="0" err="1"/>
              <a:t>memory’e</a:t>
            </a:r>
            <a:r>
              <a:rPr lang="tr-TR" dirty="0"/>
              <a:t> gider. </a:t>
            </a:r>
            <a:r>
              <a:rPr lang="tr-TR" dirty="0" err="1"/>
              <a:t>Buradası</a:t>
            </a:r>
            <a:r>
              <a:rPr lang="tr-TR" dirty="0"/>
              <a:t> bu bilginin önemli olduğu ve kapasitesi kısıtlı bir alandır. Bilgi bu aşamada, o anda alakalı olan bilgiyi bir süreliğine tutar. Bilgi önemliyse, uzun süreli belleğe aktarılır. </a:t>
            </a:r>
            <a:r>
              <a:rPr lang="tr-TR" dirty="0" err="1"/>
              <a:t>WM’de</a:t>
            </a:r>
            <a:r>
              <a:rPr lang="tr-TR" dirty="0"/>
              <a:t> bilgiler incelenirken dikkat (</a:t>
            </a:r>
            <a:r>
              <a:rPr lang="tr-TR" dirty="0" err="1"/>
              <a:t>attention</a:t>
            </a:r>
            <a:r>
              <a:rPr lang="tr-TR" dirty="0"/>
              <a:t>) bulunur. Algımız o bilgiye odaklanmıştır. Uzun süreli bellekten tekrar </a:t>
            </a:r>
            <a:r>
              <a:rPr lang="tr-TR" dirty="0" err="1"/>
              <a:t>WM’ye</a:t>
            </a:r>
            <a:r>
              <a:rPr lang="tr-TR" dirty="0"/>
              <a:t> aktarımlar olabilir. Tekrar </a:t>
            </a:r>
            <a:r>
              <a:rPr lang="tr-TR" dirty="0" err="1"/>
              <a:t>back</a:t>
            </a:r>
            <a:r>
              <a:rPr lang="tr-TR" dirty="0"/>
              <a:t> </a:t>
            </a:r>
            <a:r>
              <a:rPr lang="tr-TR" dirty="0" err="1"/>
              <a:t>and</a:t>
            </a:r>
            <a:r>
              <a:rPr lang="tr-TR" dirty="0"/>
              <a:t> </a:t>
            </a:r>
            <a:r>
              <a:rPr lang="tr-TR" dirty="0" err="1"/>
              <a:t>forth</a:t>
            </a:r>
            <a:r>
              <a:rPr lang="tr-TR" dirty="0"/>
              <a:t> gider bu olay. </a:t>
            </a:r>
          </a:p>
          <a:p>
            <a:endParaRPr lang="tr-TR" dirty="0"/>
          </a:p>
          <a:p>
            <a:r>
              <a:rPr lang="tr-TR" dirty="0"/>
              <a:t>Aslında yok olmak diye bir şey yok </a:t>
            </a:r>
            <a:r>
              <a:rPr lang="tr-TR" dirty="0" err="1"/>
              <a:t>tabiki</a:t>
            </a:r>
            <a:r>
              <a:rPr lang="tr-TR" dirty="0"/>
              <a:t>. Sadece erişemiyoruz. Bilgi oralarda bir </a:t>
            </a:r>
            <a:r>
              <a:rPr lang="tr-TR" dirty="0" err="1"/>
              <a:t>yerlede</a:t>
            </a:r>
            <a:r>
              <a:rPr lang="tr-TR" dirty="0"/>
              <a:t>. Bazen belirli akson bağlantıları uzun süre erişemediğimiz bilgiyi o nöron grubunu ateşleyerek erişmemize yardımcı olmaktadır. </a:t>
            </a:r>
          </a:p>
        </p:txBody>
      </p:sp>
      <p:sp>
        <p:nvSpPr>
          <p:cNvPr id="4" name="Slayt Numarası Yer Tutucusu 3"/>
          <p:cNvSpPr>
            <a:spLocks noGrp="1"/>
          </p:cNvSpPr>
          <p:nvPr>
            <p:ph type="sldNum" sz="quarter" idx="10"/>
          </p:nvPr>
        </p:nvSpPr>
        <p:spPr/>
        <p:txBody>
          <a:bodyPr/>
          <a:lstStyle/>
          <a:p>
            <a:fld id="{055CC634-B998-46EA-9022-85951F4E87E3}" type="slidenum">
              <a:rPr lang="tr-TR" smtClean="0"/>
              <a:pPr/>
              <a:t>4</a:t>
            </a:fld>
            <a:endParaRPr lang="tr-TR"/>
          </a:p>
        </p:txBody>
      </p:sp>
    </p:spTree>
    <p:extLst>
      <p:ext uri="{BB962C8B-B14F-4D97-AF65-F5344CB8AC3E}">
        <p14:creationId xmlns:p14="http://schemas.microsoft.com/office/powerpoint/2010/main" val="583564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a:t>Olaysal</a:t>
            </a:r>
            <a:r>
              <a:rPr lang="tr-TR" dirty="0"/>
              <a:t> bellek ve anlamsal bellek biraz tartışmalı. Bazıları </a:t>
            </a:r>
            <a:r>
              <a:rPr lang="tr-TR" dirty="0" err="1"/>
              <a:t>olaysal</a:t>
            </a:r>
            <a:r>
              <a:rPr lang="tr-TR" dirty="0"/>
              <a:t> belleğin önemini vurgularken, diğerleri anlamsal belleğin önemini vurguluyor. </a:t>
            </a:r>
          </a:p>
          <a:p>
            <a:endParaRPr lang="tr-TR" dirty="0"/>
          </a:p>
          <a:p>
            <a:r>
              <a:rPr lang="tr-TR" dirty="0"/>
              <a:t>Anlamsal belleğin şematik bir yapısı da olabilir. Şema bir konsept ve ya bir varlıkla ile ilişkilenen, kendi içinde ilişkilerin olduğu bir özellik grubuna verilen bir addır. Penguen şemasının özellikleri; siyah, beyaz, </a:t>
            </a:r>
            <a:r>
              <a:rPr lang="tr-TR" dirty="0" err="1"/>
              <a:t>Antartic</a:t>
            </a:r>
            <a:r>
              <a:rPr lang="tr-TR" dirty="0"/>
              <a:t>, </a:t>
            </a:r>
            <a:r>
              <a:rPr lang="tr-TR" dirty="0" err="1"/>
              <a:t>ice</a:t>
            </a:r>
            <a:r>
              <a:rPr lang="tr-TR" dirty="0"/>
              <a:t> </a:t>
            </a:r>
            <a:r>
              <a:rPr lang="tr-TR" dirty="0" err="1"/>
              <a:t>floe</a:t>
            </a:r>
            <a:r>
              <a:rPr lang="tr-TR" dirty="0"/>
              <a:t>, </a:t>
            </a:r>
            <a:r>
              <a:rPr lang="tr-TR" dirty="0" err="1"/>
              <a:t>fish</a:t>
            </a:r>
            <a:r>
              <a:rPr lang="tr-TR" dirty="0"/>
              <a:t>, </a:t>
            </a:r>
            <a:r>
              <a:rPr lang="tr-TR" dirty="0" err="1"/>
              <a:t>paperback</a:t>
            </a:r>
            <a:r>
              <a:rPr lang="tr-TR" dirty="0"/>
              <a:t> Publisher. Şematik bilgiler metnin anlaşılmasında önem taşır.</a:t>
            </a:r>
          </a:p>
          <a:p>
            <a:endParaRPr lang="tr-TR" dirty="0"/>
          </a:p>
          <a:p>
            <a:r>
              <a:rPr lang="tr-TR" dirty="0"/>
              <a:t>USB’den bilgiyi çağırmak için bazı şeyler diğerlerine göre daha güçlüdür. İpuçları bilgiye ne kadar yakın olursa o kadar hızlı bir şey çağrılır.  </a:t>
            </a:r>
          </a:p>
        </p:txBody>
      </p:sp>
      <p:sp>
        <p:nvSpPr>
          <p:cNvPr id="4" name="Slayt Numarası Yer Tutucusu 3"/>
          <p:cNvSpPr>
            <a:spLocks noGrp="1"/>
          </p:cNvSpPr>
          <p:nvPr>
            <p:ph type="sldNum" sz="quarter" idx="10"/>
          </p:nvPr>
        </p:nvSpPr>
        <p:spPr/>
        <p:txBody>
          <a:bodyPr/>
          <a:lstStyle/>
          <a:p>
            <a:fld id="{055CC634-B998-46EA-9022-85951F4E87E3}" type="slidenum">
              <a:rPr lang="tr-TR" smtClean="0"/>
              <a:pPr/>
              <a:t>5</a:t>
            </a:fld>
            <a:endParaRPr lang="tr-TR"/>
          </a:p>
        </p:txBody>
      </p:sp>
    </p:spTree>
    <p:extLst>
      <p:ext uri="{BB962C8B-B14F-4D97-AF65-F5344CB8AC3E}">
        <p14:creationId xmlns:p14="http://schemas.microsoft.com/office/powerpoint/2010/main" val="3493125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Bekar adam karısıyla tatile gitti?!?!?!?! «Anne: çocuğu var» mantıksal çıkarım (</a:t>
            </a:r>
            <a:r>
              <a:rPr lang="tr-TR" dirty="0" err="1"/>
              <a:t>logical</a:t>
            </a:r>
            <a:r>
              <a:rPr lang="tr-TR" dirty="0"/>
              <a:t> </a:t>
            </a:r>
            <a:r>
              <a:rPr lang="tr-TR" dirty="0" err="1"/>
              <a:t>inference</a:t>
            </a:r>
            <a:r>
              <a:rPr lang="tr-TR" dirty="0"/>
              <a:t>)</a:t>
            </a:r>
          </a:p>
          <a:p>
            <a:endParaRPr lang="tr-TR" dirty="0"/>
          </a:p>
          <a:p>
            <a:r>
              <a:rPr lang="tr-TR" dirty="0" err="1"/>
              <a:t>Bridging</a:t>
            </a:r>
            <a:r>
              <a:rPr lang="tr-TR" dirty="0"/>
              <a:t> </a:t>
            </a:r>
            <a:r>
              <a:rPr lang="tr-TR" dirty="0" err="1"/>
              <a:t>inference</a:t>
            </a:r>
            <a:r>
              <a:rPr lang="tr-TR" dirty="0"/>
              <a:t> (köprülü çıkarım), </a:t>
            </a:r>
            <a:r>
              <a:rPr lang="tr-TR" dirty="0" err="1"/>
              <a:t>necessary</a:t>
            </a:r>
            <a:r>
              <a:rPr lang="tr-TR" dirty="0"/>
              <a:t> </a:t>
            </a:r>
            <a:r>
              <a:rPr lang="tr-TR" dirty="0" err="1"/>
              <a:t>inference</a:t>
            </a:r>
            <a:r>
              <a:rPr lang="tr-TR" dirty="0"/>
              <a:t> olarak da geçiyor.</a:t>
            </a:r>
          </a:p>
          <a:p>
            <a:r>
              <a:rPr lang="tr-TR" dirty="0"/>
              <a:t>Örnek: Islak zeminde ayağı kaydı ve elindeki cam şişeyi yere düşürdü. </a:t>
            </a:r>
          </a:p>
        </p:txBody>
      </p:sp>
      <p:sp>
        <p:nvSpPr>
          <p:cNvPr id="4" name="Slayt Numarası Yer Tutucusu 3"/>
          <p:cNvSpPr>
            <a:spLocks noGrp="1"/>
          </p:cNvSpPr>
          <p:nvPr>
            <p:ph type="sldNum" sz="quarter" idx="10"/>
          </p:nvPr>
        </p:nvSpPr>
        <p:spPr/>
        <p:txBody>
          <a:bodyPr/>
          <a:lstStyle/>
          <a:p>
            <a:fld id="{055CC634-B998-46EA-9022-85951F4E87E3}" type="slidenum">
              <a:rPr lang="tr-TR" smtClean="0"/>
              <a:pPr/>
              <a:t>8</a:t>
            </a:fld>
            <a:endParaRPr lang="tr-TR"/>
          </a:p>
        </p:txBody>
      </p:sp>
    </p:spTree>
    <p:extLst>
      <p:ext uri="{BB962C8B-B14F-4D97-AF65-F5344CB8AC3E}">
        <p14:creationId xmlns:p14="http://schemas.microsoft.com/office/powerpoint/2010/main" val="1425374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55CC634-B998-46EA-9022-85951F4E87E3}" type="slidenum">
              <a:rPr lang="tr-TR" smtClean="0"/>
              <a:pPr/>
              <a:t>9</a:t>
            </a:fld>
            <a:endParaRPr lang="tr-TR"/>
          </a:p>
        </p:txBody>
      </p:sp>
    </p:spTree>
    <p:extLst>
      <p:ext uri="{BB962C8B-B14F-4D97-AF65-F5344CB8AC3E}">
        <p14:creationId xmlns:p14="http://schemas.microsoft.com/office/powerpoint/2010/main" val="936094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FDB7E3B-F003-4BE0-883F-9E51C786BB0F}"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AF34D4-3037-4578-922C-1D9A09ED8A79}" type="slidenum">
              <a:rPr lang="tr-TR" smtClean="0"/>
              <a:t>‹#›</a:t>
            </a:fld>
            <a:endParaRPr lang="tr-TR"/>
          </a:p>
        </p:txBody>
      </p:sp>
    </p:spTree>
    <p:extLst>
      <p:ext uri="{BB962C8B-B14F-4D97-AF65-F5344CB8AC3E}">
        <p14:creationId xmlns:p14="http://schemas.microsoft.com/office/powerpoint/2010/main" val="3079299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DB7E3B-F003-4BE0-883F-9E51C786BB0F}"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AF34D4-3037-4578-922C-1D9A09ED8A79}" type="slidenum">
              <a:rPr lang="tr-TR" smtClean="0"/>
              <a:t>‹#›</a:t>
            </a:fld>
            <a:endParaRPr lang="tr-TR"/>
          </a:p>
        </p:txBody>
      </p:sp>
    </p:spTree>
    <p:extLst>
      <p:ext uri="{BB962C8B-B14F-4D97-AF65-F5344CB8AC3E}">
        <p14:creationId xmlns:p14="http://schemas.microsoft.com/office/powerpoint/2010/main" val="783811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DB7E3B-F003-4BE0-883F-9E51C786BB0F}"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AF34D4-3037-4578-922C-1D9A09ED8A79}" type="slidenum">
              <a:rPr lang="tr-TR" smtClean="0"/>
              <a:t>‹#›</a:t>
            </a:fld>
            <a:endParaRPr lang="tr-TR"/>
          </a:p>
        </p:txBody>
      </p:sp>
    </p:spTree>
    <p:extLst>
      <p:ext uri="{BB962C8B-B14F-4D97-AF65-F5344CB8AC3E}">
        <p14:creationId xmlns:p14="http://schemas.microsoft.com/office/powerpoint/2010/main" val="4186560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DB7E3B-F003-4BE0-883F-9E51C786BB0F}"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AF34D4-3037-4578-922C-1D9A09ED8A79}" type="slidenum">
              <a:rPr lang="tr-TR" smtClean="0"/>
              <a:t>‹#›</a:t>
            </a:fld>
            <a:endParaRPr lang="tr-TR"/>
          </a:p>
        </p:txBody>
      </p:sp>
    </p:spTree>
    <p:extLst>
      <p:ext uri="{BB962C8B-B14F-4D97-AF65-F5344CB8AC3E}">
        <p14:creationId xmlns:p14="http://schemas.microsoft.com/office/powerpoint/2010/main" val="1475027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FDB7E3B-F003-4BE0-883F-9E51C786BB0F}"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AF34D4-3037-4578-922C-1D9A09ED8A79}" type="slidenum">
              <a:rPr lang="tr-TR" smtClean="0"/>
              <a:t>‹#›</a:t>
            </a:fld>
            <a:endParaRPr lang="tr-TR"/>
          </a:p>
        </p:txBody>
      </p:sp>
    </p:spTree>
    <p:extLst>
      <p:ext uri="{BB962C8B-B14F-4D97-AF65-F5344CB8AC3E}">
        <p14:creationId xmlns:p14="http://schemas.microsoft.com/office/powerpoint/2010/main" val="3368452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FDB7E3B-F003-4BE0-883F-9E51C786BB0F}"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AF34D4-3037-4578-922C-1D9A09ED8A79}" type="slidenum">
              <a:rPr lang="tr-TR" smtClean="0"/>
              <a:t>‹#›</a:t>
            </a:fld>
            <a:endParaRPr lang="tr-TR"/>
          </a:p>
        </p:txBody>
      </p:sp>
    </p:spTree>
    <p:extLst>
      <p:ext uri="{BB962C8B-B14F-4D97-AF65-F5344CB8AC3E}">
        <p14:creationId xmlns:p14="http://schemas.microsoft.com/office/powerpoint/2010/main" val="583109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FDB7E3B-F003-4BE0-883F-9E51C786BB0F}" type="datetimeFigureOut">
              <a:rPr lang="tr-TR" smtClean="0"/>
              <a:t>18.03.2020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3AF34D4-3037-4578-922C-1D9A09ED8A79}" type="slidenum">
              <a:rPr lang="tr-TR" smtClean="0"/>
              <a:t>‹#›</a:t>
            </a:fld>
            <a:endParaRPr lang="tr-TR"/>
          </a:p>
        </p:txBody>
      </p:sp>
    </p:spTree>
    <p:extLst>
      <p:ext uri="{BB962C8B-B14F-4D97-AF65-F5344CB8AC3E}">
        <p14:creationId xmlns:p14="http://schemas.microsoft.com/office/powerpoint/2010/main" val="4138300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FDB7E3B-F003-4BE0-883F-9E51C786BB0F}" type="datetimeFigureOut">
              <a:rPr lang="tr-TR" smtClean="0"/>
              <a:t>18.03.2020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3AF34D4-3037-4578-922C-1D9A09ED8A79}" type="slidenum">
              <a:rPr lang="tr-TR" smtClean="0"/>
              <a:t>‹#›</a:t>
            </a:fld>
            <a:endParaRPr lang="tr-TR"/>
          </a:p>
        </p:txBody>
      </p:sp>
    </p:spTree>
    <p:extLst>
      <p:ext uri="{BB962C8B-B14F-4D97-AF65-F5344CB8AC3E}">
        <p14:creationId xmlns:p14="http://schemas.microsoft.com/office/powerpoint/2010/main" val="1801465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FDB7E3B-F003-4BE0-883F-9E51C786BB0F}" type="datetimeFigureOut">
              <a:rPr lang="tr-TR" smtClean="0"/>
              <a:t>18.03.2020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3AF34D4-3037-4578-922C-1D9A09ED8A79}" type="slidenum">
              <a:rPr lang="tr-TR" smtClean="0"/>
              <a:t>‹#›</a:t>
            </a:fld>
            <a:endParaRPr lang="tr-TR"/>
          </a:p>
        </p:txBody>
      </p:sp>
    </p:spTree>
    <p:extLst>
      <p:ext uri="{BB962C8B-B14F-4D97-AF65-F5344CB8AC3E}">
        <p14:creationId xmlns:p14="http://schemas.microsoft.com/office/powerpoint/2010/main" val="538944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FDB7E3B-F003-4BE0-883F-9E51C786BB0F}"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AF34D4-3037-4578-922C-1D9A09ED8A79}" type="slidenum">
              <a:rPr lang="tr-TR" smtClean="0"/>
              <a:t>‹#›</a:t>
            </a:fld>
            <a:endParaRPr lang="tr-TR"/>
          </a:p>
        </p:txBody>
      </p:sp>
    </p:spTree>
    <p:extLst>
      <p:ext uri="{BB962C8B-B14F-4D97-AF65-F5344CB8AC3E}">
        <p14:creationId xmlns:p14="http://schemas.microsoft.com/office/powerpoint/2010/main" val="1737283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FDB7E3B-F003-4BE0-883F-9E51C786BB0F}"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AF34D4-3037-4578-922C-1D9A09ED8A79}" type="slidenum">
              <a:rPr lang="tr-TR" smtClean="0"/>
              <a:t>‹#›</a:t>
            </a:fld>
            <a:endParaRPr lang="tr-TR"/>
          </a:p>
        </p:txBody>
      </p:sp>
    </p:spTree>
    <p:extLst>
      <p:ext uri="{BB962C8B-B14F-4D97-AF65-F5344CB8AC3E}">
        <p14:creationId xmlns:p14="http://schemas.microsoft.com/office/powerpoint/2010/main" val="2807119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DB7E3B-F003-4BE0-883F-9E51C786BB0F}" type="datetimeFigureOut">
              <a:rPr lang="tr-TR" smtClean="0"/>
              <a:t>18.03.2020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AF34D4-3037-4578-922C-1D9A09ED8A79}" type="slidenum">
              <a:rPr lang="tr-TR" smtClean="0"/>
              <a:t>‹#›</a:t>
            </a:fld>
            <a:endParaRPr lang="tr-TR"/>
          </a:p>
        </p:txBody>
      </p:sp>
    </p:spTree>
    <p:extLst>
      <p:ext uri="{BB962C8B-B14F-4D97-AF65-F5344CB8AC3E}">
        <p14:creationId xmlns:p14="http://schemas.microsoft.com/office/powerpoint/2010/main" val="1230628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10</a:t>
            </a:r>
            <a:r>
              <a:rPr lang="tr-TR" dirty="0" smtClean="0"/>
              <a:t>. </a:t>
            </a:r>
            <a:r>
              <a:rPr lang="tr-TR" dirty="0" smtClean="0"/>
              <a:t>ders</a:t>
            </a:r>
            <a:endParaRPr lang="tr-TR" dirty="0"/>
          </a:p>
        </p:txBody>
      </p:sp>
      <p:sp>
        <p:nvSpPr>
          <p:cNvPr id="3" name="2 İçerik Yer Tutucusu"/>
          <p:cNvSpPr>
            <a:spLocks noGrp="1"/>
          </p:cNvSpPr>
          <p:nvPr>
            <p:ph idx="1"/>
          </p:nvPr>
        </p:nvSpPr>
        <p:spPr/>
        <p:txBody>
          <a:bodyPr/>
          <a:lstStyle/>
          <a:p>
            <a:pPr algn="just">
              <a:spcBef>
                <a:spcPts val="0"/>
              </a:spcBef>
            </a:pPr>
            <a:r>
              <a:rPr lang="tr-TR" dirty="0" smtClean="0"/>
              <a:t>Uzun süreli bellek (</a:t>
            </a:r>
            <a:r>
              <a:rPr lang="tr-TR" dirty="0" err="1" smtClean="0"/>
              <a:t>long</a:t>
            </a:r>
            <a:r>
              <a:rPr lang="tr-TR" dirty="0" smtClean="0"/>
              <a:t>-</a:t>
            </a:r>
            <a:r>
              <a:rPr lang="tr-TR" dirty="0" err="1" smtClean="0"/>
              <a:t>term</a:t>
            </a:r>
            <a:r>
              <a:rPr lang="tr-TR" dirty="0" smtClean="0"/>
              <a:t> </a:t>
            </a:r>
            <a:r>
              <a:rPr lang="tr-TR" dirty="0" err="1" smtClean="0"/>
              <a:t>memory</a:t>
            </a:r>
            <a:r>
              <a:rPr lang="tr-TR" dirty="0" smtClean="0"/>
              <a:t>)</a:t>
            </a:r>
          </a:p>
          <a:p>
            <a:pPr algn="just">
              <a:spcBef>
                <a:spcPts val="0"/>
              </a:spcBef>
            </a:pPr>
            <a:r>
              <a:rPr lang="tr-TR" dirty="0" smtClean="0"/>
              <a:t>Bellek (</a:t>
            </a:r>
            <a:r>
              <a:rPr lang="tr-TR" dirty="0" err="1" smtClean="0"/>
              <a:t>memory</a:t>
            </a:r>
            <a:r>
              <a:rPr lang="tr-TR" dirty="0" smtClean="0"/>
              <a:t>)</a:t>
            </a:r>
          </a:p>
          <a:p>
            <a:pPr algn="just">
              <a:spcBef>
                <a:spcPts val="0"/>
              </a:spcBef>
            </a:pPr>
            <a:r>
              <a:rPr lang="tr-TR" dirty="0" smtClean="0"/>
              <a:t>Zihinsel model (</a:t>
            </a:r>
            <a:r>
              <a:rPr lang="tr-TR" dirty="0" err="1" smtClean="0"/>
              <a:t>mental</a:t>
            </a:r>
            <a:r>
              <a:rPr lang="tr-TR" dirty="0" smtClean="0"/>
              <a:t> model)</a:t>
            </a:r>
          </a:p>
          <a:p>
            <a:pPr algn="just">
              <a:spcBef>
                <a:spcPts val="0"/>
              </a:spcBef>
            </a:pPr>
            <a:r>
              <a:rPr lang="tr-TR" dirty="0" smtClean="0"/>
              <a:t>Zihinsel temsil (</a:t>
            </a:r>
            <a:r>
              <a:rPr lang="tr-TR" dirty="0" err="1" smtClean="0"/>
              <a:t>mental</a:t>
            </a:r>
            <a:r>
              <a:rPr lang="tr-TR" dirty="0" smtClean="0"/>
              <a:t> </a:t>
            </a:r>
            <a:r>
              <a:rPr lang="tr-TR" dirty="0" err="1" smtClean="0"/>
              <a:t>representation</a:t>
            </a:r>
            <a:r>
              <a:rPr lang="tr-TR" dirty="0" smtClean="0"/>
              <a:t>)</a:t>
            </a:r>
          </a:p>
          <a:p>
            <a:pPr algn="just">
              <a:spcBef>
                <a:spcPts val="0"/>
              </a:spcBef>
            </a:pPr>
            <a:r>
              <a:rPr lang="tr-TR" dirty="0" err="1" smtClean="0"/>
              <a:t>Short</a:t>
            </a:r>
            <a:r>
              <a:rPr lang="tr-TR" dirty="0" smtClean="0"/>
              <a:t>-</a:t>
            </a:r>
            <a:r>
              <a:rPr lang="tr-TR" dirty="0" err="1" smtClean="0"/>
              <a:t>term</a:t>
            </a:r>
            <a:r>
              <a:rPr lang="tr-TR" dirty="0" smtClean="0"/>
              <a:t> </a:t>
            </a:r>
            <a:r>
              <a:rPr lang="tr-TR" dirty="0" err="1" smtClean="0"/>
              <a:t>memory</a:t>
            </a:r>
            <a:endParaRPr lang="tr-TR" dirty="0" smtClean="0"/>
          </a:p>
          <a:p>
            <a:pPr>
              <a:buNone/>
            </a:pPr>
            <a:endParaRPr lang="tr-TR" dirty="0"/>
          </a:p>
        </p:txBody>
      </p:sp>
    </p:spTree>
    <p:extLst>
      <p:ext uri="{BB962C8B-B14F-4D97-AF65-F5344CB8AC3E}">
        <p14:creationId xmlns:p14="http://schemas.microsoft.com/office/powerpoint/2010/main" val="3329793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a16="http://schemas.microsoft.com/office/drawing/2014/main" id="{630CB2CF-537C-4E5B-B308-8CF1FCFC4175}"/>
              </a:ext>
            </a:extLst>
          </p:cNvPr>
          <p:cNvSpPr>
            <a:spLocks noGrp="1"/>
          </p:cNvSpPr>
          <p:nvPr>
            <p:ph type="title"/>
          </p:nvPr>
        </p:nvSpPr>
        <p:spPr>
          <a:xfrm>
            <a:off x="838200" y="365126"/>
            <a:ext cx="10515600" cy="842238"/>
          </a:xfrm>
        </p:spPr>
        <p:txBody>
          <a:bodyPr/>
          <a:lstStyle/>
          <a:p>
            <a:pPr algn="just">
              <a:spcBef>
                <a:spcPts val="0"/>
              </a:spcBef>
            </a:pPr>
            <a:r>
              <a:rPr lang="tr-TR" dirty="0"/>
              <a:t>Bellek (</a:t>
            </a:r>
            <a:r>
              <a:rPr lang="tr-TR" dirty="0" err="1"/>
              <a:t>memory</a:t>
            </a:r>
            <a:r>
              <a:rPr lang="tr-TR" dirty="0"/>
              <a:t>)</a:t>
            </a:r>
          </a:p>
        </p:txBody>
      </p:sp>
      <p:sp>
        <p:nvSpPr>
          <p:cNvPr id="4" name="İçerik Yer Tutucusu 3">
            <a:extLst>
              <a:ext uri="{FF2B5EF4-FFF2-40B4-BE49-F238E27FC236}">
                <a16:creationId xmlns:a16="http://schemas.microsoft.com/office/drawing/2014/main" id="{116CC160-1427-4C86-A99C-A517D8227E0F}"/>
              </a:ext>
            </a:extLst>
          </p:cNvPr>
          <p:cNvSpPr>
            <a:spLocks noGrp="1"/>
          </p:cNvSpPr>
          <p:nvPr>
            <p:ph idx="1"/>
          </p:nvPr>
        </p:nvSpPr>
        <p:spPr>
          <a:xfrm>
            <a:off x="838200" y="1287262"/>
            <a:ext cx="10515600" cy="4889701"/>
          </a:xfrm>
        </p:spPr>
        <p:txBody>
          <a:bodyPr/>
          <a:lstStyle/>
          <a:p>
            <a:pPr marL="0" indent="0">
              <a:buNone/>
            </a:pPr>
            <a:r>
              <a:rPr lang="tr-TR" dirty="0"/>
              <a:t>Bellek üç türe ayrılmaktadır:</a:t>
            </a:r>
          </a:p>
          <a:p>
            <a:pPr marL="514350" indent="-514350">
              <a:buFont typeface="+mj-lt"/>
              <a:buAutoNum type="arabicPeriod"/>
            </a:pPr>
            <a:r>
              <a:rPr lang="tr-TR" dirty="0"/>
              <a:t>Duyusal bellek çok kısa sürelidir. </a:t>
            </a:r>
          </a:p>
          <a:p>
            <a:pPr marL="514350" indent="-514350">
              <a:buFont typeface="+mj-lt"/>
              <a:buAutoNum type="arabicPeriod"/>
            </a:pPr>
            <a:r>
              <a:rPr lang="tr-TR" dirty="0"/>
              <a:t>Kısa süreli bellek (KSB) o anda işlenen limitli sayıdaki birimleri içerir. Dışarıdan ya da içeriden gelen sinyaller burada bulunur. Şu anki KSB kuramları belleğin bu bölümünde bir depolanmanın olmadığını, aktif bir şekilde bilişsel işlemlerin yürütüldüğünü kabul etmektedir. </a:t>
            </a:r>
          </a:p>
          <a:p>
            <a:pPr marL="514350" indent="-514350">
              <a:buFont typeface="+mj-lt"/>
              <a:buAutoNum type="arabicPeriod"/>
            </a:pPr>
            <a:r>
              <a:rPr lang="tr-TR" dirty="0"/>
              <a:t>USB ise </a:t>
            </a:r>
            <a:r>
              <a:rPr lang="tr-TR" dirty="0" err="1"/>
              <a:t>KSB’nin</a:t>
            </a:r>
            <a:r>
              <a:rPr lang="tr-TR" dirty="0"/>
              <a:t> tersine bir limitsiz bir kapasitesi vardır. Bilgiler burada çok uzun süre saklanabilir. </a:t>
            </a:r>
          </a:p>
        </p:txBody>
      </p:sp>
    </p:spTree>
    <p:extLst>
      <p:ext uri="{BB962C8B-B14F-4D97-AF65-F5344CB8AC3E}">
        <p14:creationId xmlns:p14="http://schemas.microsoft.com/office/powerpoint/2010/main" val="3991287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a16="http://schemas.microsoft.com/office/drawing/2014/main" id="{630CB2CF-537C-4E5B-B308-8CF1FCFC4175}"/>
              </a:ext>
            </a:extLst>
          </p:cNvPr>
          <p:cNvSpPr>
            <a:spLocks noGrp="1"/>
          </p:cNvSpPr>
          <p:nvPr>
            <p:ph type="title"/>
          </p:nvPr>
        </p:nvSpPr>
        <p:spPr>
          <a:xfrm>
            <a:off x="838200" y="365126"/>
            <a:ext cx="10515600" cy="842238"/>
          </a:xfrm>
        </p:spPr>
        <p:txBody>
          <a:bodyPr/>
          <a:lstStyle/>
          <a:p>
            <a:pPr algn="just">
              <a:spcBef>
                <a:spcPts val="0"/>
              </a:spcBef>
            </a:pPr>
            <a:r>
              <a:rPr lang="tr-TR" dirty="0"/>
              <a:t>Bellek (</a:t>
            </a:r>
            <a:r>
              <a:rPr lang="tr-TR" dirty="0" err="1"/>
              <a:t>memory</a:t>
            </a:r>
            <a:r>
              <a:rPr lang="tr-TR" dirty="0"/>
              <a:t>)</a:t>
            </a:r>
          </a:p>
        </p:txBody>
      </p:sp>
      <p:sp>
        <p:nvSpPr>
          <p:cNvPr id="4" name="İçerik Yer Tutucusu 3">
            <a:extLst>
              <a:ext uri="{FF2B5EF4-FFF2-40B4-BE49-F238E27FC236}">
                <a16:creationId xmlns:a16="http://schemas.microsoft.com/office/drawing/2014/main" id="{116CC160-1427-4C86-A99C-A517D8227E0F}"/>
              </a:ext>
            </a:extLst>
          </p:cNvPr>
          <p:cNvSpPr>
            <a:spLocks noGrp="1"/>
          </p:cNvSpPr>
          <p:nvPr>
            <p:ph idx="1"/>
          </p:nvPr>
        </p:nvSpPr>
        <p:spPr>
          <a:xfrm>
            <a:off x="838200" y="1287262"/>
            <a:ext cx="10515600" cy="4889701"/>
          </a:xfrm>
        </p:spPr>
        <p:txBody>
          <a:bodyPr/>
          <a:lstStyle/>
          <a:p>
            <a:r>
              <a:rPr lang="tr-TR" dirty="0"/>
              <a:t>Denekler yazılı ya da sözlü sözcük listesini geri çağırmaları istendiğinde öncelik etkisi (</a:t>
            </a:r>
            <a:r>
              <a:rPr lang="tr-TR" dirty="0" err="1"/>
              <a:t>primacy</a:t>
            </a:r>
            <a:r>
              <a:rPr lang="tr-TR" dirty="0"/>
              <a:t> </a:t>
            </a:r>
            <a:r>
              <a:rPr lang="tr-TR" dirty="0" err="1"/>
              <a:t>effect</a:t>
            </a:r>
            <a:r>
              <a:rPr lang="tr-TR" dirty="0"/>
              <a:t>) görülmektedir: ilk sözcükler ortadaki sözcüklere göre daha iyi bir oran ile çağırılmaktadır. Sonralık etkisi (</a:t>
            </a:r>
            <a:r>
              <a:rPr lang="tr-TR" dirty="0" err="1"/>
              <a:t>recency</a:t>
            </a:r>
            <a:r>
              <a:rPr lang="tr-TR" dirty="0"/>
              <a:t> </a:t>
            </a:r>
            <a:r>
              <a:rPr lang="tr-TR" dirty="0" err="1"/>
              <a:t>effect</a:t>
            </a:r>
            <a:r>
              <a:rPr lang="tr-TR" dirty="0"/>
              <a:t>) son söylenen sözcüklerin geri çağırılmasıdır. Öncelik etkisi USB ile ilgiliyken, sonralık etkisi ise KSB ile ilgilidir. Belirli amnezi türlerinde, sözcükleri çağırmada, sadece sonralık etkisi görülmüştür. Ancak bazı araştırmacılar bu bulgular ile ters düşen sonuçlara da ulaşmıştır. </a:t>
            </a:r>
          </a:p>
          <a:p>
            <a:r>
              <a:rPr lang="tr-TR" dirty="0"/>
              <a:t>Başka bir düşünce ise bütünleşik bir bellek deposu olduğunu iddia etmektedir. Bir yerleşik işlemler modeline (</a:t>
            </a:r>
            <a:r>
              <a:rPr lang="tr-TR" dirty="0" err="1"/>
              <a:t>embedded</a:t>
            </a:r>
            <a:r>
              <a:rPr lang="tr-TR" dirty="0"/>
              <a:t> </a:t>
            </a:r>
            <a:r>
              <a:rPr lang="tr-TR" dirty="0" err="1"/>
              <a:t>processes</a:t>
            </a:r>
            <a:r>
              <a:rPr lang="tr-TR" dirty="0"/>
              <a:t> model) göre, KSB USB’nin ateşlendiği kısmı olarak açıklanmaktadır.</a:t>
            </a:r>
          </a:p>
        </p:txBody>
      </p:sp>
    </p:spTree>
    <p:extLst>
      <p:ext uri="{BB962C8B-B14F-4D97-AF65-F5344CB8AC3E}">
        <p14:creationId xmlns:p14="http://schemas.microsoft.com/office/powerpoint/2010/main" val="318773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a16="http://schemas.microsoft.com/office/drawing/2014/main" id="{630CB2CF-537C-4E5B-B308-8CF1FCFC4175}"/>
              </a:ext>
            </a:extLst>
          </p:cNvPr>
          <p:cNvSpPr>
            <a:spLocks noGrp="1"/>
          </p:cNvSpPr>
          <p:nvPr>
            <p:ph type="title"/>
          </p:nvPr>
        </p:nvSpPr>
        <p:spPr>
          <a:xfrm>
            <a:off x="838200" y="365126"/>
            <a:ext cx="10515600" cy="842238"/>
          </a:xfrm>
        </p:spPr>
        <p:txBody>
          <a:bodyPr/>
          <a:lstStyle/>
          <a:p>
            <a:pPr algn="just">
              <a:spcBef>
                <a:spcPts val="0"/>
              </a:spcBef>
            </a:pPr>
            <a:r>
              <a:rPr lang="tr-TR" dirty="0"/>
              <a:t>Uzun Süreli Bellek (</a:t>
            </a:r>
            <a:r>
              <a:rPr lang="tr-TR" dirty="0" err="1"/>
              <a:t>long-term</a:t>
            </a:r>
            <a:r>
              <a:rPr lang="tr-TR" dirty="0"/>
              <a:t> </a:t>
            </a:r>
            <a:r>
              <a:rPr lang="tr-TR" dirty="0" err="1"/>
              <a:t>memory</a:t>
            </a:r>
            <a:r>
              <a:rPr lang="tr-TR" dirty="0"/>
              <a:t>)</a:t>
            </a:r>
          </a:p>
        </p:txBody>
      </p:sp>
      <p:sp>
        <p:nvSpPr>
          <p:cNvPr id="4" name="İçerik Yer Tutucusu 3">
            <a:extLst>
              <a:ext uri="{FF2B5EF4-FFF2-40B4-BE49-F238E27FC236}">
                <a16:creationId xmlns:a16="http://schemas.microsoft.com/office/drawing/2014/main" id="{116CC160-1427-4C86-A99C-A517D8227E0F}"/>
              </a:ext>
            </a:extLst>
          </p:cNvPr>
          <p:cNvSpPr>
            <a:spLocks noGrp="1"/>
          </p:cNvSpPr>
          <p:nvPr>
            <p:ph idx="1"/>
          </p:nvPr>
        </p:nvSpPr>
        <p:spPr>
          <a:xfrm>
            <a:off x="838200" y="1287262"/>
            <a:ext cx="10515600" cy="4889701"/>
          </a:xfrm>
        </p:spPr>
        <p:txBody>
          <a:bodyPr/>
          <a:lstStyle/>
          <a:p>
            <a:r>
              <a:rPr lang="tr-TR" dirty="0" err="1"/>
              <a:t>Sözlükçenin</a:t>
            </a:r>
            <a:r>
              <a:rPr lang="tr-TR" dirty="0"/>
              <a:t> de dahil olduğu bilginin kalıcı olarak depolandığı yer.</a:t>
            </a:r>
          </a:p>
          <a:p>
            <a:r>
              <a:rPr lang="tr-TR" dirty="0"/>
              <a:t>Bir bilgiyi ne kadar çok çağırırsak, o bilgiye daha sonra erişmek o kadar kolaylaşmaktadır. Ek olarak, sürekli geri çağrılan bilginin yok olması ihtimali azalır. </a:t>
            </a:r>
          </a:p>
          <a:p>
            <a:r>
              <a:rPr lang="tr-TR" dirty="0"/>
              <a:t>Uzun süreli bellek(USB) kendi içerisinde farklı işlevleri olan farklı sistemlere bölünmektedir. İki çeşit ayırım vardır: </a:t>
            </a:r>
          </a:p>
          <a:p>
            <a:pPr marL="514350" indent="-514350">
              <a:buFont typeface="+mj-lt"/>
              <a:buAutoNum type="arabicPeriod"/>
            </a:pPr>
            <a:r>
              <a:rPr lang="tr-TR" dirty="0" err="1"/>
              <a:t>Bildirimsel</a:t>
            </a:r>
            <a:r>
              <a:rPr lang="tr-TR" dirty="0"/>
              <a:t> bilgi (</a:t>
            </a:r>
            <a:r>
              <a:rPr lang="tr-TR" dirty="0" err="1"/>
              <a:t>declarative</a:t>
            </a:r>
            <a:r>
              <a:rPr lang="tr-TR" dirty="0"/>
              <a:t> </a:t>
            </a:r>
            <a:r>
              <a:rPr lang="tr-TR" dirty="0" err="1"/>
              <a:t>knowledge</a:t>
            </a:r>
            <a:r>
              <a:rPr lang="tr-TR" dirty="0"/>
              <a:t>) (</a:t>
            </a:r>
            <a:r>
              <a:rPr lang="tr-TR" dirty="0" err="1"/>
              <a:t>birşeyi</a:t>
            </a:r>
            <a:r>
              <a:rPr lang="tr-TR" dirty="0"/>
              <a:t> bilmek) dünya ve olaylar hakkındaki gerçekliklere dair olan bilgilerdir. </a:t>
            </a:r>
          </a:p>
          <a:p>
            <a:pPr marL="514350" indent="-514350">
              <a:buFont typeface="+mj-lt"/>
              <a:buAutoNum type="arabicPeriod"/>
            </a:pPr>
            <a:r>
              <a:rPr lang="tr-TR" dirty="0"/>
              <a:t>Yöntemsel bilgi (</a:t>
            </a:r>
            <a:r>
              <a:rPr lang="tr-TR" dirty="0" err="1"/>
              <a:t>procedural</a:t>
            </a:r>
            <a:r>
              <a:rPr lang="tr-TR" dirty="0"/>
              <a:t> </a:t>
            </a:r>
            <a:r>
              <a:rPr lang="tr-TR" dirty="0" err="1"/>
              <a:t>knowledge</a:t>
            </a:r>
            <a:r>
              <a:rPr lang="tr-TR" dirty="0"/>
              <a:t>) (nasılı bilmek) bazı çoğu otomatik olan eylemlerin yapılmasını sağlayan bilgilerdir.</a:t>
            </a:r>
          </a:p>
        </p:txBody>
      </p:sp>
    </p:spTree>
    <p:extLst>
      <p:ext uri="{BB962C8B-B14F-4D97-AF65-F5344CB8AC3E}">
        <p14:creationId xmlns:p14="http://schemas.microsoft.com/office/powerpoint/2010/main" val="2994247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a16="http://schemas.microsoft.com/office/drawing/2014/main" id="{630CB2CF-537C-4E5B-B308-8CF1FCFC4175}"/>
              </a:ext>
            </a:extLst>
          </p:cNvPr>
          <p:cNvSpPr>
            <a:spLocks noGrp="1"/>
          </p:cNvSpPr>
          <p:nvPr>
            <p:ph type="title"/>
          </p:nvPr>
        </p:nvSpPr>
        <p:spPr>
          <a:xfrm>
            <a:off x="838200" y="365126"/>
            <a:ext cx="10515600" cy="842238"/>
          </a:xfrm>
        </p:spPr>
        <p:txBody>
          <a:bodyPr/>
          <a:lstStyle/>
          <a:p>
            <a:pPr algn="just">
              <a:spcBef>
                <a:spcPts val="0"/>
              </a:spcBef>
            </a:pPr>
            <a:r>
              <a:rPr lang="tr-TR" dirty="0"/>
              <a:t>Uzun Süreli Bellek (</a:t>
            </a:r>
            <a:r>
              <a:rPr lang="tr-TR" dirty="0" err="1"/>
              <a:t>long-term</a:t>
            </a:r>
            <a:r>
              <a:rPr lang="tr-TR" dirty="0"/>
              <a:t> </a:t>
            </a:r>
            <a:r>
              <a:rPr lang="tr-TR" dirty="0" err="1"/>
              <a:t>memory</a:t>
            </a:r>
            <a:r>
              <a:rPr lang="tr-TR" dirty="0"/>
              <a:t>)</a:t>
            </a:r>
          </a:p>
        </p:txBody>
      </p:sp>
      <p:sp>
        <p:nvSpPr>
          <p:cNvPr id="4" name="İçerik Yer Tutucusu 3">
            <a:extLst>
              <a:ext uri="{FF2B5EF4-FFF2-40B4-BE49-F238E27FC236}">
                <a16:creationId xmlns:a16="http://schemas.microsoft.com/office/drawing/2014/main" id="{116CC160-1427-4C86-A99C-A517D8227E0F}"/>
              </a:ext>
            </a:extLst>
          </p:cNvPr>
          <p:cNvSpPr>
            <a:spLocks noGrp="1"/>
          </p:cNvSpPr>
          <p:nvPr>
            <p:ph idx="1"/>
          </p:nvPr>
        </p:nvSpPr>
        <p:spPr>
          <a:xfrm>
            <a:off x="838200" y="1287262"/>
            <a:ext cx="10515600" cy="4889701"/>
          </a:xfrm>
        </p:spPr>
        <p:txBody>
          <a:bodyPr/>
          <a:lstStyle/>
          <a:p>
            <a:r>
              <a:rPr lang="tr-TR" dirty="0"/>
              <a:t>Uzmanlaşmanın (</a:t>
            </a:r>
            <a:r>
              <a:rPr lang="tr-TR" dirty="0" err="1"/>
              <a:t>expertise</a:t>
            </a:r>
            <a:r>
              <a:rPr lang="tr-TR" dirty="0"/>
              <a:t>) edinimine klasik bakış açısı: USB’ye gelen ve USB’de bulunan bilgi </a:t>
            </a:r>
            <a:r>
              <a:rPr lang="tr-TR" dirty="0" err="1"/>
              <a:t>bildirimseldir</a:t>
            </a:r>
            <a:r>
              <a:rPr lang="tr-TR" dirty="0"/>
              <a:t>. Bu bilgi işleyen bellekte kullanıldıkça USB’deki bu bilgi </a:t>
            </a:r>
            <a:r>
              <a:rPr lang="tr-TR" dirty="0" err="1"/>
              <a:t>yöntemselleşir</a:t>
            </a:r>
            <a:r>
              <a:rPr lang="tr-TR" dirty="0"/>
              <a:t>. Bir işin acemisi ilk başta </a:t>
            </a:r>
            <a:r>
              <a:rPr lang="tr-TR" dirty="0" err="1"/>
              <a:t>bildirimsel</a:t>
            </a:r>
            <a:r>
              <a:rPr lang="tr-TR" dirty="0"/>
              <a:t> bilgiyi kullanarak atılması gereken adımları atar. Zamanla bazı adımlar birleşir ve bu işlem yöntemsel bilgi olana kadar otomatikleşir. </a:t>
            </a:r>
          </a:p>
          <a:p>
            <a:pPr marL="0" indent="0">
              <a:buNone/>
            </a:pPr>
            <a:r>
              <a:rPr lang="tr-TR" dirty="0" err="1"/>
              <a:t>Bildirimsel</a:t>
            </a:r>
            <a:r>
              <a:rPr lang="tr-TR" dirty="0"/>
              <a:t> bilgi genellikle ikiye ayırılır:</a:t>
            </a:r>
          </a:p>
          <a:p>
            <a:pPr marL="514350" indent="-514350">
              <a:buFont typeface="+mj-lt"/>
              <a:buAutoNum type="arabicPeriod"/>
            </a:pPr>
            <a:r>
              <a:rPr lang="tr-TR" dirty="0" err="1"/>
              <a:t>Olaysal</a:t>
            </a:r>
            <a:r>
              <a:rPr lang="tr-TR" dirty="0"/>
              <a:t> bellek (</a:t>
            </a:r>
            <a:r>
              <a:rPr lang="tr-TR" dirty="0" err="1"/>
              <a:t>episodic</a:t>
            </a:r>
            <a:r>
              <a:rPr lang="tr-TR" dirty="0"/>
              <a:t> </a:t>
            </a:r>
            <a:r>
              <a:rPr lang="tr-TR" dirty="0" err="1"/>
              <a:t>memory</a:t>
            </a:r>
            <a:r>
              <a:rPr lang="tr-TR" dirty="0"/>
              <a:t>) olayları depolar; özellikle zaman ve yer.</a:t>
            </a:r>
          </a:p>
          <a:p>
            <a:pPr marL="514350" indent="-514350">
              <a:buFont typeface="+mj-lt"/>
              <a:buAutoNum type="arabicPeriod"/>
            </a:pPr>
            <a:r>
              <a:rPr lang="tr-TR" dirty="0"/>
              <a:t>Anlamsal bellek (</a:t>
            </a:r>
            <a:r>
              <a:rPr lang="tr-TR" dirty="0" err="1"/>
              <a:t>semantic</a:t>
            </a:r>
            <a:r>
              <a:rPr lang="tr-TR" dirty="0"/>
              <a:t> </a:t>
            </a:r>
            <a:r>
              <a:rPr lang="tr-TR" dirty="0" err="1"/>
              <a:t>memory</a:t>
            </a:r>
            <a:r>
              <a:rPr lang="tr-TR" dirty="0"/>
              <a:t>) dünya bilgisini depolar.</a:t>
            </a:r>
          </a:p>
        </p:txBody>
      </p:sp>
    </p:spTree>
    <p:extLst>
      <p:ext uri="{BB962C8B-B14F-4D97-AF65-F5344CB8AC3E}">
        <p14:creationId xmlns:p14="http://schemas.microsoft.com/office/powerpoint/2010/main" val="2707665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a16="http://schemas.microsoft.com/office/drawing/2014/main" id="{630CB2CF-537C-4E5B-B308-8CF1FCFC4175}"/>
              </a:ext>
            </a:extLst>
          </p:cNvPr>
          <p:cNvSpPr>
            <a:spLocks noGrp="1"/>
          </p:cNvSpPr>
          <p:nvPr>
            <p:ph type="title"/>
          </p:nvPr>
        </p:nvSpPr>
        <p:spPr>
          <a:xfrm>
            <a:off x="838200" y="365126"/>
            <a:ext cx="10515600" cy="842238"/>
          </a:xfrm>
        </p:spPr>
        <p:txBody>
          <a:bodyPr/>
          <a:lstStyle/>
          <a:p>
            <a:pPr algn="just">
              <a:spcBef>
                <a:spcPts val="0"/>
              </a:spcBef>
            </a:pPr>
            <a:r>
              <a:rPr lang="tr-TR" dirty="0"/>
              <a:t>Kısa Süreli Bellek (</a:t>
            </a:r>
            <a:r>
              <a:rPr lang="tr-TR" dirty="0" err="1"/>
              <a:t>short-term</a:t>
            </a:r>
            <a:r>
              <a:rPr lang="tr-TR" dirty="0"/>
              <a:t> </a:t>
            </a:r>
            <a:r>
              <a:rPr lang="tr-TR" dirty="0" err="1"/>
              <a:t>memory</a:t>
            </a:r>
            <a:r>
              <a:rPr lang="tr-TR" dirty="0"/>
              <a:t>)</a:t>
            </a:r>
          </a:p>
        </p:txBody>
      </p:sp>
      <p:sp>
        <p:nvSpPr>
          <p:cNvPr id="4" name="İçerik Yer Tutucusu 3">
            <a:extLst>
              <a:ext uri="{FF2B5EF4-FFF2-40B4-BE49-F238E27FC236}">
                <a16:creationId xmlns:a16="http://schemas.microsoft.com/office/drawing/2014/main" id="{116CC160-1427-4C86-A99C-A517D8227E0F}"/>
              </a:ext>
            </a:extLst>
          </p:cNvPr>
          <p:cNvSpPr>
            <a:spLocks noGrp="1"/>
          </p:cNvSpPr>
          <p:nvPr>
            <p:ph idx="1"/>
          </p:nvPr>
        </p:nvSpPr>
        <p:spPr>
          <a:xfrm>
            <a:off x="838200" y="1287262"/>
            <a:ext cx="10515600" cy="4889701"/>
          </a:xfrm>
        </p:spPr>
        <p:txBody>
          <a:bodyPr/>
          <a:lstStyle/>
          <a:p>
            <a:pPr marL="0" indent="0">
              <a:buNone/>
            </a:pPr>
            <a:r>
              <a:rPr lang="tr-TR" dirty="0"/>
              <a:t>İşleyen bellek (</a:t>
            </a:r>
            <a:r>
              <a:rPr lang="tr-TR" dirty="0" err="1"/>
              <a:t>working</a:t>
            </a:r>
            <a:r>
              <a:rPr lang="tr-TR" dirty="0"/>
              <a:t> </a:t>
            </a:r>
            <a:r>
              <a:rPr lang="tr-TR" dirty="0" err="1"/>
              <a:t>memory</a:t>
            </a:r>
            <a:r>
              <a:rPr lang="tr-TR" dirty="0"/>
              <a:t>) kavramı bu bellek için daha yaygın kullanılan kavramdır. İşleyen bellek KSB bileşeninin sadece bilgileri depolama değil, aynı zamanda bilgileri işleme yönünün </a:t>
            </a:r>
            <a:r>
              <a:rPr lang="tr-TR"/>
              <a:t>de vurgulamaktadır.</a:t>
            </a:r>
            <a:endParaRPr lang="tr-TR" dirty="0"/>
          </a:p>
        </p:txBody>
      </p:sp>
    </p:spTree>
    <p:extLst>
      <p:ext uri="{BB962C8B-B14F-4D97-AF65-F5344CB8AC3E}">
        <p14:creationId xmlns:p14="http://schemas.microsoft.com/office/powerpoint/2010/main" val="838570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a16="http://schemas.microsoft.com/office/drawing/2014/main" id="{630CB2CF-537C-4E5B-B308-8CF1FCFC4175}"/>
              </a:ext>
            </a:extLst>
          </p:cNvPr>
          <p:cNvSpPr>
            <a:spLocks noGrp="1"/>
          </p:cNvSpPr>
          <p:nvPr>
            <p:ph type="title"/>
          </p:nvPr>
        </p:nvSpPr>
        <p:spPr>
          <a:xfrm>
            <a:off x="838200" y="365126"/>
            <a:ext cx="10515600" cy="842238"/>
          </a:xfrm>
        </p:spPr>
        <p:txBody>
          <a:bodyPr/>
          <a:lstStyle/>
          <a:p>
            <a:pPr algn="just">
              <a:spcBef>
                <a:spcPts val="0"/>
              </a:spcBef>
            </a:pPr>
            <a:r>
              <a:rPr lang="tr-TR" dirty="0"/>
              <a:t>Zihinsel Model (</a:t>
            </a:r>
            <a:r>
              <a:rPr lang="tr-TR" dirty="0" err="1"/>
              <a:t>mental</a:t>
            </a:r>
            <a:r>
              <a:rPr lang="tr-TR" dirty="0"/>
              <a:t> model)</a:t>
            </a:r>
          </a:p>
        </p:txBody>
      </p:sp>
      <p:sp>
        <p:nvSpPr>
          <p:cNvPr id="4" name="İçerik Yer Tutucusu 3">
            <a:extLst>
              <a:ext uri="{FF2B5EF4-FFF2-40B4-BE49-F238E27FC236}">
                <a16:creationId xmlns:a16="http://schemas.microsoft.com/office/drawing/2014/main" id="{116CC160-1427-4C86-A99C-A517D8227E0F}"/>
              </a:ext>
            </a:extLst>
          </p:cNvPr>
          <p:cNvSpPr>
            <a:spLocks noGrp="1"/>
          </p:cNvSpPr>
          <p:nvPr>
            <p:ph idx="1"/>
          </p:nvPr>
        </p:nvSpPr>
        <p:spPr>
          <a:xfrm>
            <a:off x="838200" y="1287262"/>
            <a:ext cx="10515600" cy="4889701"/>
          </a:xfrm>
        </p:spPr>
        <p:txBody>
          <a:bodyPr/>
          <a:lstStyle/>
          <a:p>
            <a:r>
              <a:rPr lang="tr-TR" dirty="0"/>
              <a:t>Bir durumun daha üst düzey zihinsel gösterimidir (</a:t>
            </a:r>
            <a:r>
              <a:rPr lang="tr-TR" dirty="0" err="1"/>
              <a:t>mental</a:t>
            </a:r>
            <a:r>
              <a:rPr lang="tr-TR" dirty="0"/>
              <a:t> </a:t>
            </a:r>
            <a:r>
              <a:rPr lang="tr-TR" dirty="0" err="1"/>
              <a:t>representation</a:t>
            </a:r>
            <a:r>
              <a:rPr lang="tr-TR" dirty="0"/>
              <a:t>). Zihinsel model, konuşucunun dünya bilgisi ve çıkarımı dahil olmak üzere, </a:t>
            </a:r>
            <a:r>
              <a:rPr lang="tr-TR" dirty="0" err="1"/>
              <a:t>önermesel</a:t>
            </a:r>
            <a:r>
              <a:rPr lang="tr-TR" dirty="0"/>
              <a:t> anlamı içermektedir. Bir model daha fazla bilgi eklendikçe güncellenir. </a:t>
            </a:r>
          </a:p>
          <a:p>
            <a:r>
              <a:rPr lang="tr-TR" dirty="0"/>
              <a:t>Bir modeli yapılandırma süreci kapsayıcı (</a:t>
            </a:r>
            <a:r>
              <a:rPr lang="tr-TR" dirty="0" err="1"/>
              <a:t>elaborative</a:t>
            </a:r>
            <a:r>
              <a:rPr lang="tr-TR" dirty="0"/>
              <a:t>) (çıkarımları ekleyerek </a:t>
            </a:r>
            <a:r>
              <a:rPr lang="tr-TR" dirty="0" err="1"/>
              <a:t>bağdaşlılığa</a:t>
            </a:r>
            <a:r>
              <a:rPr lang="tr-TR" dirty="0"/>
              <a:t> ulaşır), birleştirici (</a:t>
            </a:r>
            <a:r>
              <a:rPr lang="tr-TR" dirty="0" err="1"/>
              <a:t>integrative</a:t>
            </a:r>
            <a:r>
              <a:rPr lang="tr-TR" dirty="0"/>
              <a:t>) (gelen bilgileri ekler ve ilişkiler kurar) ve seçicidir (</a:t>
            </a:r>
            <a:r>
              <a:rPr lang="tr-TR" dirty="0" err="1"/>
              <a:t>selective</a:t>
            </a:r>
            <a:r>
              <a:rPr lang="tr-TR" dirty="0"/>
              <a:t>) (depolanan bilgiyi önem ve uygunluğuna (</a:t>
            </a:r>
            <a:r>
              <a:rPr lang="tr-TR" dirty="0" err="1"/>
              <a:t>relevant</a:t>
            </a:r>
            <a:r>
              <a:rPr lang="tr-TR" dirty="0"/>
              <a:t>) göre azaltır). Bir ev hakkındaki metni bir hırsızmış gibi okunması istenen denekler, bir alıcıymış gibi okunması istenen deneklere göre farklı bir model çizer. Bu nedenle seçicilik işlemin ilk kısımlarında önemlidir.</a:t>
            </a:r>
          </a:p>
        </p:txBody>
      </p:sp>
    </p:spTree>
    <p:extLst>
      <p:ext uri="{BB962C8B-B14F-4D97-AF65-F5344CB8AC3E}">
        <p14:creationId xmlns:p14="http://schemas.microsoft.com/office/powerpoint/2010/main" val="3043079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a16="http://schemas.microsoft.com/office/drawing/2014/main" id="{630CB2CF-537C-4E5B-B308-8CF1FCFC4175}"/>
              </a:ext>
            </a:extLst>
          </p:cNvPr>
          <p:cNvSpPr>
            <a:spLocks noGrp="1"/>
          </p:cNvSpPr>
          <p:nvPr>
            <p:ph type="title"/>
          </p:nvPr>
        </p:nvSpPr>
        <p:spPr>
          <a:xfrm>
            <a:off x="838200" y="365126"/>
            <a:ext cx="10515600" cy="842238"/>
          </a:xfrm>
        </p:spPr>
        <p:txBody>
          <a:bodyPr/>
          <a:lstStyle/>
          <a:p>
            <a:pPr algn="just">
              <a:spcBef>
                <a:spcPts val="0"/>
              </a:spcBef>
            </a:pPr>
            <a:r>
              <a:rPr lang="tr-TR" dirty="0"/>
              <a:t>Zihinsel Model (</a:t>
            </a:r>
            <a:r>
              <a:rPr lang="tr-TR" dirty="0" err="1"/>
              <a:t>mental</a:t>
            </a:r>
            <a:r>
              <a:rPr lang="tr-TR" dirty="0"/>
              <a:t> model)</a:t>
            </a:r>
          </a:p>
        </p:txBody>
      </p:sp>
      <p:sp>
        <p:nvSpPr>
          <p:cNvPr id="4" name="İçerik Yer Tutucusu 3">
            <a:extLst>
              <a:ext uri="{FF2B5EF4-FFF2-40B4-BE49-F238E27FC236}">
                <a16:creationId xmlns:a16="http://schemas.microsoft.com/office/drawing/2014/main" id="{116CC160-1427-4C86-A99C-A517D8227E0F}"/>
              </a:ext>
            </a:extLst>
          </p:cNvPr>
          <p:cNvSpPr>
            <a:spLocks noGrp="1"/>
          </p:cNvSpPr>
          <p:nvPr>
            <p:ph idx="1"/>
          </p:nvPr>
        </p:nvSpPr>
        <p:spPr>
          <a:xfrm>
            <a:off x="838200" y="1287262"/>
            <a:ext cx="10515600" cy="5205612"/>
          </a:xfrm>
        </p:spPr>
        <p:txBody>
          <a:bodyPr/>
          <a:lstStyle/>
          <a:p>
            <a:r>
              <a:rPr lang="tr-TR" dirty="0"/>
              <a:t>Konuşucuların sunuşları sadece </a:t>
            </a:r>
            <a:r>
              <a:rPr lang="tr-TR" dirty="0" err="1"/>
              <a:t>önermesel</a:t>
            </a:r>
            <a:r>
              <a:rPr lang="tr-TR" dirty="0"/>
              <a:t> olana göre daha detaylı olduğu görüşmüştür. Tümceyi duyduklarından/okuduklarından sonra kendi çıkarımları ve metinde olan arasında ayrım yapamadıkları görülmüştür.</a:t>
            </a:r>
          </a:p>
          <a:p>
            <a:r>
              <a:rPr lang="tr-TR" dirty="0"/>
              <a:t>Konuşucuların çıkarımları ile ilgili olarak farklı görüşlerde ayrılık yaşanmaktadır. </a:t>
            </a:r>
            <a:r>
              <a:rPr lang="tr-TR" dirty="0" err="1"/>
              <a:t>Yapılandırmacı</a:t>
            </a:r>
            <a:r>
              <a:rPr lang="tr-TR" dirty="0"/>
              <a:t> görüşe göre zihinsel temsillerde zaten çıkarım bulunmaktadır. </a:t>
            </a:r>
            <a:r>
              <a:rPr lang="tr-TR" dirty="0" err="1"/>
              <a:t>Minimalist</a:t>
            </a:r>
            <a:r>
              <a:rPr lang="tr-TR" dirty="0"/>
              <a:t> yaklaşım ise sadece limitli sayıdaki zorunlu çıkarımların modele eklediğini öne sürmüştür.  </a:t>
            </a:r>
          </a:p>
          <a:p>
            <a:r>
              <a:rPr lang="tr-TR" dirty="0"/>
              <a:t>Bazen, üretilen zihinsel model karasızdır (</a:t>
            </a:r>
            <a:r>
              <a:rPr lang="tr-TR" dirty="0" err="1"/>
              <a:t>indeterminate</a:t>
            </a:r>
            <a:r>
              <a:rPr lang="tr-TR" dirty="0"/>
              <a:t>). Bir çok seçenek arasından en uygununu da seçebiliriz ve ya tamamlanmamış (kendimizi memnun edecek kadar) bir model yapılandırabiliriz. Karasızlık durumunda hiçbir model oluşturmayabiliriz. </a:t>
            </a:r>
          </a:p>
        </p:txBody>
      </p:sp>
    </p:spTree>
    <p:extLst>
      <p:ext uri="{BB962C8B-B14F-4D97-AF65-F5344CB8AC3E}">
        <p14:creationId xmlns:p14="http://schemas.microsoft.com/office/powerpoint/2010/main" val="2657588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a:extLst>
              <a:ext uri="{FF2B5EF4-FFF2-40B4-BE49-F238E27FC236}">
                <a16:creationId xmlns:a16="http://schemas.microsoft.com/office/drawing/2014/main" id="{630CB2CF-537C-4E5B-B308-8CF1FCFC4175}"/>
              </a:ext>
            </a:extLst>
          </p:cNvPr>
          <p:cNvSpPr>
            <a:spLocks noGrp="1"/>
          </p:cNvSpPr>
          <p:nvPr>
            <p:ph type="title"/>
          </p:nvPr>
        </p:nvSpPr>
        <p:spPr>
          <a:xfrm>
            <a:off x="838200" y="365126"/>
            <a:ext cx="10515600" cy="842238"/>
          </a:xfrm>
        </p:spPr>
        <p:txBody>
          <a:bodyPr/>
          <a:lstStyle/>
          <a:p>
            <a:pPr algn="just">
              <a:spcBef>
                <a:spcPts val="0"/>
              </a:spcBef>
            </a:pPr>
            <a:r>
              <a:rPr lang="tr-TR" dirty="0"/>
              <a:t>Zihinsel Temsil (</a:t>
            </a:r>
            <a:r>
              <a:rPr lang="tr-TR" dirty="0" err="1"/>
              <a:t>mental</a:t>
            </a:r>
            <a:r>
              <a:rPr lang="tr-TR" dirty="0"/>
              <a:t> </a:t>
            </a:r>
            <a:r>
              <a:rPr lang="tr-TR" dirty="0" err="1"/>
              <a:t>representation</a:t>
            </a:r>
            <a:r>
              <a:rPr lang="tr-TR" dirty="0"/>
              <a:t>)</a:t>
            </a:r>
          </a:p>
        </p:txBody>
      </p:sp>
      <p:sp>
        <p:nvSpPr>
          <p:cNvPr id="4" name="İçerik Yer Tutucusu 3">
            <a:extLst>
              <a:ext uri="{FF2B5EF4-FFF2-40B4-BE49-F238E27FC236}">
                <a16:creationId xmlns:a16="http://schemas.microsoft.com/office/drawing/2014/main" id="{116CC160-1427-4C86-A99C-A517D8227E0F}"/>
              </a:ext>
            </a:extLst>
          </p:cNvPr>
          <p:cNvSpPr>
            <a:spLocks noGrp="1"/>
          </p:cNvSpPr>
          <p:nvPr>
            <p:ph idx="1"/>
          </p:nvPr>
        </p:nvSpPr>
        <p:spPr>
          <a:xfrm>
            <a:off x="838200" y="1287262"/>
            <a:ext cx="10515600" cy="4889701"/>
          </a:xfrm>
        </p:spPr>
        <p:txBody>
          <a:bodyPr/>
          <a:lstStyle/>
          <a:p>
            <a:r>
              <a:rPr lang="tr-TR" dirty="0"/>
              <a:t>Zihinsel temsil dilsel olmayan, konuşucunun metni anlayışına bağlı olarak oluşturduğu, daha fazla bilginin </a:t>
            </a:r>
            <a:r>
              <a:rPr lang="tr-TR" dirty="0" err="1"/>
              <a:t>işlemlenmesi</a:t>
            </a:r>
            <a:r>
              <a:rPr lang="tr-TR" dirty="0"/>
              <a:t> ile birlikte kendini yenileyen yapıdır.</a:t>
            </a:r>
          </a:p>
          <a:p>
            <a:r>
              <a:rPr lang="tr-TR" dirty="0"/>
              <a:t>Durumsal model (</a:t>
            </a:r>
            <a:r>
              <a:rPr lang="tr-TR" dirty="0" err="1"/>
              <a:t>situational</a:t>
            </a:r>
            <a:r>
              <a:rPr lang="tr-TR" dirty="0"/>
              <a:t> model) ve </a:t>
            </a:r>
            <a:r>
              <a:rPr lang="tr-TR" dirty="0" err="1"/>
              <a:t>göndergesel</a:t>
            </a:r>
            <a:r>
              <a:rPr lang="tr-TR" dirty="0"/>
              <a:t> gösterim (</a:t>
            </a:r>
            <a:r>
              <a:rPr lang="tr-TR" dirty="0" err="1"/>
              <a:t>referential</a:t>
            </a:r>
            <a:r>
              <a:rPr lang="tr-TR" dirty="0"/>
              <a:t> </a:t>
            </a:r>
            <a:r>
              <a:rPr lang="tr-TR" dirty="0" err="1"/>
              <a:t>representation</a:t>
            </a:r>
            <a:r>
              <a:rPr lang="tr-TR" dirty="0"/>
              <a:t>) olarak da kullanılmaktadır. </a:t>
            </a:r>
          </a:p>
        </p:txBody>
      </p:sp>
    </p:spTree>
    <p:extLst>
      <p:ext uri="{BB962C8B-B14F-4D97-AF65-F5344CB8AC3E}">
        <p14:creationId xmlns:p14="http://schemas.microsoft.com/office/powerpoint/2010/main" val="144740550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961</Words>
  <Application>Microsoft Office PowerPoint</Application>
  <PresentationFormat>Geniş ekran</PresentationFormat>
  <Paragraphs>53</Paragraphs>
  <Slides>9</Slides>
  <Notes>4</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10. ders</vt:lpstr>
      <vt:lpstr>Bellek (memory)</vt:lpstr>
      <vt:lpstr>Bellek (memory)</vt:lpstr>
      <vt:lpstr>Uzun Süreli Bellek (long-term memory)</vt:lpstr>
      <vt:lpstr>Uzun Süreli Bellek (long-term memory)</vt:lpstr>
      <vt:lpstr>Kısa Süreli Bellek (short-term memory)</vt:lpstr>
      <vt:lpstr>Zihinsel Model (mental model)</vt:lpstr>
      <vt:lpstr>Zihinsel Model (mental model)</vt:lpstr>
      <vt:lpstr>Zihinsel Temsil (mental representation)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ders</dc:title>
  <dc:creator>SEDA</dc:creator>
  <cp:lastModifiedBy>SEDA</cp:lastModifiedBy>
  <cp:revision>1</cp:revision>
  <dcterms:created xsi:type="dcterms:W3CDTF">2020-03-18T08:26:15Z</dcterms:created>
  <dcterms:modified xsi:type="dcterms:W3CDTF">2020-03-18T08:26:19Z</dcterms:modified>
</cp:coreProperties>
</file>