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2"/>
  </p:handoutMasterIdLst>
  <p:sldIdLst>
    <p:sldId id="257" r:id="rId2"/>
    <p:sldId id="268" r:id="rId3"/>
    <p:sldId id="269" r:id="rId4"/>
    <p:sldId id="270" r:id="rId5"/>
    <p:sldId id="271" r:id="rId6"/>
    <p:sldId id="272" r:id="rId7"/>
    <p:sldId id="259" r:id="rId8"/>
    <p:sldId id="261" r:id="rId9"/>
    <p:sldId id="263"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303" r:id="rId26"/>
    <p:sldId id="304" r:id="rId27"/>
    <p:sldId id="305" r:id="rId28"/>
    <p:sldId id="306" r:id="rId29"/>
    <p:sldId id="302" r:id="rId30"/>
    <p:sldId id="307" r:id="rId31"/>
    <p:sldId id="313" r:id="rId32"/>
    <p:sldId id="311" r:id="rId33"/>
    <p:sldId id="308" r:id="rId34"/>
    <p:sldId id="312" r:id="rId35"/>
    <p:sldId id="309" r:id="rId36"/>
    <p:sldId id="310" r:id="rId37"/>
    <p:sldId id="288" r:id="rId38"/>
    <p:sldId id="289" r:id="rId39"/>
    <p:sldId id="290" r:id="rId40"/>
    <p:sldId id="291" r:id="rId41"/>
    <p:sldId id="292" r:id="rId42"/>
    <p:sldId id="293" r:id="rId43"/>
    <p:sldId id="314" r:id="rId44"/>
    <p:sldId id="315" r:id="rId45"/>
    <p:sldId id="316" r:id="rId46"/>
    <p:sldId id="317" r:id="rId47"/>
    <p:sldId id="318" r:id="rId48"/>
    <p:sldId id="319" r:id="rId49"/>
    <p:sldId id="320" r:id="rId50"/>
    <p:sldId id="321" r:id="rId51"/>
    <p:sldId id="294" r:id="rId52"/>
    <p:sldId id="322" r:id="rId53"/>
    <p:sldId id="323" r:id="rId54"/>
    <p:sldId id="295" r:id="rId55"/>
    <p:sldId id="296" r:id="rId56"/>
    <p:sldId id="297" r:id="rId57"/>
    <p:sldId id="298" r:id="rId58"/>
    <p:sldId id="301" r:id="rId59"/>
    <p:sldId id="300" r:id="rId60"/>
    <p:sldId id="267" r:id="rId61"/>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B5B854-50D5-45DE-A7D0-0D0691BD6F69}"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5A2D18CE-6A2B-4A80-B8FC-47ACC4DC5CF3}">
      <dgm:prSet phldrT="[Metin]" custT="1"/>
      <dgm:spPr/>
      <dgm:t>
        <a:bodyPr/>
        <a:lstStyle/>
        <a:p>
          <a:r>
            <a:rPr lang="tr-TR" sz="1600" b="1" dirty="0" smtClean="0">
              <a:latin typeface="Times New Roman" pitchFamily="18" charset="0"/>
              <a:cs typeface="Times New Roman" pitchFamily="18" charset="0"/>
            </a:rPr>
            <a:t>Ayni Hakların Çeşitleri</a:t>
          </a:r>
          <a:endParaRPr lang="tr-TR" sz="1600" b="1" dirty="0">
            <a:latin typeface="Times New Roman" pitchFamily="18" charset="0"/>
            <a:cs typeface="Times New Roman" pitchFamily="18" charset="0"/>
          </a:endParaRPr>
        </a:p>
      </dgm:t>
    </dgm:pt>
    <dgm:pt modelId="{0D13FC9F-A8BB-431C-B663-439D24662D5A}" type="parTrans" cxnId="{2D249A47-6F8F-41F5-9A31-7FA626722ECF}">
      <dgm:prSet/>
      <dgm:spPr/>
      <dgm:t>
        <a:bodyPr/>
        <a:lstStyle/>
        <a:p>
          <a:endParaRPr lang="tr-TR"/>
        </a:p>
      </dgm:t>
    </dgm:pt>
    <dgm:pt modelId="{4F2DE7E4-D905-4788-8247-0C7DF24EA924}" type="sibTrans" cxnId="{2D249A47-6F8F-41F5-9A31-7FA626722ECF}">
      <dgm:prSet/>
      <dgm:spPr/>
      <dgm:t>
        <a:bodyPr/>
        <a:lstStyle/>
        <a:p>
          <a:endParaRPr lang="tr-TR"/>
        </a:p>
      </dgm:t>
    </dgm:pt>
    <dgm:pt modelId="{467D0683-8E45-4C01-B00D-43FE0179957A}">
      <dgm:prSet phldrT="[Metin]" custT="1"/>
      <dgm:spPr/>
      <dgm:t>
        <a:bodyPr/>
        <a:lstStyle/>
        <a:p>
          <a:r>
            <a:rPr lang="tr-TR" sz="1600" b="1" dirty="0" smtClean="0">
              <a:latin typeface="Times New Roman" pitchFamily="18" charset="0"/>
              <a:cs typeface="Times New Roman" pitchFamily="18" charset="0"/>
            </a:rPr>
            <a:t>Sınırlı ayni haklar</a:t>
          </a:r>
          <a:endParaRPr lang="tr-TR" sz="1600" b="1" dirty="0">
            <a:latin typeface="Times New Roman" pitchFamily="18" charset="0"/>
            <a:cs typeface="Times New Roman" pitchFamily="18" charset="0"/>
          </a:endParaRPr>
        </a:p>
      </dgm:t>
    </dgm:pt>
    <dgm:pt modelId="{16102B7B-A0B9-4CAF-BB8E-950CA83D3526}" type="parTrans" cxnId="{583F60AD-F0E4-4631-8826-1A553F605C0B}">
      <dgm:prSet/>
      <dgm:spPr/>
      <dgm:t>
        <a:bodyPr/>
        <a:lstStyle/>
        <a:p>
          <a:endParaRPr lang="tr-TR" sz="1600" b="1">
            <a:latin typeface="Times New Roman" pitchFamily="18" charset="0"/>
            <a:cs typeface="Times New Roman" pitchFamily="18" charset="0"/>
          </a:endParaRPr>
        </a:p>
      </dgm:t>
    </dgm:pt>
    <dgm:pt modelId="{B1EE6FFC-7FA6-4371-91C2-9B803CC2117C}" type="sibTrans" cxnId="{583F60AD-F0E4-4631-8826-1A553F605C0B}">
      <dgm:prSet/>
      <dgm:spPr/>
      <dgm:t>
        <a:bodyPr/>
        <a:lstStyle/>
        <a:p>
          <a:endParaRPr lang="tr-TR"/>
        </a:p>
      </dgm:t>
    </dgm:pt>
    <dgm:pt modelId="{9B20EBB1-7C7B-40A7-9CDF-158E9CAEF762}">
      <dgm:prSet phldrT="[Metin]" custT="1"/>
      <dgm:spPr/>
      <dgm:t>
        <a:bodyPr/>
        <a:lstStyle/>
        <a:p>
          <a:r>
            <a:rPr lang="tr-TR" sz="1600" b="1" dirty="0" smtClean="0">
              <a:latin typeface="Times New Roman" pitchFamily="18" charset="0"/>
              <a:cs typeface="Times New Roman" pitchFamily="18" charset="0"/>
            </a:rPr>
            <a:t>İrtifak hakları</a:t>
          </a:r>
          <a:endParaRPr lang="tr-TR" sz="1600" b="1" dirty="0">
            <a:latin typeface="Times New Roman" pitchFamily="18" charset="0"/>
            <a:cs typeface="Times New Roman" pitchFamily="18" charset="0"/>
          </a:endParaRPr>
        </a:p>
      </dgm:t>
    </dgm:pt>
    <dgm:pt modelId="{D788B78C-7933-4189-A6FA-15155FB82E40}" type="parTrans" cxnId="{BE87099C-60B0-4359-BB56-5E09BA5F2470}">
      <dgm:prSet/>
      <dgm:spPr/>
      <dgm:t>
        <a:bodyPr/>
        <a:lstStyle/>
        <a:p>
          <a:endParaRPr lang="tr-TR" sz="1600" b="1">
            <a:latin typeface="Times New Roman" pitchFamily="18" charset="0"/>
            <a:cs typeface="Times New Roman" pitchFamily="18" charset="0"/>
          </a:endParaRPr>
        </a:p>
      </dgm:t>
    </dgm:pt>
    <dgm:pt modelId="{9577E8AD-D1AD-49D7-B4EE-2F2B5B98A4E3}" type="sibTrans" cxnId="{BE87099C-60B0-4359-BB56-5E09BA5F2470}">
      <dgm:prSet/>
      <dgm:spPr/>
      <dgm:t>
        <a:bodyPr/>
        <a:lstStyle/>
        <a:p>
          <a:endParaRPr lang="tr-TR"/>
        </a:p>
      </dgm:t>
    </dgm:pt>
    <dgm:pt modelId="{E9C95A5A-99F0-4E95-B0F2-2A2A24447131}">
      <dgm:prSet custT="1"/>
      <dgm:spPr/>
      <dgm:t>
        <a:bodyPr/>
        <a:lstStyle/>
        <a:p>
          <a:r>
            <a:rPr lang="tr-TR" sz="1600" b="1" dirty="0" smtClean="0">
              <a:latin typeface="Times New Roman" pitchFamily="18" charset="0"/>
              <a:cs typeface="Times New Roman" pitchFamily="18" charset="0"/>
            </a:rPr>
            <a:t>Mülkiyet hakkı  (Tam ayni hak)</a:t>
          </a:r>
        </a:p>
      </dgm:t>
    </dgm:pt>
    <dgm:pt modelId="{8935A96C-1264-4624-967E-D8A21C8A39AB}" type="parTrans" cxnId="{F5BD69E5-7581-4D6B-9CAC-7D06513C26F5}">
      <dgm:prSet/>
      <dgm:spPr/>
      <dgm:t>
        <a:bodyPr/>
        <a:lstStyle/>
        <a:p>
          <a:endParaRPr lang="tr-TR" sz="1600" b="1">
            <a:latin typeface="Times New Roman" pitchFamily="18" charset="0"/>
            <a:cs typeface="Times New Roman" pitchFamily="18" charset="0"/>
          </a:endParaRPr>
        </a:p>
      </dgm:t>
    </dgm:pt>
    <dgm:pt modelId="{2CE4F3EB-2A33-426D-A484-413B560527E0}" type="sibTrans" cxnId="{F5BD69E5-7581-4D6B-9CAC-7D06513C26F5}">
      <dgm:prSet/>
      <dgm:spPr/>
      <dgm:t>
        <a:bodyPr/>
        <a:lstStyle/>
        <a:p>
          <a:endParaRPr lang="tr-TR"/>
        </a:p>
      </dgm:t>
    </dgm:pt>
    <dgm:pt modelId="{7AC3D0A3-3CE4-44DD-815F-6270372CCD88}">
      <dgm:prSet custT="1"/>
      <dgm:spPr/>
      <dgm:t>
        <a:bodyPr/>
        <a:lstStyle/>
        <a:p>
          <a:r>
            <a:rPr lang="tr-TR" sz="1600" b="1" dirty="0" smtClean="0">
              <a:latin typeface="Times New Roman" pitchFamily="18" charset="0"/>
              <a:cs typeface="Times New Roman" pitchFamily="18" charset="0"/>
            </a:rPr>
            <a:t>Eşyaya bağlı irtifaklar</a:t>
          </a:r>
          <a:endParaRPr lang="tr-TR" sz="1600" b="1" dirty="0">
            <a:latin typeface="Times New Roman" pitchFamily="18" charset="0"/>
            <a:cs typeface="Times New Roman" pitchFamily="18" charset="0"/>
          </a:endParaRPr>
        </a:p>
      </dgm:t>
    </dgm:pt>
    <dgm:pt modelId="{C4FA0333-DA25-442C-A25A-86FE32CF94E9}" type="parTrans" cxnId="{958378FF-DDC3-4258-9118-A47D1324E71C}">
      <dgm:prSet/>
      <dgm:spPr/>
      <dgm:t>
        <a:bodyPr/>
        <a:lstStyle/>
        <a:p>
          <a:endParaRPr lang="tr-TR" sz="1600" b="1">
            <a:latin typeface="Times New Roman" pitchFamily="18" charset="0"/>
            <a:cs typeface="Times New Roman" pitchFamily="18" charset="0"/>
          </a:endParaRPr>
        </a:p>
      </dgm:t>
    </dgm:pt>
    <dgm:pt modelId="{8D46D3DA-9E9F-4892-B31E-5A9B073B913A}" type="sibTrans" cxnId="{958378FF-DDC3-4258-9118-A47D1324E71C}">
      <dgm:prSet/>
      <dgm:spPr/>
      <dgm:t>
        <a:bodyPr/>
        <a:lstStyle/>
        <a:p>
          <a:endParaRPr lang="tr-TR"/>
        </a:p>
      </dgm:t>
    </dgm:pt>
    <dgm:pt modelId="{E713955E-6757-41DA-B245-3C8B4B009F58}">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sz="1600" b="1" dirty="0" smtClean="0">
              <a:latin typeface="Times New Roman" pitchFamily="18" charset="0"/>
              <a:cs typeface="Times New Roman" pitchFamily="18" charset="0"/>
            </a:rPr>
            <a:t>Kişiye bağlı</a:t>
          </a:r>
        </a:p>
        <a:p>
          <a:pPr defTabSz="577850">
            <a:lnSpc>
              <a:spcPct val="90000"/>
            </a:lnSpc>
            <a:spcBef>
              <a:spcPct val="0"/>
            </a:spcBef>
            <a:spcAft>
              <a:spcPct val="35000"/>
            </a:spcAft>
          </a:pPr>
          <a:r>
            <a:rPr lang="tr-TR" sz="1600" b="1" dirty="0" smtClean="0">
              <a:latin typeface="Times New Roman" pitchFamily="18" charset="0"/>
              <a:cs typeface="Times New Roman" pitchFamily="18" charset="0"/>
            </a:rPr>
            <a:t> irtifaklar</a:t>
          </a:r>
          <a:endParaRPr lang="tr-TR" sz="1600" b="1" dirty="0">
            <a:latin typeface="Times New Roman" pitchFamily="18" charset="0"/>
            <a:cs typeface="Times New Roman" pitchFamily="18" charset="0"/>
          </a:endParaRPr>
        </a:p>
      </dgm:t>
    </dgm:pt>
    <dgm:pt modelId="{57611132-C6F9-430D-A922-466847EE5D76}" type="parTrans" cxnId="{5069A11C-683C-412F-A5C9-8B2125246B69}">
      <dgm:prSet/>
      <dgm:spPr/>
      <dgm:t>
        <a:bodyPr/>
        <a:lstStyle/>
        <a:p>
          <a:endParaRPr lang="tr-TR" sz="1600" b="1">
            <a:latin typeface="Times New Roman" pitchFamily="18" charset="0"/>
            <a:cs typeface="Times New Roman" pitchFamily="18" charset="0"/>
          </a:endParaRPr>
        </a:p>
      </dgm:t>
    </dgm:pt>
    <dgm:pt modelId="{8EC0BC87-C98F-4A0C-AA63-011D92F779D6}" type="sibTrans" cxnId="{5069A11C-683C-412F-A5C9-8B2125246B69}">
      <dgm:prSet/>
      <dgm:spPr/>
      <dgm:t>
        <a:bodyPr/>
        <a:lstStyle/>
        <a:p>
          <a:endParaRPr lang="tr-TR"/>
        </a:p>
      </dgm:t>
    </dgm:pt>
    <dgm:pt modelId="{F97B1EE0-08C0-460F-903B-10EABC2DD67A}">
      <dgm:prSet custT="1"/>
      <dgm:spPr/>
      <dgm:t>
        <a:bodyPr/>
        <a:lstStyle/>
        <a:p>
          <a:r>
            <a:rPr lang="tr-TR" sz="1600" b="1" dirty="0" smtClean="0">
              <a:latin typeface="Times New Roman" pitchFamily="18" charset="0"/>
              <a:cs typeface="Times New Roman" pitchFamily="18" charset="0"/>
            </a:rPr>
            <a:t>Düzensiz kişisel irtifaklar</a:t>
          </a:r>
          <a:endParaRPr lang="tr-TR" sz="1600" b="1" dirty="0">
            <a:latin typeface="Times New Roman" pitchFamily="18" charset="0"/>
            <a:cs typeface="Times New Roman" pitchFamily="18" charset="0"/>
          </a:endParaRPr>
        </a:p>
      </dgm:t>
    </dgm:pt>
    <dgm:pt modelId="{8FCFA934-1E6B-4378-95E9-D543A9E6A9C4}" type="parTrans" cxnId="{7EF4D32A-554D-4355-967E-6D2CED0F0F76}">
      <dgm:prSet/>
      <dgm:spPr/>
      <dgm:t>
        <a:bodyPr/>
        <a:lstStyle/>
        <a:p>
          <a:endParaRPr lang="tr-TR" sz="1600" b="1">
            <a:latin typeface="Times New Roman" pitchFamily="18" charset="0"/>
            <a:cs typeface="Times New Roman" pitchFamily="18" charset="0"/>
          </a:endParaRPr>
        </a:p>
      </dgm:t>
    </dgm:pt>
    <dgm:pt modelId="{E7D55732-6448-485F-8E80-1837ED2D4A02}" type="sibTrans" cxnId="{7EF4D32A-554D-4355-967E-6D2CED0F0F76}">
      <dgm:prSet/>
      <dgm:spPr/>
      <dgm:t>
        <a:bodyPr/>
        <a:lstStyle/>
        <a:p>
          <a:endParaRPr lang="tr-TR"/>
        </a:p>
      </dgm:t>
    </dgm:pt>
    <dgm:pt modelId="{AC246784-3C61-45C5-BD78-F0A60BB2489D}">
      <dgm:prSet custT="1"/>
      <dgm:spPr/>
      <dgm:t>
        <a:bodyPr/>
        <a:lstStyle/>
        <a:p>
          <a:r>
            <a:rPr lang="tr-TR" sz="1600" b="1" dirty="0" smtClean="0">
              <a:latin typeface="Times New Roman" pitchFamily="18" charset="0"/>
              <a:cs typeface="Times New Roman" pitchFamily="18" charset="0"/>
            </a:rPr>
            <a:t>Taşınmaz yükü</a:t>
          </a:r>
          <a:endParaRPr lang="tr-TR" sz="1600" b="1" dirty="0">
            <a:latin typeface="Times New Roman" pitchFamily="18" charset="0"/>
            <a:cs typeface="Times New Roman" pitchFamily="18" charset="0"/>
          </a:endParaRPr>
        </a:p>
      </dgm:t>
    </dgm:pt>
    <dgm:pt modelId="{5AFAA964-80A5-49B7-A2B0-AB1733D96FCF}" type="parTrans" cxnId="{FB952E80-526E-44CA-8151-5BD2D8ABD89B}">
      <dgm:prSet/>
      <dgm:spPr/>
      <dgm:t>
        <a:bodyPr/>
        <a:lstStyle/>
        <a:p>
          <a:endParaRPr lang="tr-TR" sz="1600" b="1">
            <a:latin typeface="Times New Roman" pitchFamily="18" charset="0"/>
            <a:cs typeface="Times New Roman" pitchFamily="18" charset="0"/>
          </a:endParaRPr>
        </a:p>
      </dgm:t>
    </dgm:pt>
    <dgm:pt modelId="{B2E0A7DD-DFC2-4621-A59A-ABB0D7A2896A}" type="sibTrans" cxnId="{FB952E80-526E-44CA-8151-5BD2D8ABD89B}">
      <dgm:prSet/>
      <dgm:spPr/>
      <dgm:t>
        <a:bodyPr/>
        <a:lstStyle/>
        <a:p>
          <a:endParaRPr lang="tr-TR"/>
        </a:p>
      </dgm:t>
    </dgm:pt>
    <dgm:pt modelId="{FC9A7D20-A82E-43BE-A08F-16B9EAE9BA6B}">
      <dgm:prSet custT="1"/>
      <dgm:spPr/>
      <dgm:t>
        <a:bodyPr/>
        <a:lstStyle/>
        <a:p>
          <a:r>
            <a:rPr lang="tr-TR" sz="1600" b="1" dirty="0" smtClean="0">
              <a:latin typeface="Times New Roman" pitchFamily="18" charset="0"/>
              <a:cs typeface="Times New Roman" pitchFamily="18" charset="0"/>
            </a:rPr>
            <a:t>Rehin hakları</a:t>
          </a:r>
          <a:endParaRPr lang="tr-TR" sz="1600" b="1" dirty="0">
            <a:latin typeface="Times New Roman" pitchFamily="18" charset="0"/>
            <a:cs typeface="Times New Roman" pitchFamily="18" charset="0"/>
          </a:endParaRPr>
        </a:p>
      </dgm:t>
    </dgm:pt>
    <dgm:pt modelId="{77AB4A97-D292-4540-BCAB-18D1427D6553}" type="parTrans" cxnId="{D74E4E32-67D6-4DF0-B624-D3A6A6B4819A}">
      <dgm:prSet/>
      <dgm:spPr/>
      <dgm:t>
        <a:bodyPr/>
        <a:lstStyle/>
        <a:p>
          <a:endParaRPr lang="tr-TR" sz="1600" b="1">
            <a:latin typeface="Times New Roman" pitchFamily="18" charset="0"/>
            <a:cs typeface="Times New Roman" pitchFamily="18" charset="0"/>
          </a:endParaRPr>
        </a:p>
      </dgm:t>
    </dgm:pt>
    <dgm:pt modelId="{8F59D9BB-E79D-45D2-8CAE-6EAF485D4C23}" type="sibTrans" cxnId="{D74E4E32-67D6-4DF0-B624-D3A6A6B4819A}">
      <dgm:prSet/>
      <dgm:spPr/>
      <dgm:t>
        <a:bodyPr/>
        <a:lstStyle/>
        <a:p>
          <a:endParaRPr lang="tr-TR"/>
        </a:p>
      </dgm:t>
    </dgm:pt>
    <dgm:pt modelId="{3C5E717E-9D23-42B7-BF67-3CB15999BA44}">
      <dgm:prSet custT="1"/>
      <dgm:spPr/>
      <dgm:t>
        <a:bodyPr/>
        <a:lstStyle/>
        <a:p>
          <a:r>
            <a:rPr lang="tr-TR" sz="1600" b="1" dirty="0" smtClean="0">
              <a:latin typeface="Times New Roman" pitchFamily="18" charset="0"/>
              <a:cs typeface="Times New Roman" pitchFamily="18" charset="0"/>
            </a:rPr>
            <a:t>Taşınır rehni</a:t>
          </a:r>
          <a:endParaRPr lang="tr-TR" sz="1600" b="1" dirty="0">
            <a:latin typeface="Times New Roman" pitchFamily="18" charset="0"/>
            <a:cs typeface="Times New Roman" pitchFamily="18" charset="0"/>
          </a:endParaRPr>
        </a:p>
      </dgm:t>
    </dgm:pt>
    <dgm:pt modelId="{1BAB0845-1E43-46DC-94AB-E4C964951849}" type="parTrans" cxnId="{C8F6C3D9-EED3-456C-96AD-BE7220423155}">
      <dgm:prSet/>
      <dgm:spPr/>
      <dgm:t>
        <a:bodyPr/>
        <a:lstStyle/>
        <a:p>
          <a:endParaRPr lang="tr-TR" sz="1600" b="1">
            <a:latin typeface="Times New Roman" pitchFamily="18" charset="0"/>
            <a:cs typeface="Times New Roman" pitchFamily="18" charset="0"/>
          </a:endParaRPr>
        </a:p>
      </dgm:t>
    </dgm:pt>
    <dgm:pt modelId="{CB2756BE-0F4A-4AF5-9892-8D985C11618A}" type="sibTrans" cxnId="{C8F6C3D9-EED3-456C-96AD-BE7220423155}">
      <dgm:prSet/>
      <dgm:spPr/>
      <dgm:t>
        <a:bodyPr/>
        <a:lstStyle/>
        <a:p>
          <a:endParaRPr lang="tr-TR"/>
        </a:p>
      </dgm:t>
    </dgm:pt>
    <dgm:pt modelId="{3201B3AB-7AFB-4800-91BE-9CA88C28EE7C}">
      <dgm:prSet custT="1"/>
      <dgm:spPr/>
      <dgm:t>
        <a:bodyPr/>
        <a:lstStyle/>
        <a:p>
          <a:r>
            <a:rPr lang="tr-TR" sz="1600" b="1" dirty="0" smtClean="0">
              <a:latin typeface="Times New Roman" pitchFamily="18" charset="0"/>
              <a:cs typeface="Times New Roman" pitchFamily="18" charset="0"/>
            </a:rPr>
            <a:t>Taşınmaz rehni</a:t>
          </a:r>
          <a:endParaRPr lang="tr-TR" sz="1600" b="1" dirty="0">
            <a:latin typeface="Times New Roman" pitchFamily="18" charset="0"/>
            <a:cs typeface="Times New Roman" pitchFamily="18" charset="0"/>
          </a:endParaRPr>
        </a:p>
      </dgm:t>
    </dgm:pt>
    <dgm:pt modelId="{3941B91C-570F-44E7-89C3-F0E1B6F735A6}" type="parTrans" cxnId="{DA834A83-82F3-4979-85BE-1BBC44F82A59}">
      <dgm:prSet/>
      <dgm:spPr/>
      <dgm:t>
        <a:bodyPr/>
        <a:lstStyle/>
        <a:p>
          <a:endParaRPr lang="tr-TR" sz="1600" b="1">
            <a:latin typeface="Times New Roman" pitchFamily="18" charset="0"/>
            <a:cs typeface="Times New Roman" pitchFamily="18" charset="0"/>
          </a:endParaRPr>
        </a:p>
      </dgm:t>
    </dgm:pt>
    <dgm:pt modelId="{12DEF86E-E670-45D4-8919-D128D5F50796}" type="sibTrans" cxnId="{DA834A83-82F3-4979-85BE-1BBC44F82A59}">
      <dgm:prSet/>
      <dgm:spPr/>
      <dgm:t>
        <a:bodyPr/>
        <a:lstStyle/>
        <a:p>
          <a:endParaRPr lang="tr-TR"/>
        </a:p>
      </dgm:t>
    </dgm:pt>
    <dgm:pt modelId="{D8FB8187-6D6C-4394-93E8-3054B9B51584}">
      <dgm:prSet custT="1"/>
      <dgm:spPr/>
      <dgm:t>
        <a:bodyPr/>
        <a:lstStyle/>
        <a:p>
          <a:r>
            <a:rPr lang="tr-TR" sz="1600" b="1" dirty="0" smtClean="0">
              <a:latin typeface="Times New Roman" pitchFamily="18" charset="0"/>
              <a:cs typeface="Times New Roman" pitchFamily="18" charset="0"/>
            </a:rPr>
            <a:t>İpotek</a:t>
          </a:r>
          <a:endParaRPr lang="tr-TR" sz="1600" b="1" dirty="0">
            <a:latin typeface="Times New Roman" pitchFamily="18" charset="0"/>
            <a:cs typeface="Times New Roman" pitchFamily="18" charset="0"/>
          </a:endParaRPr>
        </a:p>
      </dgm:t>
    </dgm:pt>
    <dgm:pt modelId="{0E3A4B99-12B6-4500-A76E-EDC028E43751}" type="parTrans" cxnId="{3F846547-D564-403C-AC6E-00111BBB16C6}">
      <dgm:prSet/>
      <dgm:spPr/>
      <dgm:t>
        <a:bodyPr/>
        <a:lstStyle/>
        <a:p>
          <a:endParaRPr lang="tr-TR" sz="1600" b="1">
            <a:latin typeface="Times New Roman" pitchFamily="18" charset="0"/>
            <a:cs typeface="Times New Roman" pitchFamily="18" charset="0"/>
          </a:endParaRPr>
        </a:p>
      </dgm:t>
    </dgm:pt>
    <dgm:pt modelId="{7FCB9FEA-148C-4F66-A5F6-D6D9D8D0ECF4}" type="sibTrans" cxnId="{3F846547-D564-403C-AC6E-00111BBB16C6}">
      <dgm:prSet/>
      <dgm:spPr/>
      <dgm:t>
        <a:bodyPr/>
        <a:lstStyle/>
        <a:p>
          <a:endParaRPr lang="tr-TR"/>
        </a:p>
      </dgm:t>
    </dgm:pt>
    <dgm:pt modelId="{9D78CDC2-19F2-471A-8A3C-C6CB8B2E6E8E}">
      <dgm:prSet custT="1"/>
      <dgm:spPr/>
      <dgm:t>
        <a:bodyPr/>
        <a:lstStyle/>
        <a:p>
          <a:r>
            <a:rPr lang="tr-TR" sz="1600" b="1" dirty="0" smtClean="0">
              <a:latin typeface="Times New Roman" pitchFamily="18" charset="0"/>
              <a:cs typeface="Times New Roman" pitchFamily="18" charset="0"/>
            </a:rPr>
            <a:t>İrat senedi</a:t>
          </a:r>
          <a:endParaRPr lang="tr-TR" sz="1600" b="1" dirty="0">
            <a:latin typeface="Times New Roman" pitchFamily="18" charset="0"/>
            <a:cs typeface="Times New Roman" pitchFamily="18" charset="0"/>
          </a:endParaRPr>
        </a:p>
      </dgm:t>
    </dgm:pt>
    <dgm:pt modelId="{C48CED44-1533-4AA6-B381-2DF08EFEF72B}" type="parTrans" cxnId="{96DE4D6E-8B1D-48EE-B5AE-FBB66D3F5AC8}">
      <dgm:prSet/>
      <dgm:spPr/>
      <dgm:t>
        <a:bodyPr/>
        <a:lstStyle/>
        <a:p>
          <a:endParaRPr lang="tr-TR" sz="1600" b="1">
            <a:latin typeface="Times New Roman" pitchFamily="18" charset="0"/>
            <a:cs typeface="Times New Roman" pitchFamily="18" charset="0"/>
          </a:endParaRPr>
        </a:p>
      </dgm:t>
    </dgm:pt>
    <dgm:pt modelId="{CB3638F0-C2A9-4564-9487-AC9326537225}" type="sibTrans" cxnId="{96DE4D6E-8B1D-48EE-B5AE-FBB66D3F5AC8}">
      <dgm:prSet/>
      <dgm:spPr/>
      <dgm:t>
        <a:bodyPr/>
        <a:lstStyle/>
        <a:p>
          <a:endParaRPr lang="tr-TR"/>
        </a:p>
      </dgm:t>
    </dgm:pt>
    <dgm:pt modelId="{EE1D6048-1208-4B06-A4EE-85B44F95C1A8}">
      <dgm:prSet custT="1"/>
      <dgm:spPr/>
      <dgm:t>
        <a:bodyPr/>
        <a:lstStyle/>
        <a:p>
          <a:r>
            <a:rPr lang="tr-TR" sz="1600" b="1" dirty="0" smtClean="0">
              <a:latin typeface="Times New Roman" pitchFamily="18" charset="0"/>
              <a:cs typeface="Times New Roman" pitchFamily="18" charset="0"/>
            </a:rPr>
            <a:t>Üst hakkı</a:t>
          </a:r>
          <a:endParaRPr lang="tr-TR" sz="1600" b="1" dirty="0">
            <a:latin typeface="Times New Roman" pitchFamily="18" charset="0"/>
            <a:cs typeface="Times New Roman" pitchFamily="18" charset="0"/>
          </a:endParaRPr>
        </a:p>
      </dgm:t>
    </dgm:pt>
    <dgm:pt modelId="{F3AF2150-70B2-4428-BDA8-98F76E1A124E}" type="parTrans" cxnId="{4264A713-EAD7-4C21-8966-AD692CA51A6B}">
      <dgm:prSet/>
      <dgm:spPr/>
      <dgm:t>
        <a:bodyPr/>
        <a:lstStyle/>
        <a:p>
          <a:endParaRPr lang="tr-TR" sz="1600" b="1">
            <a:latin typeface="Times New Roman" pitchFamily="18" charset="0"/>
            <a:cs typeface="Times New Roman" pitchFamily="18" charset="0"/>
          </a:endParaRPr>
        </a:p>
      </dgm:t>
    </dgm:pt>
    <dgm:pt modelId="{75268384-6F65-4F36-9C5F-D3C8B2B8B77E}" type="sibTrans" cxnId="{4264A713-EAD7-4C21-8966-AD692CA51A6B}">
      <dgm:prSet/>
      <dgm:spPr/>
      <dgm:t>
        <a:bodyPr/>
        <a:lstStyle/>
        <a:p>
          <a:endParaRPr lang="tr-TR"/>
        </a:p>
      </dgm:t>
    </dgm:pt>
    <dgm:pt modelId="{41B79030-7E2B-42B1-A56F-F055E15DD5EE}">
      <dgm:prSet custT="1"/>
      <dgm:spPr/>
      <dgm:t>
        <a:bodyPr/>
        <a:lstStyle/>
        <a:p>
          <a:r>
            <a:rPr lang="tr-TR" sz="1600" b="1" dirty="0" smtClean="0">
              <a:latin typeface="Times New Roman" pitchFamily="18" charset="0"/>
              <a:cs typeface="Times New Roman" pitchFamily="18" charset="0"/>
            </a:rPr>
            <a:t>Kaynak hakkı</a:t>
          </a:r>
          <a:endParaRPr lang="tr-TR" sz="1600" b="1" dirty="0">
            <a:latin typeface="Times New Roman" pitchFamily="18" charset="0"/>
            <a:cs typeface="Times New Roman" pitchFamily="18" charset="0"/>
          </a:endParaRPr>
        </a:p>
      </dgm:t>
    </dgm:pt>
    <dgm:pt modelId="{852A5616-678F-40CD-B0C7-133A9DC7CE3A}" type="parTrans" cxnId="{B2DE52A5-4EA2-428F-B66F-0526604290C9}">
      <dgm:prSet/>
      <dgm:spPr/>
      <dgm:t>
        <a:bodyPr/>
        <a:lstStyle/>
        <a:p>
          <a:endParaRPr lang="tr-TR" sz="1600" b="1">
            <a:latin typeface="Times New Roman" pitchFamily="18" charset="0"/>
            <a:cs typeface="Times New Roman" pitchFamily="18" charset="0"/>
          </a:endParaRPr>
        </a:p>
      </dgm:t>
    </dgm:pt>
    <dgm:pt modelId="{6A990508-1411-4391-BC60-A3ACC852521D}" type="sibTrans" cxnId="{B2DE52A5-4EA2-428F-B66F-0526604290C9}">
      <dgm:prSet/>
      <dgm:spPr/>
      <dgm:t>
        <a:bodyPr/>
        <a:lstStyle/>
        <a:p>
          <a:endParaRPr lang="tr-TR"/>
        </a:p>
      </dgm:t>
    </dgm:pt>
    <dgm:pt modelId="{DE5B8517-3149-49DA-B9F7-84A12DCFA394}">
      <dgm:prSet custT="1"/>
      <dgm:spPr/>
      <dgm:t>
        <a:bodyPr/>
        <a:lstStyle/>
        <a:p>
          <a:r>
            <a:rPr lang="tr-TR" sz="1600" b="1" dirty="0" smtClean="0">
              <a:latin typeface="Times New Roman" pitchFamily="18" charset="0"/>
              <a:cs typeface="Times New Roman" pitchFamily="18" charset="0"/>
            </a:rPr>
            <a:t>Diğer irtifaklar</a:t>
          </a:r>
          <a:endParaRPr lang="tr-TR" sz="1600" b="1" dirty="0">
            <a:latin typeface="Times New Roman" pitchFamily="18" charset="0"/>
            <a:cs typeface="Times New Roman" pitchFamily="18" charset="0"/>
          </a:endParaRPr>
        </a:p>
      </dgm:t>
    </dgm:pt>
    <dgm:pt modelId="{8ABB1095-E91A-4C54-BAD8-980F7C005049}" type="parTrans" cxnId="{5C001E5E-341C-4F49-8785-70B511142E7C}">
      <dgm:prSet/>
      <dgm:spPr/>
      <dgm:t>
        <a:bodyPr/>
        <a:lstStyle/>
        <a:p>
          <a:endParaRPr lang="tr-TR" sz="1600" b="1">
            <a:latin typeface="Times New Roman" pitchFamily="18" charset="0"/>
            <a:cs typeface="Times New Roman" pitchFamily="18" charset="0"/>
          </a:endParaRPr>
        </a:p>
      </dgm:t>
    </dgm:pt>
    <dgm:pt modelId="{468D3C3C-4BD8-4B40-84BC-A7478B43706C}" type="sibTrans" cxnId="{5C001E5E-341C-4F49-8785-70B511142E7C}">
      <dgm:prSet/>
      <dgm:spPr/>
      <dgm:t>
        <a:bodyPr/>
        <a:lstStyle/>
        <a:p>
          <a:endParaRPr lang="tr-TR"/>
        </a:p>
      </dgm:t>
    </dgm:pt>
    <dgm:pt modelId="{F1011F28-3473-4240-BFA0-94F6E034F5A4}">
      <dgm:prSet custT="1"/>
      <dgm:spPr/>
      <dgm:t>
        <a:bodyPr/>
        <a:lstStyle/>
        <a:p>
          <a:r>
            <a:rPr lang="tr-TR" sz="1600" b="1" dirty="0" smtClean="0">
              <a:latin typeface="Times New Roman" pitchFamily="18" charset="0"/>
              <a:cs typeface="Times New Roman" pitchFamily="18" charset="0"/>
            </a:rPr>
            <a:t>İntifa hakkı</a:t>
          </a:r>
          <a:endParaRPr lang="tr-TR" sz="1600" b="1" dirty="0">
            <a:latin typeface="Times New Roman" pitchFamily="18" charset="0"/>
            <a:cs typeface="Times New Roman" pitchFamily="18" charset="0"/>
          </a:endParaRPr>
        </a:p>
      </dgm:t>
    </dgm:pt>
    <dgm:pt modelId="{A1D13EB2-AAB5-4B75-9BBE-7D9B02F0313B}" type="parTrans" cxnId="{E8A052FA-0EC0-41A8-AABB-5BAB61D1B4A8}">
      <dgm:prSet/>
      <dgm:spPr/>
      <dgm:t>
        <a:bodyPr/>
        <a:lstStyle/>
        <a:p>
          <a:endParaRPr lang="tr-TR" sz="1600" b="1">
            <a:latin typeface="Times New Roman" pitchFamily="18" charset="0"/>
            <a:cs typeface="Times New Roman" pitchFamily="18" charset="0"/>
          </a:endParaRPr>
        </a:p>
      </dgm:t>
    </dgm:pt>
    <dgm:pt modelId="{861A5EDC-4B71-46BB-A2FE-3FD3C92BCB4E}" type="sibTrans" cxnId="{E8A052FA-0EC0-41A8-AABB-5BAB61D1B4A8}">
      <dgm:prSet/>
      <dgm:spPr/>
      <dgm:t>
        <a:bodyPr/>
        <a:lstStyle/>
        <a:p>
          <a:endParaRPr lang="tr-TR"/>
        </a:p>
      </dgm:t>
    </dgm:pt>
    <dgm:pt modelId="{EA4A477F-1F04-4E67-80E3-0D846FA878EC}">
      <dgm:prSet custT="1"/>
      <dgm:spPr/>
      <dgm:t>
        <a:bodyPr/>
        <a:lstStyle/>
        <a:p>
          <a:r>
            <a:rPr lang="tr-TR" sz="1600" b="1" dirty="0" smtClean="0">
              <a:latin typeface="Times New Roman" pitchFamily="18" charset="0"/>
              <a:cs typeface="Times New Roman" pitchFamily="18" charset="0"/>
            </a:rPr>
            <a:t>Oturma hakkı</a:t>
          </a:r>
          <a:endParaRPr lang="tr-TR" sz="1600" b="1" dirty="0">
            <a:latin typeface="Times New Roman" pitchFamily="18" charset="0"/>
            <a:cs typeface="Times New Roman" pitchFamily="18" charset="0"/>
          </a:endParaRPr>
        </a:p>
      </dgm:t>
    </dgm:pt>
    <dgm:pt modelId="{A73A8989-25F5-4715-8A4E-2865038F713C}" type="parTrans" cxnId="{F6FAF873-D7BC-4D92-A45A-5CBD4DD004CF}">
      <dgm:prSet/>
      <dgm:spPr/>
      <dgm:t>
        <a:bodyPr/>
        <a:lstStyle/>
        <a:p>
          <a:endParaRPr lang="tr-TR" sz="1600" b="1">
            <a:latin typeface="Times New Roman" pitchFamily="18" charset="0"/>
            <a:cs typeface="Times New Roman" pitchFamily="18" charset="0"/>
          </a:endParaRPr>
        </a:p>
      </dgm:t>
    </dgm:pt>
    <dgm:pt modelId="{83218D04-4340-4392-A5DF-7032832A19D1}" type="sibTrans" cxnId="{F6FAF873-D7BC-4D92-A45A-5CBD4DD004CF}">
      <dgm:prSet/>
      <dgm:spPr/>
      <dgm:t>
        <a:bodyPr/>
        <a:lstStyle/>
        <a:p>
          <a:endParaRPr lang="tr-TR"/>
        </a:p>
      </dgm:t>
    </dgm:pt>
    <dgm:pt modelId="{7F26FC32-FC0F-44BF-ABE8-4622D11BFEFC}">
      <dgm:prSet/>
      <dgm:spPr/>
      <dgm:t>
        <a:bodyPr/>
        <a:lstStyle/>
        <a:p>
          <a:r>
            <a:rPr lang="tr-TR" b="1" dirty="0" smtClean="0">
              <a:latin typeface="Times New Roman" pitchFamily="18" charset="0"/>
              <a:cs typeface="Times New Roman" pitchFamily="18" charset="0"/>
            </a:rPr>
            <a:t>İpotekli borç senedi</a:t>
          </a:r>
          <a:endParaRPr lang="tr-TR" b="1" dirty="0">
            <a:latin typeface="Times New Roman" pitchFamily="18" charset="0"/>
            <a:cs typeface="Times New Roman" pitchFamily="18" charset="0"/>
          </a:endParaRPr>
        </a:p>
      </dgm:t>
    </dgm:pt>
    <dgm:pt modelId="{EC01F160-7128-4B0E-A522-34BFC9F7C771}" type="parTrans" cxnId="{A4870AC8-B162-4757-B6D3-955BB0C44752}">
      <dgm:prSet/>
      <dgm:spPr/>
      <dgm:t>
        <a:bodyPr/>
        <a:lstStyle/>
        <a:p>
          <a:endParaRPr lang="tr-TR"/>
        </a:p>
      </dgm:t>
    </dgm:pt>
    <dgm:pt modelId="{41EA75B6-C579-479F-94D6-3BEA00B04CAE}" type="sibTrans" cxnId="{A4870AC8-B162-4757-B6D3-955BB0C44752}">
      <dgm:prSet/>
      <dgm:spPr/>
      <dgm:t>
        <a:bodyPr/>
        <a:lstStyle/>
        <a:p>
          <a:endParaRPr lang="tr-TR"/>
        </a:p>
      </dgm:t>
    </dgm:pt>
    <dgm:pt modelId="{B8BA5CA7-5597-4074-B99E-3399069D5691}" type="pres">
      <dgm:prSet presAssocID="{2BB5B854-50D5-45DE-A7D0-0D0691BD6F69}" presName="mainComposite" presStyleCnt="0">
        <dgm:presLayoutVars>
          <dgm:chPref val="1"/>
          <dgm:dir/>
          <dgm:animOne val="branch"/>
          <dgm:animLvl val="lvl"/>
          <dgm:resizeHandles val="exact"/>
        </dgm:presLayoutVars>
      </dgm:prSet>
      <dgm:spPr/>
      <dgm:t>
        <a:bodyPr/>
        <a:lstStyle/>
        <a:p>
          <a:endParaRPr lang="tr-TR"/>
        </a:p>
      </dgm:t>
    </dgm:pt>
    <dgm:pt modelId="{3674101F-C933-4590-AB60-31CD8B4F8A83}" type="pres">
      <dgm:prSet presAssocID="{2BB5B854-50D5-45DE-A7D0-0D0691BD6F69}" presName="hierFlow" presStyleCnt="0"/>
      <dgm:spPr/>
    </dgm:pt>
    <dgm:pt modelId="{CA6EEBBC-AAC9-44FF-A6C2-DD12C58D14C1}" type="pres">
      <dgm:prSet presAssocID="{2BB5B854-50D5-45DE-A7D0-0D0691BD6F69}" presName="hierChild1" presStyleCnt="0">
        <dgm:presLayoutVars>
          <dgm:chPref val="1"/>
          <dgm:animOne val="branch"/>
          <dgm:animLvl val="lvl"/>
        </dgm:presLayoutVars>
      </dgm:prSet>
      <dgm:spPr/>
    </dgm:pt>
    <dgm:pt modelId="{2E3B5A86-02EB-4AAB-A9E8-0C2183B1CB71}" type="pres">
      <dgm:prSet presAssocID="{5A2D18CE-6A2B-4A80-B8FC-47ACC4DC5CF3}" presName="Name14" presStyleCnt="0"/>
      <dgm:spPr/>
    </dgm:pt>
    <dgm:pt modelId="{2A89DC4C-0F8C-42EA-8D41-800532F97332}" type="pres">
      <dgm:prSet presAssocID="{5A2D18CE-6A2B-4A80-B8FC-47ACC4DC5CF3}" presName="level1Shape" presStyleLbl="node0" presStyleIdx="0" presStyleCnt="1" custScaleX="218726" custScaleY="109478" custLinFactNeighborX="4014" custLinFactNeighborY="-89005">
        <dgm:presLayoutVars>
          <dgm:chPref val="3"/>
        </dgm:presLayoutVars>
      </dgm:prSet>
      <dgm:spPr/>
      <dgm:t>
        <a:bodyPr/>
        <a:lstStyle/>
        <a:p>
          <a:endParaRPr lang="tr-TR"/>
        </a:p>
      </dgm:t>
    </dgm:pt>
    <dgm:pt modelId="{024B74B4-2F18-4386-9E47-760DB4B5CC26}" type="pres">
      <dgm:prSet presAssocID="{5A2D18CE-6A2B-4A80-B8FC-47ACC4DC5CF3}" presName="hierChild2" presStyleCnt="0"/>
      <dgm:spPr/>
    </dgm:pt>
    <dgm:pt modelId="{84D793A3-3E96-4D2B-93F7-3991B23D0EA4}" type="pres">
      <dgm:prSet presAssocID="{8935A96C-1264-4624-967E-D8A21C8A39AB}" presName="Name19" presStyleLbl="parChTrans1D2" presStyleIdx="0" presStyleCnt="2"/>
      <dgm:spPr/>
      <dgm:t>
        <a:bodyPr/>
        <a:lstStyle/>
        <a:p>
          <a:endParaRPr lang="tr-TR"/>
        </a:p>
      </dgm:t>
    </dgm:pt>
    <dgm:pt modelId="{D52C0DA3-AD70-4371-B516-7F80905FE1CC}" type="pres">
      <dgm:prSet presAssocID="{E9C95A5A-99F0-4E95-B0F2-2A2A24447131}" presName="Name21" presStyleCnt="0"/>
      <dgm:spPr/>
    </dgm:pt>
    <dgm:pt modelId="{A5AE2D64-DE64-4DDA-A733-D7D18345117F}" type="pres">
      <dgm:prSet presAssocID="{E9C95A5A-99F0-4E95-B0F2-2A2A24447131}" presName="level2Shape" presStyleLbl="node2" presStyleIdx="0" presStyleCnt="2" custScaleX="204518" custScaleY="105476" custLinFactNeighborX="-53846" custLinFactNeighborY="-21519"/>
      <dgm:spPr/>
      <dgm:t>
        <a:bodyPr/>
        <a:lstStyle/>
        <a:p>
          <a:endParaRPr lang="tr-TR"/>
        </a:p>
      </dgm:t>
    </dgm:pt>
    <dgm:pt modelId="{4C201AC8-D404-4224-8FA5-17EC1D5609EE}" type="pres">
      <dgm:prSet presAssocID="{E9C95A5A-99F0-4E95-B0F2-2A2A24447131}" presName="hierChild3" presStyleCnt="0"/>
      <dgm:spPr/>
    </dgm:pt>
    <dgm:pt modelId="{12172111-DEEE-4104-94EB-10DE8BA48AF4}" type="pres">
      <dgm:prSet presAssocID="{16102B7B-A0B9-4CAF-BB8E-950CA83D3526}" presName="Name19" presStyleLbl="parChTrans1D2" presStyleIdx="1" presStyleCnt="2"/>
      <dgm:spPr/>
      <dgm:t>
        <a:bodyPr/>
        <a:lstStyle/>
        <a:p>
          <a:endParaRPr lang="tr-TR"/>
        </a:p>
      </dgm:t>
    </dgm:pt>
    <dgm:pt modelId="{3F3E9900-9C01-4158-B77A-ED2FE917636A}" type="pres">
      <dgm:prSet presAssocID="{467D0683-8E45-4C01-B00D-43FE0179957A}" presName="Name21" presStyleCnt="0"/>
      <dgm:spPr/>
    </dgm:pt>
    <dgm:pt modelId="{2F3559B5-6928-463F-AD62-EF61897098B2}" type="pres">
      <dgm:prSet presAssocID="{467D0683-8E45-4C01-B00D-43FE0179957A}" presName="level2Shape" presStyleLbl="node2" presStyleIdx="1" presStyleCnt="2" custScaleX="191898" custScaleY="101540" custLinFactX="98285" custLinFactNeighborX="100000" custLinFactNeighborY="-23102"/>
      <dgm:spPr/>
      <dgm:t>
        <a:bodyPr/>
        <a:lstStyle/>
        <a:p>
          <a:endParaRPr lang="tr-TR"/>
        </a:p>
      </dgm:t>
    </dgm:pt>
    <dgm:pt modelId="{95C1CE23-5D42-4899-9E86-8D84BEA8738D}" type="pres">
      <dgm:prSet presAssocID="{467D0683-8E45-4C01-B00D-43FE0179957A}" presName="hierChild3" presStyleCnt="0"/>
      <dgm:spPr/>
    </dgm:pt>
    <dgm:pt modelId="{EEE21B41-A079-4DA2-9730-7F75573103FD}" type="pres">
      <dgm:prSet presAssocID="{D788B78C-7933-4189-A6FA-15155FB82E40}" presName="Name19" presStyleLbl="parChTrans1D3" presStyleIdx="0" presStyleCnt="3"/>
      <dgm:spPr/>
      <dgm:t>
        <a:bodyPr/>
        <a:lstStyle/>
        <a:p>
          <a:endParaRPr lang="tr-TR"/>
        </a:p>
      </dgm:t>
    </dgm:pt>
    <dgm:pt modelId="{B4D0ED35-D43B-4E60-A302-2C81EDD704CF}" type="pres">
      <dgm:prSet presAssocID="{9B20EBB1-7C7B-40A7-9CDF-158E9CAEF762}" presName="Name21" presStyleCnt="0"/>
      <dgm:spPr/>
    </dgm:pt>
    <dgm:pt modelId="{135F264B-02B3-4512-9749-BDEEC8B5BE42}" type="pres">
      <dgm:prSet presAssocID="{9B20EBB1-7C7B-40A7-9CDF-158E9CAEF762}" presName="level2Shape" presStyleLbl="node3" presStyleIdx="0" presStyleCnt="3" custScaleX="176743" custScaleY="89318" custLinFactX="-23095" custLinFactNeighborX="-100000" custLinFactNeighborY="-36768"/>
      <dgm:spPr/>
      <dgm:t>
        <a:bodyPr/>
        <a:lstStyle/>
        <a:p>
          <a:endParaRPr lang="tr-TR"/>
        </a:p>
      </dgm:t>
    </dgm:pt>
    <dgm:pt modelId="{C08A2E7F-EE1D-4A20-B8E2-D798C53745B7}" type="pres">
      <dgm:prSet presAssocID="{9B20EBB1-7C7B-40A7-9CDF-158E9CAEF762}" presName="hierChild3" presStyleCnt="0"/>
      <dgm:spPr/>
    </dgm:pt>
    <dgm:pt modelId="{11A8F16B-5297-4211-A51B-C8D89E15FAE1}" type="pres">
      <dgm:prSet presAssocID="{C4FA0333-DA25-442C-A25A-86FE32CF94E9}" presName="Name19" presStyleLbl="parChTrans1D4" presStyleIdx="0" presStyleCnt="13"/>
      <dgm:spPr/>
      <dgm:t>
        <a:bodyPr/>
        <a:lstStyle/>
        <a:p>
          <a:endParaRPr lang="tr-TR"/>
        </a:p>
      </dgm:t>
    </dgm:pt>
    <dgm:pt modelId="{65DA68BD-A1DC-4488-84B2-076AA7858CCB}" type="pres">
      <dgm:prSet presAssocID="{7AC3D0A3-3CE4-44DD-815F-6270372CCD88}" presName="Name21" presStyleCnt="0"/>
      <dgm:spPr/>
    </dgm:pt>
    <dgm:pt modelId="{5FC79229-44C1-4498-BDF9-8EB9C5A4C920}" type="pres">
      <dgm:prSet presAssocID="{7AC3D0A3-3CE4-44DD-815F-6270372CCD88}" presName="level2Shape" presStyleLbl="node4" presStyleIdx="0" presStyleCnt="13" custScaleX="125628" custScaleY="101775" custLinFactNeighborX="-3182" custLinFactNeighborY="-21618"/>
      <dgm:spPr/>
      <dgm:t>
        <a:bodyPr/>
        <a:lstStyle/>
        <a:p>
          <a:endParaRPr lang="tr-TR"/>
        </a:p>
      </dgm:t>
    </dgm:pt>
    <dgm:pt modelId="{EEB975A8-0AE4-4A75-A4FB-964F5356179E}" type="pres">
      <dgm:prSet presAssocID="{7AC3D0A3-3CE4-44DD-815F-6270372CCD88}" presName="hierChild3" presStyleCnt="0"/>
      <dgm:spPr/>
    </dgm:pt>
    <dgm:pt modelId="{DA7FFDD7-0D2F-49B3-A115-79D38065E31F}" type="pres">
      <dgm:prSet presAssocID="{57611132-C6F9-430D-A922-466847EE5D76}" presName="Name19" presStyleLbl="parChTrans1D4" presStyleIdx="1" presStyleCnt="13"/>
      <dgm:spPr/>
      <dgm:t>
        <a:bodyPr/>
        <a:lstStyle/>
        <a:p>
          <a:endParaRPr lang="tr-TR"/>
        </a:p>
      </dgm:t>
    </dgm:pt>
    <dgm:pt modelId="{17C9F459-2C6C-4D6E-8A60-5E0211BDA2DE}" type="pres">
      <dgm:prSet presAssocID="{E713955E-6757-41DA-B245-3C8B4B009F58}" presName="Name21" presStyleCnt="0"/>
      <dgm:spPr/>
    </dgm:pt>
    <dgm:pt modelId="{E38D65E6-DE63-4C04-9BAA-08BF8706C602}" type="pres">
      <dgm:prSet presAssocID="{E713955E-6757-41DA-B245-3C8B4B009F58}" presName="level2Shape" presStyleLbl="node4" presStyleIdx="1" presStyleCnt="13" custScaleX="129839" custScaleY="99762" custLinFactNeighborX="-5480" custLinFactNeighborY="-20612"/>
      <dgm:spPr/>
      <dgm:t>
        <a:bodyPr/>
        <a:lstStyle/>
        <a:p>
          <a:endParaRPr lang="tr-TR"/>
        </a:p>
      </dgm:t>
    </dgm:pt>
    <dgm:pt modelId="{880E48BB-6F50-4AA3-877D-D0CD35C3B87A}" type="pres">
      <dgm:prSet presAssocID="{E713955E-6757-41DA-B245-3C8B4B009F58}" presName="hierChild3" presStyleCnt="0"/>
      <dgm:spPr/>
    </dgm:pt>
    <dgm:pt modelId="{21AE666B-6314-454B-AF7E-75B4F989EA7A}" type="pres">
      <dgm:prSet presAssocID="{A1D13EB2-AAB5-4B75-9BBE-7D9B02F0313B}" presName="Name19" presStyleLbl="parChTrans1D4" presStyleIdx="2" presStyleCnt="13"/>
      <dgm:spPr/>
      <dgm:t>
        <a:bodyPr/>
        <a:lstStyle/>
        <a:p>
          <a:endParaRPr lang="tr-TR"/>
        </a:p>
      </dgm:t>
    </dgm:pt>
    <dgm:pt modelId="{CDB3C537-6A34-4E93-AB89-3386CB144646}" type="pres">
      <dgm:prSet presAssocID="{F1011F28-3473-4240-BFA0-94F6E034F5A4}" presName="Name21" presStyleCnt="0"/>
      <dgm:spPr/>
    </dgm:pt>
    <dgm:pt modelId="{5688A8C6-BFD8-49A8-B5DA-E291E5F7A500}" type="pres">
      <dgm:prSet presAssocID="{F1011F28-3473-4240-BFA0-94F6E034F5A4}" presName="level2Shape" presStyleLbl="node4" presStyleIdx="2" presStyleCnt="13" custScaleX="113072" custScaleY="76395" custLinFactNeighborX="-7327" custLinFactNeighborY="-29809"/>
      <dgm:spPr/>
      <dgm:t>
        <a:bodyPr/>
        <a:lstStyle/>
        <a:p>
          <a:endParaRPr lang="tr-TR"/>
        </a:p>
      </dgm:t>
    </dgm:pt>
    <dgm:pt modelId="{B19816A1-B7CF-4D1E-A3EC-5F230A3F034D}" type="pres">
      <dgm:prSet presAssocID="{F1011F28-3473-4240-BFA0-94F6E034F5A4}" presName="hierChild3" presStyleCnt="0"/>
      <dgm:spPr/>
    </dgm:pt>
    <dgm:pt modelId="{E1186116-8E29-4A8E-B086-657B05DEB74F}" type="pres">
      <dgm:prSet presAssocID="{A73A8989-25F5-4715-8A4E-2865038F713C}" presName="Name19" presStyleLbl="parChTrans1D4" presStyleIdx="3" presStyleCnt="13"/>
      <dgm:spPr/>
      <dgm:t>
        <a:bodyPr/>
        <a:lstStyle/>
        <a:p>
          <a:endParaRPr lang="tr-TR"/>
        </a:p>
      </dgm:t>
    </dgm:pt>
    <dgm:pt modelId="{8191E005-6734-4418-B6D4-06A9989938D9}" type="pres">
      <dgm:prSet presAssocID="{EA4A477F-1F04-4E67-80E3-0D846FA878EC}" presName="Name21" presStyleCnt="0"/>
      <dgm:spPr/>
    </dgm:pt>
    <dgm:pt modelId="{93E39394-5909-465B-BF5B-6B430637D621}" type="pres">
      <dgm:prSet presAssocID="{EA4A477F-1F04-4E67-80E3-0D846FA878EC}" presName="level2Shape" presStyleLbl="node4" presStyleIdx="3" presStyleCnt="13" custScaleX="113072" custScaleY="70826" custLinFactNeighborX="-7327" custLinFactNeighborY="-28633"/>
      <dgm:spPr/>
      <dgm:t>
        <a:bodyPr/>
        <a:lstStyle/>
        <a:p>
          <a:endParaRPr lang="tr-TR"/>
        </a:p>
      </dgm:t>
    </dgm:pt>
    <dgm:pt modelId="{A19BD065-17A2-4DA1-8921-B41A4D385AD5}" type="pres">
      <dgm:prSet presAssocID="{EA4A477F-1F04-4E67-80E3-0D846FA878EC}" presName="hierChild3" presStyleCnt="0"/>
      <dgm:spPr/>
    </dgm:pt>
    <dgm:pt modelId="{EBBD6D01-8982-44A6-8319-C5CC0EDA8F9F}" type="pres">
      <dgm:prSet presAssocID="{8FCFA934-1E6B-4378-95E9-D543A9E6A9C4}" presName="Name19" presStyleLbl="parChTrans1D4" presStyleIdx="4" presStyleCnt="13"/>
      <dgm:spPr/>
      <dgm:t>
        <a:bodyPr/>
        <a:lstStyle/>
        <a:p>
          <a:endParaRPr lang="tr-TR"/>
        </a:p>
      </dgm:t>
    </dgm:pt>
    <dgm:pt modelId="{CBC6BA3F-8438-454D-84F2-9C01D95A1103}" type="pres">
      <dgm:prSet presAssocID="{F97B1EE0-08C0-460F-903B-10EABC2DD67A}" presName="Name21" presStyleCnt="0"/>
      <dgm:spPr/>
    </dgm:pt>
    <dgm:pt modelId="{08ED8D4C-6299-441C-B9CC-1B52781DB5A4}" type="pres">
      <dgm:prSet presAssocID="{F97B1EE0-08C0-460F-903B-10EABC2DD67A}" presName="level2Shape" presStyleLbl="node4" presStyleIdx="4" presStyleCnt="13" custScaleX="127007" custScaleY="95570" custLinFactNeighborX="-14255" custLinFactNeighborY="-21618"/>
      <dgm:spPr/>
      <dgm:t>
        <a:bodyPr/>
        <a:lstStyle/>
        <a:p>
          <a:endParaRPr lang="tr-TR"/>
        </a:p>
      </dgm:t>
    </dgm:pt>
    <dgm:pt modelId="{DE385B72-A300-445B-A5C8-74C70C66AAE6}" type="pres">
      <dgm:prSet presAssocID="{F97B1EE0-08C0-460F-903B-10EABC2DD67A}" presName="hierChild3" presStyleCnt="0"/>
      <dgm:spPr/>
    </dgm:pt>
    <dgm:pt modelId="{DCC8C3C8-E5BA-4EA4-ACD4-8F1FFC8FAB2F}" type="pres">
      <dgm:prSet presAssocID="{F3AF2150-70B2-4428-BDA8-98F76E1A124E}" presName="Name19" presStyleLbl="parChTrans1D4" presStyleIdx="5" presStyleCnt="13"/>
      <dgm:spPr/>
      <dgm:t>
        <a:bodyPr/>
        <a:lstStyle/>
        <a:p>
          <a:endParaRPr lang="tr-TR"/>
        </a:p>
      </dgm:t>
    </dgm:pt>
    <dgm:pt modelId="{9B82B1AB-A20E-41C2-9B22-F04410AE87CC}" type="pres">
      <dgm:prSet presAssocID="{EE1D6048-1208-4B06-A4EE-85B44F95C1A8}" presName="Name21" presStyleCnt="0"/>
      <dgm:spPr/>
    </dgm:pt>
    <dgm:pt modelId="{E759C00F-A99E-409B-BA08-79CC43060170}" type="pres">
      <dgm:prSet presAssocID="{EE1D6048-1208-4B06-A4EE-85B44F95C1A8}" presName="level2Shape" presStyleLbl="node4" presStyleIdx="5" presStyleCnt="13" custScaleY="64932" custLinFactNeighborX="-15422" custLinFactNeighborY="-34552"/>
      <dgm:spPr/>
      <dgm:t>
        <a:bodyPr/>
        <a:lstStyle/>
        <a:p>
          <a:endParaRPr lang="tr-TR"/>
        </a:p>
      </dgm:t>
    </dgm:pt>
    <dgm:pt modelId="{31CEE0A6-4CCB-4219-AED9-152582DEE2AE}" type="pres">
      <dgm:prSet presAssocID="{EE1D6048-1208-4B06-A4EE-85B44F95C1A8}" presName="hierChild3" presStyleCnt="0"/>
      <dgm:spPr/>
    </dgm:pt>
    <dgm:pt modelId="{DCCA4ABF-40E3-4F57-AFDB-9D0B3767E694}" type="pres">
      <dgm:prSet presAssocID="{852A5616-678F-40CD-B0C7-133A9DC7CE3A}" presName="Name19" presStyleLbl="parChTrans1D4" presStyleIdx="6" presStyleCnt="13"/>
      <dgm:spPr/>
      <dgm:t>
        <a:bodyPr/>
        <a:lstStyle/>
        <a:p>
          <a:endParaRPr lang="tr-TR"/>
        </a:p>
      </dgm:t>
    </dgm:pt>
    <dgm:pt modelId="{8226DF60-0C85-4D46-A0B8-7DBDDB4A8A57}" type="pres">
      <dgm:prSet presAssocID="{41B79030-7E2B-42B1-A56F-F055E15DD5EE}" presName="Name21" presStyleCnt="0"/>
      <dgm:spPr/>
    </dgm:pt>
    <dgm:pt modelId="{2F615829-B0B4-4962-9ABC-2B62ECA44827}" type="pres">
      <dgm:prSet presAssocID="{41B79030-7E2B-42B1-A56F-F055E15DD5EE}" presName="level2Shape" presStyleLbl="node4" presStyleIdx="6" presStyleCnt="13" custScaleY="72982" custLinFactNeighborX="-15422" custLinFactNeighborY="-41444"/>
      <dgm:spPr/>
      <dgm:t>
        <a:bodyPr/>
        <a:lstStyle/>
        <a:p>
          <a:endParaRPr lang="tr-TR"/>
        </a:p>
      </dgm:t>
    </dgm:pt>
    <dgm:pt modelId="{7688AE6C-720C-4BB4-A273-3F230A93A09D}" type="pres">
      <dgm:prSet presAssocID="{41B79030-7E2B-42B1-A56F-F055E15DD5EE}" presName="hierChild3" presStyleCnt="0"/>
      <dgm:spPr/>
    </dgm:pt>
    <dgm:pt modelId="{503B5DEB-95AD-413D-A9C3-86AB0C7A3695}" type="pres">
      <dgm:prSet presAssocID="{8ABB1095-E91A-4C54-BAD8-980F7C005049}" presName="Name19" presStyleLbl="parChTrans1D4" presStyleIdx="7" presStyleCnt="13"/>
      <dgm:spPr/>
      <dgm:t>
        <a:bodyPr/>
        <a:lstStyle/>
        <a:p>
          <a:endParaRPr lang="tr-TR"/>
        </a:p>
      </dgm:t>
    </dgm:pt>
    <dgm:pt modelId="{3DB2F087-F287-4B4E-BFB2-B6E0BEEBA256}" type="pres">
      <dgm:prSet presAssocID="{DE5B8517-3149-49DA-B9F7-84A12DCFA394}" presName="Name21" presStyleCnt="0"/>
      <dgm:spPr/>
    </dgm:pt>
    <dgm:pt modelId="{66DC3C46-8187-4223-80FA-0394CAB4E180}" type="pres">
      <dgm:prSet presAssocID="{DE5B8517-3149-49DA-B9F7-84A12DCFA394}" presName="level2Shape" presStyleLbl="node4" presStyleIdx="7" presStyleCnt="13" custScaleY="88834" custLinFactNeighborX="-15422" custLinFactNeighborY="-53705"/>
      <dgm:spPr/>
      <dgm:t>
        <a:bodyPr/>
        <a:lstStyle/>
        <a:p>
          <a:endParaRPr lang="tr-TR"/>
        </a:p>
      </dgm:t>
    </dgm:pt>
    <dgm:pt modelId="{6DF7FABF-441D-4A9A-8092-50514F951192}" type="pres">
      <dgm:prSet presAssocID="{DE5B8517-3149-49DA-B9F7-84A12DCFA394}" presName="hierChild3" presStyleCnt="0"/>
      <dgm:spPr/>
    </dgm:pt>
    <dgm:pt modelId="{A2EBC7F8-CDB9-446B-B60F-62CFF6F7F591}" type="pres">
      <dgm:prSet presAssocID="{5AFAA964-80A5-49B7-A2B0-AB1733D96FCF}" presName="Name19" presStyleLbl="parChTrans1D3" presStyleIdx="1" presStyleCnt="3"/>
      <dgm:spPr/>
      <dgm:t>
        <a:bodyPr/>
        <a:lstStyle/>
        <a:p>
          <a:endParaRPr lang="tr-TR"/>
        </a:p>
      </dgm:t>
    </dgm:pt>
    <dgm:pt modelId="{CFEF9831-3B13-4016-AD0A-1E2E63D47AC8}" type="pres">
      <dgm:prSet presAssocID="{AC246784-3C61-45C5-BD78-F0A60BB2489D}" presName="Name21" presStyleCnt="0"/>
      <dgm:spPr/>
    </dgm:pt>
    <dgm:pt modelId="{5E21E1B9-A8A4-4739-8865-4C57704C23D0}" type="pres">
      <dgm:prSet presAssocID="{AC246784-3C61-45C5-BD78-F0A60BB2489D}" presName="level2Shape" presStyleLbl="node3" presStyleIdx="1" presStyleCnt="3" custScaleX="160161" custScaleY="81116" custLinFactNeighborX="-12491" custLinFactNeighborY="-36768"/>
      <dgm:spPr/>
      <dgm:t>
        <a:bodyPr/>
        <a:lstStyle/>
        <a:p>
          <a:endParaRPr lang="tr-TR"/>
        </a:p>
      </dgm:t>
    </dgm:pt>
    <dgm:pt modelId="{997C7BEF-5A91-4BE4-8705-64982B78F176}" type="pres">
      <dgm:prSet presAssocID="{AC246784-3C61-45C5-BD78-F0A60BB2489D}" presName="hierChild3" presStyleCnt="0"/>
      <dgm:spPr/>
    </dgm:pt>
    <dgm:pt modelId="{AA7BD222-CF92-4FB1-B642-142DF38A80C5}" type="pres">
      <dgm:prSet presAssocID="{77AB4A97-D292-4540-BCAB-18D1427D6553}" presName="Name19" presStyleLbl="parChTrans1D3" presStyleIdx="2" presStyleCnt="3"/>
      <dgm:spPr/>
      <dgm:t>
        <a:bodyPr/>
        <a:lstStyle/>
        <a:p>
          <a:endParaRPr lang="tr-TR"/>
        </a:p>
      </dgm:t>
    </dgm:pt>
    <dgm:pt modelId="{2FFEE83C-0E97-4404-A5B4-C776C73C92FC}" type="pres">
      <dgm:prSet presAssocID="{FC9A7D20-A82E-43BE-A08F-16B9EAE9BA6B}" presName="Name21" presStyleCnt="0"/>
      <dgm:spPr/>
    </dgm:pt>
    <dgm:pt modelId="{8A031D85-CEEB-4392-B403-D5DCF778E522}" type="pres">
      <dgm:prSet presAssocID="{FC9A7D20-A82E-43BE-A08F-16B9EAE9BA6B}" presName="level2Shape" presStyleLbl="node3" presStyleIdx="2" presStyleCnt="3" custScaleX="164392" custScaleY="85923" custLinFactNeighborX="49930" custLinFactNeighborY="-36768"/>
      <dgm:spPr/>
      <dgm:t>
        <a:bodyPr/>
        <a:lstStyle/>
        <a:p>
          <a:endParaRPr lang="tr-TR"/>
        </a:p>
      </dgm:t>
    </dgm:pt>
    <dgm:pt modelId="{E864C761-6B93-4C0E-A77D-392D0E913630}" type="pres">
      <dgm:prSet presAssocID="{FC9A7D20-A82E-43BE-A08F-16B9EAE9BA6B}" presName="hierChild3" presStyleCnt="0"/>
      <dgm:spPr/>
    </dgm:pt>
    <dgm:pt modelId="{3DC7FE66-9570-4BDB-9E03-14F23C7A4DB4}" type="pres">
      <dgm:prSet presAssocID="{1BAB0845-1E43-46DC-94AB-E4C964951849}" presName="Name19" presStyleLbl="parChTrans1D4" presStyleIdx="8" presStyleCnt="13"/>
      <dgm:spPr/>
      <dgm:t>
        <a:bodyPr/>
        <a:lstStyle/>
        <a:p>
          <a:endParaRPr lang="tr-TR"/>
        </a:p>
      </dgm:t>
    </dgm:pt>
    <dgm:pt modelId="{2749FD18-8243-41CC-BFBD-4FDE6FAC91FC}" type="pres">
      <dgm:prSet presAssocID="{3C5E717E-9D23-42B7-BF67-3CB15999BA44}" presName="Name21" presStyleCnt="0"/>
      <dgm:spPr/>
    </dgm:pt>
    <dgm:pt modelId="{442B9D06-4E6F-40C4-9086-568CC454AF82}" type="pres">
      <dgm:prSet presAssocID="{3C5E717E-9D23-42B7-BF67-3CB15999BA44}" presName="level2Shape" presStyleLbl="node4" presStyleIdx="8" presStyleCnt="13" custScaleX="122372" custScaleY="100020" custLinFactNeighborX="12597" custLinFactNeighborY="-21837"/>
      <dgm:spPr/>
      <dgm:t>
        <a:bodyPr/>
        <a:lstStyle/>
        <a:p>
          <a:endParaRPr lang="tr-TR"/>
        </a:p>
      </dgm:t>
    </dgm:pt>
    <dgm:pt modelId="{8B5D17A6-526D-4EF8-80D7-E67D91ED1568}" type="pres">
      <dgm:prSet presAssocID="{3C5E717E-9D23-42B7-BF67-3CB15999BA44}" presName="hierChild3" presStyleCnt="0"/>
      <dgm:spPr/>
    </dgm:pt>
    <dgm:pt modelId="{E8C0969C-B10E-485E-9A5E-B561B6748DB3}" type="pres">
      <dgm:prSet presAssocID="{3941B91C-570F-44E7-89C3-F0E1B6F735A6}" presName="Name19" presStyleLbl="parChTrans1D4" presStyleIdx="9" presStyleCnt="13"/>
      <dgm:spPr/>
      <dgm:t>
        <a:bodyPr/>
        <a:lstStyle/>
        <a:p>
          <a:endParaRPr lang="tr-TR"/>
        </a:p>
      </dgm:t>
    </dgm:pt>
    <dgm:pt modelId="{D8995185-4B19-4F61-A7E1-8EBB0E94E104}" type="pres">
      <dgm:prSet presAssocID="{3201B3AB-7AFB-4800-91BE-9CA88C28EE7C}" presName="Name21" presStyleCnt="0"/>
      <dgm:spPr/>
    </dgm:pt>
    <dgm:pt modelId="{5E51F035-582E-4D6B-8E4E-52AE6ECB3EE7}" type="pres">
      <dgm:prSet presAssocID="{3201B3AB-7AFB-4800-91BE-9CA88C28EE7C}" presName="level2Shape" presStyleLbl="node4" presStyleIdx="9" presStyleCnt="13" custScaleX="113508" custScaleY="101909" custLinFactNeighborX="2707" custLinFactNeighborY="-21837"/>
      <dgm:spPr/>
      <dgm:t>
        <a:bodyPr/>
        <a:lstStyle/>
        <a:p>
          <a:endParaRPr lang="tr-TR"/>
        </a:p>
      </dgm:t>
    </dgm:pt>
    <dgm:pt modelId="{6354F74C-0F92-4402-BAB6-171DB5CBB6E1}" type="pres">
      <dgm:prSet presAssocID="{3201B3AB-7AFB-4800-91BE-9CA88C28EE7C}" presName="hierChild3" presStyleCnt="0"/>
      <dgm:spPr/>
    </dgm:pt>
    <dgm:pt modelId="{D0689780-2AA8-43B9-B9E7-AC2954073CE7}" type="pres">
      <dgm:prSet presAssocID="{0E3A4B99-12B6-4500-A76E-EDC028E43751}" presName="Name19" presStyleLbl="parChTrans1D4" presStyleIdx="10" presStyleCnt="13"/>
      <dgm:spPr/>
      <dgm:t>
        <a:bodyPr/>
        <a:lstStyle/>
        <a:p>
          <a:endParaRPr lang="tr-TR"/>
        </a:p>
      </dgm:t>
    </dgm:pt>
    <dgm:pt modelId="{F7C764EE-738C-471D-B563-094F46E62A9C}" type="pres">
      <dgm:prSet presAssocID="{D8FB8187-6D6C-4394-93E8-3054B9B51584}" presName="Name21" presStyleCnt="0"/>
      <dgm:spPr/>
    </dgm:pt>
    <dgm:pt modelId="{8E3E2710-469A-42DF-BFD3-DEDFBC21561A}" type="pres">
      <dgm:prSet presAssocID="{D8FB8187-6D6C-4394-93E8-3054B9B51584}" presName="level2Shape" presStyleLbl="node4" presStyleIdx="10" presStyleCnt="13" custScaleX="139463" custScaleY="81049" custLinFactNeighborX="2430" custLinFactNeighborY="-21567"/>
      <dgm:spPr/>
      <dgm:t>
        <a:bodyPr/>
        <a:lstStyle/>
        <a:p>
          <a:endParaRPr lang="tr-TR"/>
        </a:p>
      </dgm:t>
    </dgm:pt>
    <dgm:pt modelId="{5FD5C3EF-C5CA-4013-B5D5-4F6B78A75A19}" type="pres">
      <dgm:prSet presAssocID="{D8FB8187-6D6C-4394-93E8-3054B9B51584}" presName="hierChild3" presStyleCnt="0"/>
      <dgm:spPr/>
    </dgm:pt>
    <dgm:pt modelId="{51C85260-BB50-4235-8E6A-48C65C89975B}" type="pres">
      <dgm:prSet presAssocID="{C48CED44-1533-4AA6-B381-2DF08EFEF72B}" presName="Name19" presStyleLbl="parChTrans1D4" presStyleIdx="11" presStyleCnt="13"/>
      <dgm:spPr/>
      <dgm:t>
        <a:bodyPr/>
        <a:lstStyle/>
        <a:p>
          <a:endParaRPr lang="tr-TR"/>
        </a:p>
      </dgm:t>
    </dgm:pt>
    <dgm:pt modelId="{1B9CD663-4D63-4469-928C-6F5FD04BCABA}" type="pres">
      <dgm:prSet presAssocID="{9D78CDC2-19F2-471A-8A3C-C6CB8B2E6E8E}" presName="Name21" presStyleCnt="0"/>
      <dgm:spPr/>
    </dgm:pt>
    <dgm:pt modelId="{42416562-6543-4D51-8018-4185B8FD6D6A}" type="pres">
      <dgm:prSet presAssocID="{9D78CDC2-19F2-471A-8A3C-C6CB8B2E6E8E}" presName="level2Shape" presStyleLbl="node4" presStyleIdx="11" presStyleCnt="13" custScaleX="143880" custScaleY="76373" custLinFactNeighborX="3497" custLinFactNeighborY="-26528"/>
      <dgm:spPr/>
      <dgm:t>
        <a:bodyPr/>
        <a:lstStyle/>
        <a:p>
          <a:endParaRPr lang="tr-TR"/>
        </a:p>
      </dgm:t>
    </dgm:pt>
    <dgm:pt modelId="{849A012E-984C-479D-A27D-5DFEA28CF1AB}" type="pres">
      <dgm:prSet presAssocID="{9D78CDC2-19F2-471A-8A3C-C6CB8B2E6E8E}" presName="hierChild3" presStyleCnt="0"/>
      <dgm:spPr/>
    </dgm:pt>
    <dgm:pt modelId="{50E45729-CEF0-4416-9AD7-03C789B75E73}" type="pres">
      <dgm:prSet presAssocID="{EC01F160-7128-4B0E-A522-34BFC9F7C771}" presName="Name19" presStyleLbl="parChTrans1D4" presStyleIdx="12" presStyleCnt="13"/>
      <dgm:spPr/>
      <dgm:t>
        <a:bodyPr/>
        <a:lstStyle/>
        <a:p>
          <a:endParaRPr lang="tr-TR"/>
        </a:p>
      </dgm:t>
    </dgm:pt>
    <dgm:pt modelId="{B6EE566C-2A88-41CE-8B47-D5E8C0498962}" type="pres">
      <dgm:prSet presAssocID="{7F26FC32-FC0F-44BF-ABE8-4622D11BFEFC}" presName="Name21" presStyleCnt="0"/>
      <dgm:spPr/>
    </dgm:pt>
    <dgm:pt modelId="{DE306F0F-D7EC-4114-9FD5-B78E22AD57AA}" type="pres">
      <dgm:prSet presAssocID="{7F26FC32-FC0F-44BF-ABE8-4622D11BFEFC}" presName="level2Shape" presStyleLbl="node4" presStyleIdx="12" presStyleCnt="13" custScaleX="149091" custScaleY="81620"/>
      <dgm:spPr/>
      <dgm:t>
        <a:bodyPr/>
        <a:lstStyle/>
        <a:p>
          <a:endParaRPr lang="tr-TR"/>
        </a:p>
      </dgm:t>
    </dgm:pt>
    <dgm:pt modelId="{C83C621B-C4F2-4115-B354-9E3EC3292018}" type="pres">
      <dgm:prSet presAssocID="{7F26FC32-FC0F-44BF-ABE8-4622D11BFEFC}" presName="hierChild3" presStyleCnt="0"/>
      <dgm:spPr/>
    </dgm:pt>
    <dgm:pt modelId="{4B51476D-886F-4742-AAC7-0DA0E144C1DF}" type="pres">
      <dgm:prSet presAssocID="{2BB5B854-50D5-45DE-A7D0-0D0691BD6F69}" presName="bgShapesFlow" presStyleCnt="0"/>
      <dgm:spPr/>
    </dgm:pt>
  </dgm:ptLst>
  <dgm:cxnLst>
    <dgm:cxn modelId="{5C0B1FCC-B664-47A0-BBD7-54D76D66364F}" type="presOf" srcId="{8ABB1095-E91A-4C54-BAD8-980F7C005049}" destId="{503B5DEB-95AD-413D-A9C3-86AB0C7A3695}" srcOrd="0" destOrd="0" presId="urn:microsoft.com/office/officeart/2005/8/layout/hierarchy6"/>
    <dgm:cxn modelId="{F6AB399A-7262-492E-B398-092AEB78CCE0}" type="presOf" srcId="{1BAB0845-1E43-46DC-94AB-E4C964951849}" destId="{3DC7FE66-9570-4BDB-9E03-14F23C7A4DB4}" srcOrd="0" destOrd="0" presId="urn:microsoft.com/office/officeart/2005/8/layout/hierarchy6"/>
    <dgm:cxn modelId="{3F846547-D564-403C-AC6E-00111BBB16C6}" srcId="{3201B3AB-7AFB-4800-91BE-9CA88C28EE7C}" destId="{D8FB8187-6D6C-4394-93E8-3054B9B51584}" srcOrd="0" destOrd="0" parTransId="{0E3A4B99-12B6-4500-A76E-EDC028E43751}" sibTransId="{7FCB9FEA-148C-4F66-A5F6-D6D9D8D0ECF4}"/>
    <dgm:cxn modelId="{958378FF-DDC3-4258-9118-A47D1324E71C}" srcId="{9B20EBB1-7C7B-40A7-9CDF-158E9CAEF762}" destId="{7AC3D0A3-3CE4-44DD-815F-6270372CCD88}" srcOrd="0" destOrd="0" parTransId="{C4FA0333-DA25-442C-A25A-86FE32CF94E9}" sibTransId="{8D46D3DA-9E9F-4892-B31E-5A9B073B913A}"/>
    <dgm:cxn modelId="{64DEC2B2-15A4-4BD0-8FED-391D3C5FC364}" type="presOf" srcId="{5AFAA964-80A5-49B7-A2B0-AB1733D96FCF}" destId="{A2EBC7F8-CDB9-446B-B60F-62CFF6F7F591}" srcOrd="0" destOrd="0" presId="urn:microsoft.com/office/officeart/2005/8/layout/hierarchy6"/>
    <dgm:cxn modelId="{4A248815-770B-446E-9C3B-BBDC62412847}" type="presOf" srcId="{3C5E717E-9D23-42B7-BF67-3CB15999BA44}" destId="{442B9D06-4E6F-40C4-9086-568CC454AF82}" srcOrd="0" destOrd="0" presId="urn:microsoft.com/office/officeart/2005/8/layout/hierarchy6"/>
    <dgm:cxn modelId="{583F60AD-F0E4-4631-8826-1A553F605C0B}" srcId="{5A2D18CE-6A2B-4A80-B8FC-47ACC4DC5CF3}" destId="{467D0683-8E45-4C01-B00D-43FE0179957A}" srcOrd="1" destOrd="0" parTransId="{16102B7B-A0B9-4CAF-BB8E-950CA83D3526}" sibTransId="{B1EE6FFC-7FA6-4371-91C2-9B803CC2117C}"/>
    <dgm:cxn modelId="{BD184045-2DB4-4B25-B2F9-E755717A7302}" type="presOf" srcId="{41B79030-7E2B-42B1-A56F-F055E15DD5EE}" destId="{2F615829-B0B4-4962-9ABC-2B62ECA44827}" srcOrd="0" destOrd="0" presId="urn:microsoft.com/office/officeart/2005/8/layout/hierarchy6"/>
    <dgm:cxn modelId="{A4870AC8-B162-4757-B6D3-955BB0C44752}" srcId="{9D78CDC2-19F2-471A-8A3C-C6CB8B2E6E8E}" destId="{7F26FC32-FC0F-44BF-ABE8-4622D11BFEFC}" srcOrd="0" destOrd="0" parTransId="{EC01F160-7128-4B0E-A522-34BFC9F7C771}" sibTransId="{41EA75B6-C579-479F-94D6-3BEA00B04CAE}"/>
    <dgm:cxn modelId="{C56CD307-54CA-4992-A98D-ECA16C1E43A9}" type="presOf" srcId="{5A2D18CE-6A2B-4A80-B8FC-47ACC4DC5CF3}" destId="{2A89DC4C-0F8C-42EA-8D41-800532F97332}" srcOrd="0" destOrd="0" presId="urn:microsoft.com/office/officeart/2005/8/layout/hierarchy6"/>
    <dgm:cxn modelId="{1E6BD915-32FC-44F5-80C3-5D5E1F903988}" type="presOf" srcId="{852A5616-678F-40CD-B0C7-133A9DC7CE3A}" destId="{DCCA4ABF-40E3-4F57-AFDB-9D0B3767E694}" srcOrd="0" destOrd="0" presId="urn:microsoft.com/office/officeart/2005/8/layout/hierarchy6"/>
    <dgm:cxn modelId="{CEC5D630-843F-4947-9895-4C0508FF5E0D}" type="presOf" srcId="{3941B91C-570F-44E7-89C3-F0E1B6F735A6}" destId="{E8C0969C-B10E-485E-9A5E-B561B6748DB3}" srcOrd="0" destOrd="0" presId="urn:microsoft.com/office/officeart/2005/8/layout/hierarchy6"/>
    <dgm:cxn modelId="{DA834A83-82F3-4979-85BE-1BBC44F82A59}" srcId="{FC9A7D20-A82E-43BE-A08F-16B9EAE9BA6B}" destId="{3201B3AB-7AFB-4800-91BE-9CA88C28EE7C}" srcOrd="1" destOrd="0" parTransId="{3941B91C-570F-44E7-89C3-F0E1B6F735A6}" sibTransId="{12DEF86E-E670-45D4-8919-D128D5F50796}"/>
    <dgm:cxn modelId="{B9A92501-117A-4B6B-9217-72B8603F39F1}" type="presOf" srcId="{DE5B8517-3149-49DA-B9F7-84A12DCFA394}" destId="{66DC3C46-8187-4223-80FA-0394CAB4E180}" srcOrd="0" destOrd="0" presId="urn:microsoft.com/office/officeart/2005/8/layout/hierarchy6"/>
    <dgm:cxn modelId="{ACB06388-647A-4CE9-9540-19972239ACBC}" type="presOf" srcId="{7AC3D0A3-3CE4-44DD-815F-6270372CCD88}" destId="{5FC79229-44C1-4498-BDF9-8EB9C5A4C920}" srcOrd="0" destOrd="0" presId="urn:microsoft.com/office/officeart/2005/8/layout/hierarchy6"/>
    <dgm:cxn modelId="{C0A3B071-9639-4C35-808A-23D2F05DE601}" type="presOf" srcId="{0E3A4B99-12B6-4500-A76E-EDC028E43751}" destId="{D0689780-2AA8-43B9-B9E7-AC2954073CE7}" srcOrd="0" destOrd="0" presId="urn:microsoft.com/office/officeart/2005/8/layout/hierarchy6"/>
    <dgm:cxn modelId="{BE87099C-60B0-4359-BB56-5E09BA5F2470}" srcId="{467D0683-8E45-4C01-B00D-43FE0179957A}" destId="{9B20EBB1-7C7B-40A7-9CDF-158E9CAEF762}" srcOrd="0" destOrd="0" parTransId="{D788B78C-7933-4189-A6FA-15155FB82E40}" sibTransId="{9577E8AD-D1AD-49D7-B4EE-2F2B5B98A4E3}"/>
    <dgm:cxn modelId="{9E565795-309F-4FBB-B88C-06223D8E6913}" type="presOf" srcId="{D788B78C-7933-4189-A6FA-15155FB82E40}" destId="{EEE21B41-A079-4DA2-9730-7F75573103FD}" srcOrd="0" destOrd="0" presId="urn:microsoft.com/office/officeart/2005/8/layout/hierarchy6"/>
    <dgm:cxn modelId="{4264A713-EAD7-4C21-8966-AD692CA51A6B}" srcId="{F97B1EE0-08C0-460F-903B-10EABC2DD67A}" destId="{EE1D6048-1208-4B06-A4EE-85B44F95C1A8}" srcOrd="0" destOrd="0" parTransId="{F3AF2150-70B2-4428-BDA8-98F76E1A124E}" sibTransId="{75268384-6F65-4F36-9C5F-D3C8B2B8B77E}"/>
    <dgm:cxn modelId="{6205F0A9-232D-4E3A-9967-F74208ABB858}" type="presOf" srcId="{D8FB8187-6D6C-4394-93E8-3054B9B51584}" destId="{8E3E2710-469A-42DF-BFD3-DEDFBC21561A}" srcOrd="0" destOrd="0" presId="urn:microsoft.com/office/officeart/2005/8/layout/hierarchy6"/>
    <dgm:cxn modelId="{661E9715-C20A-471F-AD25-672B28F20FCF}" type="presOf" srcId="{AC246784-3C61-45C5-BD78-F0A60BB2489D}" destId="{5E21E1B9-A8A4-4739-8865-4C57704C23D0}" srcOrd="0" destOrd="0" presId="urn:microsoft.com/office/officeart/2005/8/layout/hierarchy6"/>
    <dgm:cxn modelId="{DAEAEE61-75A0-4936-B947-07C27FAEB80D}" type="presOf" srcId="{8FCFA934-1E6B-4378-95E9-D543A9E6A9C4}" destId="{EBBD6D01-8982-44A6-8319-C5CC0EDA8F9F}" srcOrd="0" destOrd="0" presId="urn:microsoft.com/office/officeart/2005/8/layout/hierarchy6"/>
    <dgm:cxn modelId="{FF6072BC-0FE9-40ED-82E8-2CFA93E8FC98}" type="presOf" srcId="{3201B3AB-7AFB-4800-91BE-9CA88C28EE7C}" destId="{5E51F035-582E-4D6B-8E4E-52AE6ECB3EE7}" srcOrd="0" destOrd="0" presId="urn:microsoft.com/office/officeart/2005/8/layout/hierarchy6"/>
    <dgm:cxn modelId="{5C001E5E-341C-4F49-8785-70B511142E7C}" srcId="{41B79030-7E2B-42B1-A56F-F055E15DD5EE}" destId="{DE5B8517-3149-49DA-B9F7-84A12DCFA394}" srcOrd="0" destOrd="0" parTransId="{8ABB1095-E91A-4C54-BAD8-980F7C005049}" sibTransId="{468D3C3C-4BD8-4B40-84BC-A7478B43706C}"/>
    <dgm:cxn modelId="{C8F6C3D9-EED3-456C-96AD-BE7220423155}" srcId="{FC9A7D20-A82E-43BE-A08F-16B9EAE9BA6B}" destId="{3C5E717E-9D23-42B7-BF67-3CB15999BA44}" srcOrd="0" destOrd="0" parTransId="{1BAB0845-1E43-46DC-94AB-E4C964951849}" sibTransId="{CB2756BE-0F4A-4AF5-9892-8D985C11618A}"/>
    <dgm:cxn modelId="{E8A052FA-0EC0-41A8-AABB-5BAB61D1B4A8}" srcId="{E713955E-6757-41DA-B245-3C8B4B009F58}" destId="{F1011F28-3473-4240-BFA0-94F6E034F5A4}" srcOrd="0" destOrd="0" parTransId="{A1D13EB2-AAB5-4B75-9BBE-7D9B02F0313B}" sibTransId="{861A5EDC-4B71-46BB-A2FE-3FD3C92BCB4E}"/>
    <dgm:cxn modelId="{243C6371-B0BE-4C1A-9553-502F08FAE81D}" type="presOf" srcId="{A1D13EB2-AAB5-4B75-9BBE-7D9B02F0313B}" destId="{21AE666B-6314-454B-AF7E-75B4F989EA7A}" srcOrd="0" destOrd="0" presId="urn:microsoft.com/office/officeart/2005/8/layout/hierarchy6"/>
    <dgm:cxn modelId="{7EF4D32A-554D-4355-967E-6D2CED0F0F76}" srcId="{9B20EBB1-7C7B-40A7-9CDF-158E9CAEF762}" destId="{F97B1EE0-08C0-460F-903B-10EABC2DD67A}" srcOrd="2" destOrd="0" parTransId="{8FCFA934-1E6B-4378-95E9-D543A9E6A9C4}" sibTransId="{E7D55732-6448-485F-8E80-1837ED2D4A02}"/>
    <dgm:cxn modelId="{E23AC087-3CF9-4288-A596-B563B6180CEF}" type="presOf" srcId="{7F26FC32-FC0F-44BF-ABE8-4622D11BFEFC}" destId="{DE306F0F-D7EC-4114-9FD5-B78E22AD57AA}" srcOrd="0" destOrd="0" presId="urn:microsoft.com/office/officeart/2005/8/layout/hierarchy6"/>
    <dgm:cxn modelId="{2208C47A-BABC-46E7-BAF5-934416998823}" type="presOf" srcId="{9D78CDC2-19F2-471A-8A3C-C6CB8B2E6E8E}" destId="{42416562-6543-4D51-8018-4185B8FD6D6A}" srcOrd="0" destOrd="0" presId="urn:microsoft.com/office/officeart/2005/8/layout/hierarchy6"/>
    <dgm:cxn modelId="{7CDC3F34-6D32-46D2-B1E2-461FC5CF84BD}" type="presOf" srcId="{F1011F28-3473-4240-BFA0-94F6E034F5A4}" destId="{5688A8C6-BFD8-49A8-B5DA-E291E5F7A500}" srcOrd="0" destOrd="0" presId="urn:microsoft.com/office/officeart/2005/8/layout/hierarchy6"/>
    <dgm:cxn modelId="{B4A16EEE-E3B4-44D3-A34A-4A0808EE3586}" type="presOf" srcId="{A73A8989-25F5-4715-8A4E-2865038F713C}" destId="{E1186116-8E29-4A8E-B086-657B05DEB74F}" srcOrd="0" destOrd="0" presId="urn:microsoft.com/office/officeart/2005/8/layout/hierarchy6"/>
    <dgm:cxn modelId="{B54CB757-C99B-49AB-B9F7-12ED396EBEE5}" type="presOf" srcId="{F3AF2150-70B2-4428-BDA8-98F76E1A124E}" destId="{DCC8C3C8-E5BA-4EA4-ACD4-8F1FFC8FAB2F}" srcOrd="0" destOrd="0" presId="urn:microsoft.com/office/officeart/2005/8/layout/hierarchy6"/>
    <dgm:cxn modelId="{43CDB7D7-24BC-4777-8FAB-31B26B6BDB57}" type="presOf" srcId="{EE1D6048-1208-4B06-A4EE-85B44F95C1A8}" destId="{E759C00F-A99E-409B-BA08-79CC43060170}" srcOrd="0" destOrd="0" presId="urn:microsoft.com/office/officeart/2005/8/layout/hierarchy6"/>
    <dgm:cxn modelId="{C9C64A95-4E95-434E-8817-B9A5EE3D8334}" type="presOf" srcId="{EA4A477F-1F04-4E67-80E3-0D846FA878EC}" destId="{93E39394-5909-465B-BF5B-6B430637D621}" srcOrd="0" destOrd="0" presId="urn:microsoft.com/office/officeart/2005/8/layout/hierarchy6"/>
    <dgm:cxn modelId="{B2DE52A5-4EA2-428F-B66F-0526604290C9}" srcId="{EE1D6048-1208-4B06-A4EE-85B44F95C1A8}" destId="{41B79030-7E2B-42B1-A56F-F055E15DD5EE}" srcOrd="0" destOrd="0" parTransId="{852A5616-678F-40CD-B0C7-133A9DC7CE3A}" sibTransId="{6A990508-1411-4391-BC60-A3ACC852521D}"/>
    <dgm:cxn modelId="{436177D3-59FE-4C70-8E4A-4EB1798B0876}" type="presOf" srcId="{E713955E-6757-41DA-B245-3C8B4B009F58}" destId="{E38D65E6-DE63-4C04-9BAA-08BF8706C602}" srcOrd="0" destOrd="0" presId="urn:microsoft.com/office/officeart/2005/8/layout/hierarchy6"/>
    <dgm:cxn modelId="{D74E4E32-67D6-4DF0-B624-D3A6A6B4819A}" srcId="{467D0683-8E45-4C01-B00D-43FE0179957A}" destId="{FC9A7D20-A82E-43BE-A08F-16B9EAE9BA6B}" srcOrd="2" destOrd="0" parTransId="{77AB4A97-D292-4540-BCAB-18D1427D6553}" sibTransId="{8F59D9BB-E79D-45D2-8CAE-6EAF485D4C23}"/>
    <dgm:cxn modelId="{2D249A47-6F8F-41F5-9A31-7FA626722ECF}" srcId="{2BB5B854-50D5-45DE-A7D0-0D0691BD6F69}" destId="{5A2D18CE-6A2B-4A80-B8FC-47ACC4DC5CF3}" srcOrd="0" destOrd="0" parTransId="{0D13FC9F-A8BB-431C-B663-439D24662D5A}" sibTransId="{4F2DE7E4-D905-4788-8247-0C7DF24EA924}"/>
    <dgm:cxn modelId="{F6FAF873-D7BC-4D92-A45A-5CBD4DD004CF}" srcId="{F1011F28-3473-4240-BFA0-94F6E034F5A4}" destId="{EA4A477F-1F04-4E67-80E3-0D846FA878EC}" srcOrd="0" destOrd="0" parTransId="{A73A8989-25F5-4715-8A4E-2865038F713C}" sibTransId="{83218D04-4340-4392-A5DF-7032832A19D1}"/>
    <dgm:cxn modelId="{A7EFDCBC-AAC0-4D4E-8A2C-28A236115157}" type="presOf" srcId="{C48CED44-1533-4AA6-B381-2DF08EFEF72B}" destId="{51C85260-BB50-4235-8E6A-48C65C89975B}" srcOrd="0" destOrd="0" presId="urn:microsoft.com/office/officeart/2005/8/layout/hierarchy6"/>
    <dgm:cxn modelId="{B53CCA64-4F68-4A3F-8A65-948C6F63CA1B}" type="presOf" srcId="{9B20EBB1-7C7B-40A7-9CDF-158E9CAEF762}" destId="{135F264B-02B3-4512-9749-BDEEC8B5BE42}" srcOrd="0" destOrd="0" presId="urn:microsoft.com/office/officeart/2005/8/layout/hierarchy6"/>
    <dgm:cxn modelId="{B1D53C91-AE11-45CD-A8E6-3BEFB60AD0FC}" type="presOf" srcId="{467D0683-8E45-4C01-B00D-43FE0179957A}" destId="{2F3559B5-6928-463F-AD62-EF61897098B2}" srcOrd="0" destOrd="0" presId="urn:microsoft.com/office/officeart/2005/8/layout/hierarchy6"/>
    <dgm:cxn modelId="{9364F2FA-C7F3-41C0-BA1A-5AE52097D97C}" type="presOf" srcId="{EC01F160-7128-4B0E-A522-34BFC9F7C771}" destId="{50E45729-CEF0-4416-9AD7-03C789B75E73}" srcOrd="0" destOrd="0" presId="urn:microsoft.com/office/officeart/2005/8/layout/hierarchy6"/>
    <dgm:cxn modelId="{F5BD69E5-7581-4D6B-9CAC-7D06513C26F5}" srcId="{5A2D18CE-6A2B-4A80-B8FC-47ACC4DC5CF3}" destId="{E9C95A5A-99F0-4E95-B0F2-2A2A24447131}" srcOrd="0" destOrd="0" parTransId="{8935A96C-1264-4624-967E-D8A21C8A39AB}" sibTransId="{2CE4F3EB-2A33-426D-A484-413B560527E0}"/>
    <dgm:cxn modelId="{00880D8C-5790-48BE-82F1-47BB8CDC0D8F}" type="presOf" srcId="{8935A96C-1264-4624-967E-D8A21C8A39AB}" destId="{84D793A3-3E96-4D2B-93F7-3991B23D0EA4}" srcOrd="0" destOrd="0" presId="urn:microsoft.com/office/officeart/2005/8/layout/hierarchy6"/>
    <dgm:cxn modelId="{E25C3CE7-EC64-42E0-A264-D68B57FF7560}" type="presOf" srcId="{2BB5B854-50D5-45DE-A7D0-0D0691BD6F69}" destId="{B8BA5CA7-5597-4074-B99E-3399069D5691}" srcOrd="0" destOrd="0" presId="urn:microsoft.com/office/officeart/2005/8/layout/hierarchy6"/>
    <dgm:cxn modelId="{29D54C0F-534B-4A0D-99A9-3BCD2D4C3C8F}" type="presOf" srcId="{F97B1EE0-08C0-460F-903B-10EABC2DD67A}" destId="{08ED8D4C-6299-441C-B9CC-1B52781DB5A4}" srcOrd="0" destOrd="0" presId="urn:microsoft.com/office/officeart/2005/8/layout/hierarchy6"/>
    <dgm:cxn modelId="{5069A11C-683C-412F-A5C9-8B2125246B69}" srcId="{9B20EBB1-7C7B-40A7-9CDF-158E9CAEF762}" destId="{E713955E-6757-41DA-B245-3C8B4B009F58}" srcOrd="1" destOrd="0" parTransId="{57611132-C6F9-430D-A922-466847EE5D76}" sibTransId="{8EC0BC87-C98F-4A0C-AA63-011D92F779D6}"/>
    <dgm:cxn modelId="{96DE4D6E-8B1D-48EE-B5AE-FBB66D3F5AC8}" srcId="{D8FB8187-6D6C-4394-93E8-3054B9B51584}" destId="{9D78CDC2-19F2-471A-8A3C-C6CB8B2E6E8E}" srcOrd="0" destOrd="0" parTransId="{C48CED44-1533-4AA6-B381-2DF08EFEF72B}" sibTransId="{CB3638F0-C2A9-4564-9487-AC9326537225}"/>
    <dgm:cxn modelId="{375BEC9E-63A3-4CE2-9C32-22FE2C8940CD}" type="presOf" srcId="{C4FA0333-DA25-442C-A25A-86FE32CF94E9}" destId="{11A8F16B-5297-4211-A51B-C8D89E15FAE1}" srcOrd="0" destOrd="0" presId="urn:microsoft.com/office/officeart/2005/8/layout/hierarchy6"/>
    <dgm:cxn modelId="{6204DEAB-E407-4C90-AFC2-E6A0107BF3D4}" type="presOf" srcId="{77AB4A97-D292-4540-BCAB-18D1427D6553}" destId="{AA7BD222-CF92-4FB1-B642-142DF38A80C5}" srcOrd="0" destOrd="0" presId="urn:microsoft.com/office/officeart/2005/8/layout/hierarchy6"/>
    <dgm:cxn modelId="{943B18EB-E1EE-452F-90D9-E8B4849D05B2}" type="presOf" srcId="{FC9A7D20-A82E-43BE-A08F-16B9EAE9BA6B}" destId="{8A031D85-CEEB-4392-B403-D5DCF778E522}" srcOrd="0" destOrd="0" presId="urn:microsoft.com/office/officeart/2005/8/layout/hierarchy6"/>
    <dgm:cxn modelId="{DEA1C6C7-B34F-492B-8883-EC61A6E66FE3}" type="presOf" srcId="{16102B7B-A0B9-4CAF-BB8E-950CA83D3526}" destId="{12172111-DEEE-4104-94EB-10DE8BA48AF4}" srcOrd="0" destOrd="0" presId="urn:microsoft.com/office/officeart/2005/8/layout/hierarchy6"/>
    <dgm:cxn modelId="{FB952E80-526E-44CA-8151-5BD2D8ABD89B}" srcId="{467D0683-8E45-4C01-B00D-43FE0179957A}" destId="{AC246784-3C61-45C5-BD78-F0A60BB2489D}" srcOrd="1" destOrd="0" parTransId="{5AFAA964-80A5-49B7-A2B0-AB1733D96FCF}" sibTransId="{B2E0A7DD-DFC2-4621-A59A-ABB0D7A2896A}"/>
    <dgm:cxn modelId="{4D0CCDA7-AECA-4548-8049-06F17BCD5863}" type="presOf" srcId="{57611132-C6F9-430D-A922-466847EE5D76}" destId="{DA7FFDD7-0D2F-49B3-A115-79D38065E31F}" srcOrd="0" destOrd="0" presId="urn:microsoft.com/office/officeart/2005/8/layout/hierarchy6"/>
    <dgm:cxn modelId="{0F113502-9A18-4B87-A042-4F4DDA9D71BF}" type="presOf" srcId="{E9C95A5A-99F0-4E95-B0F2-2A2A24447131}" destId="{A5AE2D64-DE64-4DDA-A733-D7D18345117F}" srcOrd="0" destOrd="0" presId="urn:microsoft.com/office/officeart/2005/8/layout/hierarchy6"/>
    <dgm:cxn modelId="{65408FF8-4795-4109-B4D3-D9BF1D83F7C9}" type="presParOf" srcId="{B8BA5CA7-5597-4074-B99E-3399069D5691}" destId="{3674101F-C933-4590-AB60-31CD8B4F8A83}" srcOrd="0" destOrd="0" presId="urn:microsoft.com/office/officeart/2005/8/layout/hierarchy6"/>
    <dgm:cxn modelId="{B08F63DB-A7F6-4F52-A843-91AE166C537D}" type="presParOf" srcId="{3674101F-C933-4590-AB60-31CD8B4F8A83}" destId="{CA6EEBBC-AAC9-44FF-A6C2-DD12C58D14C1}" srcOrd="0" destOrd="0" presId="urn:microsoft.com/office/officeart/2005/8/layout/hierarchy6"/>
    <dgm:cxn modelId="{AA386A02-B8BC-469A-986F-3C9CAA004B45}" type="presParOf" srcId="{CA6EEBBC-AAC9-44FF-A6C2-DD12C58D14C1}" destId="{2E3B5A86-02EB-4AAB-A9E8-0C2183B1CB71}" srcOrd="0" destOrd="0" presId="urn:microsoft.com/office/officeart/2005/8/layout/hierarchy6"/>
    <dgm:cxn modelId="{900EC518-2638-4619-B4EF-B34D1269444A}" type="presParOf" srcId="{2E3B5A86-02EB-4AAB-A9E8-0C2183B1CB71}" destId="{2A89DC4C-0F8C-42EA-8D41-800532F97332}" srcOrd="0" destOrd="0" presId="urn:microsoft.com/office/officeart/2005/8/layout/hierarchy6"/>
    <dgm:cxn modelId="{514F8A31-CE65-4D5B-9A0D-4B9EF1A89177}" type="presParOf" srcId="{2E3B5A86-02EB-4AAB-A9E8-0C2183B1CB71}" destId="{024B74B4-2F18-4386-9E47-760DB4B5CC26}" srcOrd="1" destOrd="0" presId="urn:microsoft.com/office/officeart/2005/8/layout/hierarchy6"/>
    <dgm:cxn modelId="{8C6F48F2-8D91-4E9E-A4F6-F0ED54836DC5}" type="presParOf" srcId="{024B74B4-2F18-4386-9E47-760DB4B5CC26}" destId="{84D793A3-3E96-4D2B-93F7-3991B23D0EA4}" srcOrd="0" destOrd="0" presId="urn:microsoft.com/office/officeart/2005/8/layout/hierarchy6"/>
    <dgm:cxn modelId="{BBB204BB-5E1A-48EB-8F68-9DAFB4562599}" type="presParOf" srcId="{024B74B4-2F18-4386-9E47-760DB4B5CC26}" destId="{D52C0DA3-AD70-4371-B516-7F80905FE1CC}" srcOrd="1" destOrd="0" presId="urn:microsoft.com/office/officeart/2005/8/layout/hierarchy6"/>
    <dgm:cxn modelId="{4FDF3858-0D11-42E2-9682-8FFB271F2BF2}" type="presParOf" srcId="{D52C0DA3-AD70-4371-B516-7F80905FE1CC}" destId="{A5AE2D64-DE64-4DDA-A733-D7D18345117F}" srcOrd="0" destOrd="0" presId="urn:microsoft.com/office/officeart/2005/8/layout/hierarchy6"/>
    <dgm:cxn modelId="{42E0178B-FBA5-4B23-8647-A3963251234D}" type="presParOf" srcId="{D52C0DA3-AD70-4371-B516-7F80905FE1CC}" destId="{4C201AC8-D404-4224-8FA5-17EC1D5609EE}" srcOrd="1" destOrd="0" presId="urn:microsoft.com/office/officeart/2005/8/layout/hierarchy6"/>
    <dgm:cxn modelId="{28DC5F9C-1147-48E2-B199-EE9A6EBED75A}" type="presParOf" srcId="{024B74B4-2F18-4386-9E47-760DB4B5CC26}" destId="{12172111-DEEE-4104-94EB-10DE8BA48AF4}" srcOrd="2" destOrd="0" presId="urn:microsoft.com/office/officeart/2005/8/layout/hierarchy6"/>
    <dgm:cxn modelId="{8B2BCC3B-042E-4297-8517-58FDEC4477A3}" type="presParOf" srcId="{024B74B4-2F18-4386-9E47-760DB4B5CC26}" destId="{3F3E9900-9C01-4158-B77A-ED2FE917636A}" srcOrd="3" destOrd="0" presId="urn:microsoft.com/office/officeart/2005/8/layout/hierarchy6"/>
    <dgm:cxn modelId="{D1FFEBA0-35EB-43E9-9419-FB05E6170169}" type="presParOf" srcId="{3F3E9900-9C01-4158-B77A-ED2FE917636A}" destId="{2F3559B5-6928-463F-AD62-EF61897098B2}" srcOrd="0" destOrd="0" presId="urn:microsoft.com/office/officeart/2005/8/layout/hierarchy6"/>
    <dgm:cxn modelId="{F385A0BF-8169-4C63-A62A-96A18817F808}" type="presParOf" srcId="{3F3E9900-9C01-4158-B77A-ED2FE917636A}" destId="{95C1CE23-5D42-4899-9E86-8D84BEA8738D}" srcOrd="1" destOrd="0" presId="urn:microsoft.com/office/officeart/2005/8/layout/hierarchy6"/>
    <dgm:cxn modelId="{74CDBCCD-EF3D-405D-A248-8354ACE06240}" type="presParOf" srcId="{95C1CE23-5D42-4899-9E86-8D84BEA8738D}" destId="{EEE21B41-A079-4DA2-9730-7F75573103FD}" srcOrd="0" destOrd="0" presId="urn:microsoft.com/office/officeart/2005/8/layout/hierarchy6"/>
    <dgm:cxn modelId="{A1912F98-83A7-4A2A-937E-F8538B0C2F1E}" type="presParOf" srcId="{95C1CE23-5D42-4899-9E86-8D84BEA8738D}" destId="{B4D0ED35-D43B-4E60-A302-2C81EDD704CF}" srcOrd="1" destOrd="0" presId="urn:microsoft.com/office/officeart/2005/8/layout/hierarchy6"/>
    <dgm:cxn modelId="{71B97D3C-C03D-4EE1-A02A-8B1F9CBDD470}" type="presParOf" srcId="{B4D0ED35-D43B-4E60-A302-2C81EDD704CF}" destId="{135F264B-02B3-4512-9749-BDEEC8B5BE42}" srcOrd="0" destOrd="0" presId="urn:microsoft.com/office/officeart/2005/8/layout/hierarchy6"/>
    <dgm:cxn modelId="{C0327034-F15A-495E-AFF6-2D26BE5D2170}" type="presParOf" srcId="{B4D0ED35-D43B-4E60-A302-2C81EDD704CF}" destId="{C08A2E7F-EE1D-4A20-B8E2-D798C53745B7}" srcOrd="1" destOrd="0" presId="urn:microsoft.com/office/officeart/2005/8/layout/hierarchy6"/>
    <dgm:cxn modelId="{64A6A041-1FA3-421B-A0FB-9DF57F7E21A3}" type="presParOf" srcId="{C08A2E7F-EE1D-4A20-B8E2-D798C53745B7}" destId="{11A8F16B-5297-4211-A51B-C8D89E15FAE1}" srcOrd="0" destOrd="0" presId="urn:microsoft.com/office/officeart/2005/8/layout/hierarchy6"/>
    <dgm:cxn modelId="{CFED4B8E-4612-493D-BDFB-F385BAD28023}" type="presParOf" srcId="{C08A2E7F-EE1D-4A20-B8E2-D798C53745B7}" destId="{65DA68BD-A1DC-4488-84B2-076AA7858CCB}" srcOrd="1" destOrd="0" presId="urn:microsoft.com/office/officeart/2005/8/layout/hierarchy6"/>
    <dgm:cxn modelId="{CED7B3FF-ACF3-4235-BF8A-D3DE0ABE0E83}" type="presParOf" srcId="{65DA68BD-A1DC-4488-84B2-076AA7858CCB}" destId="{5FC79229-44C1-4498-BDF9-8EB9C5A4C920}" srcOrd="0" destOrd="0" presId="urn:microsoft.com/office/officeart/2005/8/layout/hierarchy6"/>
    <dgm:cxn modelId="{34DEB790-40E7-460D-994B-ED352007B23B}" type="presParOf" srcId="{65DA68BD-A1DC-4488-84B2-076AA7858CCB}" destId="{EEB975A8-0AE4-4A75-A4FB-964F5356179E}" srcOrd="1" destOrd="0" presId="urn:microsoft.com/office/officeart/2005/8/layout/hierarchy6"/>
    <dgm:cxn modelId="{9AB6C48C-D2D9-45A1-8A45-744FC95B32BF}" type="presParOf" srcId="{C08A2E7F-EE1D-4A20-B8E2-D798C53745B7}" destId="{DA7FFDD7-0D2F-49B3-A115-79D38065E31F}" srcOrd="2" destOrd="0" presId="urn:microsoft.com/office/officeart/2005/8/layout/hierarchy6"/>
    <dgm:cxn modelId="{DC29EC16-76D5-458F-93CC-9D5A337B7862}" type="presParOf" srcId="{C08A2E7F-EE1D-4A20-B8E2-D798C53745B7}" destId="{17C9F459-2C6C-4D6E-8A60-5E0211BDA2DE}" srcOrd="3" destOrd="0" presId="urn:microsoft.com/office/officeart/2005/8/layout/hierarchy6"/>
    <dgm:cxn modelId="{132C7FF3-F3C6-4CBE-A1D5-D2E5B4494400}" type="presParOf" srcId="{17C9F459-2C6C-4D6E-8A60-5E0211BDA2DE}" destId="{E38D65E6-DE63-4C04-9BAA-08BF8706C602}" srcOrd="0" destOrd="0" presId="urn:microsoft.com/office/officeart/2005/8/layout/hierarchy6"/>
    <dgm:cxn modelId="{A6DF7FF4-3571-4588-B063-185D2B199150}" type="presParOf" srcId="{17C9F459-2C6C-4D6E-8A60-5E0211BDA2DE}" destId="{880E48BB-6F50-4AA3-877D-D0CD35C3B87A}" srcOrd="1" destOrd="0" presId="urn:microsoft.com/office/officeart/2005/8/layout/hierarchy6"/>
    <dgm:cxn modelId="{43C2A519-93DB-4A58-873A-F09D7C324B6D}" type="presParOf" srcId="{880E48BB-6F50-4AA3-877D-D0CD35C3B87A}" destId="{21AE666B-6314-454B-AF7E-75B4F989EA7A}" srcOrd="0" destOrd="0" presId="urn:microsoft.com/office/officeart/2005/8/layout/hierarchy6"/>
    <dgm:cxn modelId="{C7CA77F4-D1F0-42D4-A38B-8EFEBAE0A22B}" type="presParOf" srcId="{880E48BB-6F50-4AA3-877D-D0CD35C3B87A}" destId="{CDB3C537-6A34-4E93-AB89-3386CB144646}" srcOrd="1" destOrd="0" presId="urn:microsoft.com/office/officeart/2005/8/layout/hierarchy6"/>
    <dgm:cxn modelId="{F34ADE0C-7057-4B4C-BE3E-247367DF83F1}" type="presParOf" srcId="{CDB3C537-6A34-4E93-AB89-3386CB144646}" destId="{5688A8C6-BFD8-49A8-B5DA-E291E5F7A500}" srcOrd="0" destOrd="0" presId="urn:microsoft.com/office/officeart/2005/8/layout/hierarchy6"/>
    <dgm:cxn modelId="{FB629532-E87C-48DE-8CE1-8E9C0E1DA029}" type="presParOf" srcId="{CDB3C537-6A34-4E93-AB89-3386CB144646}" destId="{B19816A1-B7CF-4D1E-A3EC-5F230A3F034D}" srcOrd="1" destOrd="0" presId="urn:microsoft.com/office/officeart/2005/8/layout/hierarchy6"/>
    <dgm:cxn modelId="{AAA089D4-AC45-4E68-AF90-AEABFB2E7E6E}" type="presParOf" srcId="{B19816A1-B7CF-4D1E-A3EC-5F230A3F034D}" destId="{E1186116-8E29-4A8E-B086-657B05DEB74F}" srcOrd="0" destOrd="0" presId="urn:microsoft.com/office/officeart/2005/8/layout/hierarchy6"/>
    <dgm:cxn modelId="{F4C1BCEF-B2D7-47C3-94AD-0E157C837FAA}" type="presParOf" srcId="{B19816A1-B7CF-4D1E-A3EC-5F230A3F034D}" destId="{8191E005-6734-4418-B6D4-06A9989938D9}" srcOrd="1" destOrd="0" presId="urn:microsoft.com/office/officeart/2005/8/layout/hierarchy6"/>
    <dgm:cxn modelId="{6054FECA-E471-4A70-95D6-7977227A1AB4}" type="presParOf" srcId="{8191E005-6734-4418-B6D4-06A9989938D9}" destId="{93E39394-5909-465B-BF5B-6B430637D621}" srcOrd="0" destOrd="0" presId="urn:microsoft.com/office/officeart/2005/8/layout/hierarchy6"/>
    <dgm:cxn modelId="{2AA430FF-B792-439C-87B7-5EA8B386F6A9}" type="presParOf" srcId="{8191E005-6734-4418-B6D4-06A9989938D9}" destId="{A19BD065-17A2-4DA1-8921-B41A4D385AD5}" srcOrd="1" destOrd="0" presId="urn:microsoft.com/office/officeart/2005/8/layout/hierarchy6"/>
    <dgm:cxn modelId="{DF0EC310-5567-40EC-AB7A-A7D0B4D2F025}" type="presParOf" srcId="{C08A2E7F-EE1D-4A20-B8E2-D798C53745B7}" destId="{EBBD6D01-8982-44A6-8319-C5CC0EDA8F9F}" srcOrd="4" destOrd="0" presId="urn:microsoft.com/office/officeart/2005/8/layout/hierarchy6"/>
    <dgm:cxn modelId="{A0DDDD43-29BE-4E4A-BC06-D2CE44A5C1CA}" type="presParOf" srcId="{C08A2E7F-EE1D-4A20-B8E2-D798C53745B7}" destId="{CBC6BA3F-8438-454D-84F2-9C01D95A1103}" srcOrd="5" destOrd="0" presId="urn:microsoft.com/office/officeart/2005/8/layout/hierarchy6"/>
    <dgm:cxn modelId="{3F2C384D-D4FD-4200-98B0-731F7AA174BC}" type="presParOf" srcId="{CBC6BA3F-8438-454D-84F2-9C01D95A1103}" destId="{08ED8D4C-6299-441C-B9CC-1B52781DB5A4}" srcOrd="0" destOrd="0" presId="urn:microsoft.com/office/officeart/2005/8/layout/hierarchy6"/>
    <dgm:cxn modelId="{50E76B5F-1B21-4C51-AFDF-DE9C924756EE}" type="presParOf" srcId="{CBC6BA3F-8438-454D-84F2-9C01D95A1103}" destId="{DE385B72-A300-445B-A5C8-74C70C66AAE6}" srcOrd="1" destOrd="0" presId="urn:microsoft.com/office/officeart/2005/8/layout/hierarchy6"/>
    <dgm:cxn modelId="{CB89620C-B3C6-4C82-B99C-FDC899C64FC8}" type="presParOf" srcId="{DE385B72-A300-445B-A5C8-74C70C66AAE6}" destId="{DCC8C3C8-E5BA-4EA4-ACD4-8F1FFC8FAB2F}" srcOrd="0" destOrd="0" presId="urn:microsoft.com/office/officeart/2005/8/layout/hierarchy6"/>
    <dgm:cxn modelId="{4AC6CA4F-F5B1-4BAA-80F6-607259F21FF4}" type="presParOf" srcId="{DE385B72-A300-445B-A5C8-74C70C66AAE6}" destId="{9B82B1AB-A20E-41C2-9B22-F04410AE87CC}" srcOrd="1" destOrd="0" presId="urn:microsoft.com/office/officeart/2005/8/layout/hierarchy6"/>
    <dgm:cxn modelId="{CF52C6FF-4F6C-412B-A033-492E56BBDB61}" type="presParOf" srcId="{9B82B1AB-A20E-41C2-9B22-F04410AE87CC}" destId="{E759C00F-A99E-409B-BA08-79CC43060170}" srcOrd="0" destOrd="0" presId="urn:microsoft.com/office/officeart/2005/8/layout/hierarchy6"/>
    <dgm:cxn modelId="{C715497C-4035-487F-9B2B-A98DB182C669}" type="presParOf" srcId="{9B82B1AB-A20E-41C2-9B22-F04410AE87CC}" destId="{31CEE0A6-4CCB-4219-AED9-152582DEE2AE}" srcOrd="1" destOrd="0" presId="urn:microsoft.com/office/officeart/2005/8/layout/hierarchy6"/>
    <dgm:cxn modelId="{F63FC0FF-9E07-4909-88A2-64C11AD7D3DC}" type="presParOf" srcId="{31CEE0A6-4CCB-4219-AED9-152582DEE2AE}" destId="{DCCA4ABF-40E3-4F57-AFDB-9D0B3767E694}" srcOrd="0" destOrd="0" presId="urn:microsoft.com/office/officeart/2005/8/layout/hierarchy6"/>
    <dgm:cxn modelId="{E0CD8CB8-F14C-44D9-B8AD-B34EF1136613}" type="presParOf" srcId="{31CEE0A6-4CCB-4219-AED9-152582DEE2AE}" destId="{8226DF60-0C85-4D46-A0B8-7DBDDB4A8A57}" srcOrd="1" destOrd="0" presId="urn:microsoft.com/office/officeart/2005/8/layout/hierarchy6"/>
    <dgm:cxn modelId="{C1A6CC75-2F92-4F12-AF47-76DA71312762}" type="presParOf" srcId="{8226DF60-0C85-4D46-A0B8-7DBDDB4A8A57}" destId="{2F615829-B0B4-4962-9ABC-2B62ECA44827}" srcOrd="0" destOrd="0" presId="urn:microsoft.com/office/officeart/2005/8/layout/hierarchy6"/>
    <dgm:cxn modelId="{0AEB91BC-92AE-4C70-A17F-E6EA97694C18}" type="presParOf" srcId="{8226DF60-0C85-4D46-A0B8-7DBDDB4A8A57}" destId="{7688AE6C-720C-4BB4-A273-3F230A93A09D}" srcOrd="1" destOrd="0" presId="urn:microsoft.com/office/officeart/2005/8/layout/hierarchy6"/>
    <dgm:cxn modelId="{947C02AD-95DD-4882-A4FF-58A025C6E4A4}" type="presParOf" srcId="{7688AE6C-720C-4BB4-A273-3F230A93A09D}" destId="{503B5DEB-95AD-413D-A9C3-86AB0C7A3695}" srcOrd="0" destOrd="0" presId="urn:microsoft.com/office/officeart/2005/8/layout/hierarchy6"/>
    <dgm:cxn modelId="{CB72CFF6-FB8D-4A8C-93EE-698F9A4E9E1A}" type="presParOf" srcId="{7688AE6C-720C-4BB4-A273-3F230A93A09D}" destId="{3DB2F087-F287-4B4E-BFB2-B6E0BEEBA256}" srcOrd="1" destOrd="0" presId="urn:microsoft.com/office/officeart/2005/8/layout/hierarchy6"/>
    <dgm:cxn modelId="{A23B82C3-34AA-4445-95A3-B64AC0F80B1D}" type="presParOf" srcId="{3DB2F087-F287-4B4E-BFB2-B6E0BEEBA256}" destId="{66DC3C46-8187-4223-80FA-0394CAB4E180}" srcOrd="0" destOrd="0" presId="urn:microsoft.com/office/officeart/2005/8/layout/hierarchy6"/>
    <dgm:cxn modelId="{2C3B4D1B-4BD2-4FCB-8BF5-D3E81B872E4C}" type="presParOf" srcId="{3DB2F087-F287-4B4E-BFB2-B6E0BEEBA256}" destId="{6DF7FABF-441D-4A9A-8092-50514F951192}" srcOrd="1" destOrd="0" presId="urn:microsoft.com/office/officeart/2005/8/layout/hierarchy6"/>
    <dgm:cxn modelId="{4A5CA742-2C03-48DA-A8BB-B3718B80F83E}" type="presParOf" srcId="{95C1CE23-5D42-4899-9E86-8D84BEA8738D}" destId="{A2EBC7F8-CDB9-446B-B60F-62CFF6F7F591}" srcOrd="2" destOrd="0" presId="urn:microsoft.com/office/officeart/2005/8/layout/hierarchy6"/>
    <dgm:cxn modelId="{DAAABAC6-B6E2-40F7-9935-2E32A70D8FFF}" type="presParOf" srcId="{95C1CE23-5D42-4899-9E86-8D84BEA8738D}" destId="{CFEF9831-3B13-4016-AD0A-1E2E63D47AC8}" srcOrd="3" destOrd="0" presId="urn:microsoft.com/office/officeart/2005/8/layout/hierarchy6"/>
    <dgm:cxn modelId="{701A4FF7-4930-41F1-B8D1-8FA4FB8646BC}" type="presParOf" srcId="{CFEF9831-3B13-4016-AD0A-1E2E63D47AC8}" destId="{5E21E1B9-A8A4-4739-8865-4C57704C23D0}" srcOrd="0" destOrd="0" presId="urn:microsoft.com/office/officeart/2005/8/layout/hierarchy6"/>
    <dgm:cxn modelId="{E366A6D1-7758-4EDE-923A-87D1A013A34E}" type="presParOf" srcId="{CFEF9831-3B13-4016-AD0A-1E2E63D47AC8}" destId="{997C7BEF-5A91-4BE4-8705-64982B78F176}" srcOrd="1" destOrd="0" presId="urn:microsoft.com/office/officeart/2005/8/layout/hierarchy6"/>
    <dgm:cxn modelId="{3114976C-4D3B-4AA7-ABDE-30871D352C8D}" type="presParOf" srcId="{95C1CE23-5D42-4899-9E86-8D84BEA8738D}" destId="{AA7BD222-CF92-4FB1-B642-142DF38A80C5}" srcOrd="4" destOrd="0" presId="urn:microsoft.com/office/officeart/2005/8/layout/hierarchy6"/>
    <dgm:cxn modelId="{9FDB2B02-CC72-4799-8963-ACBD63F9A0A0}" type="presParOf" srcId="{95C1CE23-5D42-4899-9E86-8D84BEA8738D}" destId="{2FFEE83C-0E97-4404-A5B4-C776C73C92FC}" srcOrd="5" destOrd="0" presId="urn:microsoft.com/office/officeart/2005/8/layout/hierarchy6"/>
    <dgm:cxn modelId="{4120FAA9-993E-4989-9654-12E34976B2CE}" type="presParOf" srcId="{2FFEE83C-0E97-4404-A5B4-C776C73C92FC}" destId="{8A031D85-CEEB-4392-B403-D5DCF778E522}" srcOrd="0" destOrd="0" presId="urn:microsoft.com/office/officeart/2005/8/layout/hierarchy6"/>
    <dgm:cxn modelId="{665BF3C9-737C-4C89-9CAD-8E89F4839784}" type="presParOf" srcId="{2FFEE83C-0E97-4404-A5B4-C776C73C92FC}" destId="{E864C761-6B93-4C0E-A77D-392D0E913630}" srcOrd="1" destOrd="0" presId="urn:microsoft.com/office/officeart/2005/8/layout/hierarchy6"/>
    <dgm:cxn modelId="{B06805A6-2F65-4CC3-AEC9-8C165526FC6F}" type="presParOf" srcId="{E864C761-6B93-4C0E-A77D-392D0E913630}" destId="{3DC7FE66-9570-4BDB-9E03-14F23C7A4DB4}" srcOrd="0" destOrd="0" presId="urn:microsoft.com/office/officeart/2005/8/layout/hierarchy6"/>
    <dgm:cxn modelId="{F2581C26-8DEA-4326-B029-38DFA9AC32C3}" type="presParOf" srcId="{E864C761-6B93-4C0E-A77D-392D0E913630}" destId="{2749FD18-8243-41CC-BFBD-4FDE6FAC91FC}" srcOrd="1" destOrd="0" presId="urn:microsoft.com/office/officeart/2005/8/layout/hierarchy6"/>
    <dgm:cxn modelId="{037DAA1A-00CA-4146-896B-BCC08E94FA03}" type="presParOf" srcId="{2749FD18-8243-41CC-BFBD-4FDE6FAC91FC}" destId="{442B9D06-4E6F-40C4-9086-568CC454AF82}" srcOrd="0" destOrd="0" presId="urn:microsoft.com/office/officeart/2005/8/layout/hierarchy6"/>
    <dgm:cxn modelId="{68EB6863-EB5A-4B63-BA48-78ACA0B33CE7}" type="presParOf" srcId="{2749FD18-8243-41CC-BFBD-4FDE6FAC91FC}" destId="{8B5D17A6-526D-4EF8-80D7-E67D91ED1568}" srcOrd="1" destOrd="0" presId="urn:microsoft.com/office/officeart/2005/8/layout/hierarchy6"/>
    <dgm:cxn modelId="{ED04F4E2-BFC8-4608-B228-2E9A4C91F5A6}" type="presParOf" srcId="{E864C761-6B93-4C0E-A77D-392D0E913630}" destId="{E8C0969C-B10E-485E-9A5E-B561B6748DB3}" srcOrd="2" destOrd="0" presId="urn:microsoft.com/office/officeart/2005/8/layout/hierarchy6"/>
    <dgm:cxn modelId="{D8946DCB-E195-43FF-BE5E-6252DC97F2EF}" type="presParOf" srcId="{E864C761-6B93-4C0E-A77D-392D0E913630}" destId="{D8995185-4B19-4F61-A7E1-8EBB0E94E104}" srcOrd="3" destOrd="0" presId="urn:microsoft.com/office/officeart/2005/8/layout/hierarchy6"/>
    <dgm:cxn modelId="{1B0E222E-B9AA-476F-8C78-E4F416187C5C}" type="presParOf" srcId="{D8995185-4B19-4F61-A7E1-8EBB0E94E104}" destId="{5E51F035-582E-4D6B-8E4E-52AE6ECB3EE7}" srcOrd="0" destOrd="0" presId="urn:microsoft.com/office/officeart/2005/8/layout/hierarchy6"/>
    <dgm:cxn modelId="{1C311CBF-475C-439F-B189-BAF2451FD076}" type="presParOf" srcId="{D8995185-4B19-4F61-A7E1-8EBB0E94E104}" destId="{6354F74C-0F92-4402-BAB6-171DB5CBB6E1}" srcOrd="1" destOrd="0" presId="urn:microsoft.com/office/officeart/2005/8/layout/hierarchy6"/>
    <dgm:cxn modelId="{FB394D52-F44B-4EF2-B856-E173829F2C2E}" type="presParOf" srcId="{6354F74C-0F92-4402-BAB6-171DB5CBB6E1}" destId="{D0689780-2AA8-43B9-B9E7-AC2954073CE7}" srcOrd="0" destOrd="0" presId="urn:microsoft.com/office/officeart/2005/8/layout/hierarchy6"/>
    <dgm:cxn modelId="{87301D0B-F09F-49E5-AE76-792943124805}" type="presParOf" srcId="{6354F74C-0F92-4402-BAB6-171DB5CBB6E1}" destId="{F7C764EE-738C-471D-B563-094F46E62A9C}" srcOrd="1" destOrd="0" presId="urn:microsoft.com/office/officeart/2005/8/layout/hierarchy6"/>
    <dgm:cxn modelId="{D5E5FFAC-C386-4A5D-BD83-98E82E49F291}" type="presParOf" srcId="{F7C764EE-738C-471D-B563-094F46E62A9C}" destId="{8E3E2710-469A-42DF-BFD3-DEDFBC21561A}" srcOrd="0" destOrd="0" presId="urn:microsoft.com/office/officeart/2005/8/layout/hierarchy6"/>
    <dgm:cxn modelId="{DC8985CE-206F-4B89-B3BA-1246CB6AAC97}" type="presParOf" srcId="{F7C764EE-738C-471D-B563-094F46E62A9C}" destId="{5FD5C3EF-C5CA-4013-B5D5-4F6B78A75A19}" srcOrd="1" destOrd="0" presId="urn:microsoft.com/office/officeart/2005/8/layout/hierarchy6"/>
    <dgm:cxn modelId="{648E115A-8892-44AE-8037-56F998141B63}" type="presParOf" srcId="{5FD5C3EF-C5CA-4013-B5D5-4F6B78A75A19}" destId="{51C85260-BB50-4235-8E6A-48C65C89975B}" srcOrd="0" destOrd="0" presId="urn:microsoft.com/office/officeart/2005/8/layout/hierarchy6"/>
    <dgm:cxn modelId="{9564A4DF-A000-48F2-9350-ACBD6C9CB33E}" type="presParOf" srcId="{5FD5C3EF-C5CA-4013-B5D5-4F6B78A75A19}" destId="{1B9CD663-4D63-4469-928C-6F5FD04BCABA}" srcOrd="1" destOrd="0" presId="urn:microsoft.com/office/officeart/2005/8/layout/hierarchy6"/>
    <dgm:cxn modelId="{9FEA61CE-208C-4000-B2EC-FA347A17CD89}" type="presParOf" srcId="{1B9CD663-4D63-4469-928C-6F5FD04BCABA}" destId="{42416562-6543-4D51-8018-4185B8FD6D6A}" srcOrd="0" destOrd="0" presId="urn:microsoft.com/office/officeart/2005/8/layout/hierarchy6"/>
    <dgm:cxn modelId="{CCC13EE9-F71D-40F3-BB75-987801852347}" type="presParOf" srcId="{1B9CD663-4D63-4469-928C-6F5FD04BCABA}" destId="{849A012E-984C-479D-A27D-5DFEA28CF1AB}" srcOrd="1" destOrd="0" presId="urn:microsoft.com/office/officeart/2005/8/layout/hierarchy6"/>
    <dgm:cxn modelId="{D25102C7-FA3F-4D43-9853-7F6D7C8BCBA6}" type="presParOf" srcId="{849A012E-984C-479D-A27D-5DFEA28CF1AB}" destId="{50E45729-CEF0-4416-9AD7-03C789B75E73}" srcOrd="0" destOrd="0" presId="urn:microsoft.com/office/officeart/2005/8/layout/hierarchy6"/>
    <dgm:cxn modelId="{79F51B82-7315-479C-8E81-B03FCD313AF1}" type="presParOf" srcId="{849A012E-984C-479D-A27D-5DFEA28CF1AB}" destId="{B6EE566C-2A88-41CE-8B47-D5E8C0498962}" srcOrd="1" destOrd="0" presId="urn:microsoft.com/office/officeart/2005/8/layout/hierarchy6"/>
    <dgm:cxn modelId="{DD1FDAE7-5A78-4EE7-B1D3-56225513C83D}" type="presParOf" srcId="{B6EE566C-2A88-41CE-8B47-D5E8C0498962}" destId="{DE306F0F-D7EC-4114-9FD5-B78E22AD57AA}" srcOrd="0" destOrd="0" presId="urn:microsoft.com/office/officeart/2005/8/layout/hierarchy6"/>
    <dgm:cxn modelId="{FA4A8A39-D6F7-429E-BC68-8BE3A380E3D2}" type="presParOf" srcId="{B6EE566C-2A88-41CE-8B47-D5E8C0498962}" destId="{C83C621B-C4F2-4115-B354-9E3EC3292018}" srcOrd="1" destOrd="0" presId="urn:microsoft.com/office/officeart/2005/8/layout/hierarchy6"/>
    <dgm:cxn modelId="{9A14F889-9BF0-4AC5-8031-B874271C5C52}" type="presParOf" srcId="{B8BA5CA7-5597-4074-B99E-3399069D5691}" destId="{4B51476D-886F-4742-AAC7-0DA0E144C1DF}"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D2C1D1-2BEC-41BD-87BA-FAB6293D4CF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tr-TR"/>
        </a:p>
      </dgm:t>
    </dgm:pt>
    <dgm:pt modelId="{4330D48D-143D-492F-A943-18F02C6B3004}">
      <dgm:prSet phldrT="[Metin]"/>
      <dgm:spPr/>
      <dgm:t>
        <a:bodyPr/>
        <a:lstStyle/>
        <a:p>
          <a:r>
            <a:rPr lang="tr-TR" b="1" dirty="0" smtClean="0">
              <a:latin typeface="Times New Roman" pitchFamily="18" charset="0"/>
              <a:cs typeface="Times New Roman" pitchFamily="18" charset="0"/>
            </a:rPr>
            <a:t>Belirlilik (</a:t>
          </a:r>
          <a:r>
            <a:rPr lang="tr-TR" b="1" i="1" dirty="0" err="1" smtClean="0">
              <a:latin typeface="Times New Roman" pitchFamily="18" charset="0"/>
              <a:cs typeface="Times New Roman" pitchFamily="18" charset="0"/>
            </a:rPr>
            <a:t>muayyenlik</a:t>
          </a:r>
          <a:r>
            <a:rPr lang="tr-TR" i="1" dirty="0" smtClean="0">
              <a:latin typeface="Times New Roman" pitchFamily="18" charset="0"/>
              <a:cs typeface="Times New Roman" pitchFamily="18" charset="0"/>
            </a:rPr>
            <a:t>)</a:t>
          </a:r>
        </a:p>
        <a:p>
          <a:r>
            <a:rPr lang="tr-TR" i="0" dirty="0" smtClean="0">
              <a:latin typeface="Times New Roman" pitchFamily="18" charset="0"/>
              <a:cs typeface="Times New Roman" pitchFamily="18" charset="0"/>
            </a:rPr>
            <a:t>İlkesi </a:t>
          </a:r>
          <a:endParaRPr lang="tr-TR" i="0" dirty="0">
            <a:latin typeface="Times New Roman" pitchFamily="18" charset="0"/>
            <a:cs typeface="Times New Roman" pitchFamily="18" charset="0"/>
          </a:endParaRPr>
        </a:p>
      </dgm:t>
    </dgm:pt>
    <dgm:pt modelId="{2262A7D9-16AE-45F6-BA85-99C55DEFE680}" type="parTrans" cxnId="{6F742C97-A953-487E-8076-273F3811DC31}">
      <dgm:prSet/>
      <dgm:spPr/>
      <dgm:t>
        <a:bodyPr/>
        <a:lstStyle/>
        <a:p>
          <a:endParaRPr lang="tr-TR"/>
        </a:p>
      </dgm:t>
    </dgm:pt>
    <dgm:pt modelId="{9399A86C-4781-4D08-9C1B-D487EAEB5F60}" type="sibTrans" cxnId="{6F742C97-A953-487E-8076-273F3811DC31}">
      <dgm:prSet/>
      <dgm:spPr/>
      <dgm:t>
        <a:bodyPr/>
        <a:lstStyle/>
        <a:p>
          <a:endParaRPr lang="tr-TR"/>
        </a:p>
      </dgm:t>
    </dgm:pt>
    <dgm:pt modelId="{267F774A-1AF1-42B6-8033-BECB6B68DC3A}">
      <dgm:prSet phldrT="[Metin]"/>
      <dgm:spPr/>
      <dgm:t>
        <a:bodyPr/>
        <a:lstStyle/>
        <a:p>
          <a:r>
            <a:rPr lang="tr-TR" b="1" dirty="0" smtClean="0">
              <a:latin typeface="Times New Roman" pitchFamily="18" charset="0"/>
              <a:cs typeface="Times New Roman" pitchFamily="18" charset="0"/>
            </a:rPr>
            <a:t>Açıklık (</a:t>
          </a:r>
          <a:r>
            <a:rPr lang="tr-TR" b="1" i="1" dirty="0" smtClean="0">
              <a:latin typeface="Times New Roman" pitchFamily="18" charset="0"/>
              <a:cs typeface="Times New Roman" pitchFamily="18" charset="0"/>
            </a:rPr>
            <a:t>Aleniyet)</a:t>
          </a:r>
        </a:p>
        <a:p>
          <a:r>
            <a:rPr lang="tr-TR" b="1" i="0" dirty="0" smtClean="0">
              <a:latin typeface="Times New Roman" pitchFamily="18" charset="0"/>
              <a:cs typeface="Times New Roman" pitchFamily="18" charset="0"/>
            </a:rPr>
            <a:t>İlkesi</a:t>
          </a:r>
          <a:endParaRPr lang="tr-TR" b="1" i="0" dirty="0">
            <a:latin typeface="Times New Roman" pitchFamily="18" charset="0"/>
            <a:cs typeface="Times New Roman" pitchFamily="18" charset="0"/>
          </a:endParaRPr>
        </a:p>
      </dgm:t>
    </dgm:pt>
    <dgm:pt modelId="{46B1B4FC-9D6F-418C-B1B3-F6F5813E6C30}" type="parTrans" cxnId="{3CD04F7A-75BB-413C-863A-73F4701CE28B}">
      <dgm:prSet/>
      <dgm:spPr/>
      <dgm:t>
        <a:bodyPr/>
        <a:lstStyle/>
        <a:p>
          <a:endParaRPr lang="tr-TR"/>
        </a:p>
      </dgm:t>
    </dgm:pt>
    <dgm:pt modelId="{C39AA18D-9577-4F74-B0DA-B46A730F5B1C}" type="sibTrans" cxnId="{3CD04F7A-75BB-413C-863A-73F4701CE28B}">
      <dgm:prSet/>
      <dgm:spPr/>
      <dgm:t>
        <a:bodyPr/>
        <a:lstStyle/>
        <a:p>
          <a:endParaRPr lang="tr-TR"/>
        </a:p>
      </dgm:t>
    </dgm:pt>
    <dgm:pt modelId="{D3FF2E5C-CE87-4A0D-886B-46B4327E1090}">
      <dgm:prSet phldrT="[Metin]"/>
      <dgm:spPr/>
      <dgm:t>
        <a:bodyPr/>
        <a:lstStyle/>
        <a:p>
          <a:r>
            <a:rPr lang="tr-TR" b="1" dirty="0" smtClean="0">
              <a:latin typeface="Times New Roman" pitchFamily="18" charset="0"/>
              <a:cs typeface="Times New Roman" pitchFamily="18" charset="0"/>
            </a:rPr>
            <a:t>Güvenin </a:t>
          </a:r>
        </a:p>
        <a:p>
          <a:r>
            <a:rPr lang="tr-TR" b="1" dirty="0" smtClean="0">
              <a:latin typeface="Times New Roman" pitchFamily="18" charset="0"/>
              <a:cs typeface="Times New Roman" pitchFamily="18" charset="0"/>
            </a:rPr>
            <a:t>Korunması</a:t>
          </a:r>
          <a:endParaRPr lang="tr-TR" b="1" dirty="0">
            <a:latin typeface="Times New Roman" pitchFamily="18" charset="0"/>
            <a:cs typeface="Times New Roman" pitchFamily="18" charset="0"/>
          </a:endParaRPr>
        </a:p>
      </dgm:t>
    </dgm:pt>
    <dgm:pt modelId="{A001420B-9007-4521-9803-EA2DB203569C}" type="parTrans" cxnId="{822307B5-5D8D-49B7-980D-2E2B9BCD54C6}">
      <dgm:prSet/>
      <dgm:spPr/>
      <dgm:t>
        <a:bodyPr/>
        <a:lstStyle/>
        <a:p>
          <a:endParaRPr lang="tr-TR"/>
        </a:p>
      </dgm:t>
    </dgm:pt>
    <dgm:pt modelId="{DD529E87-88A3-4BED-874C-590C72621A70}" type="sibTrans" cxnId="{822307B5-5D8D-49B7-980D-2E2B9BCD54C6}">
      <dgm:prSet/>
      <dgm:spPr/>
      <dgm:t>
        <a:bodyPr/>
        <a:lstStyle/>
        <a:p>
          <a:endParaRPr lang="tr-TR"/>
        </a:p>
      </dgm:t>
    </dgm:pt>
    <dgm:pt modelId="{398A07C7-B666-464E-B197-3202062C935F}">
      <dgm:prSet phldrT="[Metin]"/>
      <dgm:spPr/>
      <dgm:t>
        <a:bodyPr/>
        <a:lstStyle/>
        <a:p>
          <a:r>
            <a:rPr lang="tr-TR" b="1" dirty="0" smtClean="0">
              <a:latin typeface="Times New Roman" pitchFamily="18" charset="0"/>
              <a:cs typeface="Times New Roman" pitchFamily="18" charset="0"/>
            </a:rPr>
            <a:t>Sınırlı Sayı ve Tipe Bağlılık</a:t>
          </a:r>
        </a:p>
        <a:p>
          <a:r>
            <a:rPr lang="tr-TR" b="1" dirty="0" smtClean="0">
              <a:latin typeface="Times New Roman" pitchFamily="18" charset="0"/>
              <a:cs typeface="Times New Roman" pitchFamily="18" charset="0"/>
            </a:rPr>
            <a:t>İlkesi </a:t>
          </a:r>
          <a:endParaRPr lang="tr-TR" b="1" dirty="0">
            <a:latin typeface="Times New Roman" pitchFamily="18" charset="0"/>
            <a:cs typeface="Times New Roman" pitchFamily="18" charset="0"/>
          </a:endParaRPr>
        </a:p>
      </dgm:t>
    </dgm:pt>
    <dgm:pt modelId="{BE053E74-6C48-4758-9D3B-3464CEC3DA82}" type="parTrans" cxnId="{88CBC6E6-B2A7-42E3-A96D-A179A4211A52}">
      <dgm:prSet/>
      <dgm:spPr/>
      <dgm:t>
        <a:bodyPr/>
        <a:lstStyle/>
        <a:p>
          <a:endParaRPr lang="tr-TR"/>
        </a:p>
      </dgm:t>
    </dgm:pt>
    <dgm:pt modelId="{43F0D4FE-32AE-4ABF-907E-2B7ED1553583}" type="sibTrans" cxnId="{88CBC6E6-B2A7-42E3-A96D-A179A4211A52}">
      <dgm:prSet/>
      <dgm:spPr/>
      <dgm:t>
        <a:bodyPr/>
        <a:lstStyle/>
        <a:p>
          <a:endParaRPr lang="tr-TR"/>
        </a:p>
      </dgm:t>
    </dgm:pt>
    <dgm:pt modelId="{2C6ABB7A-705E-485A-BB50-32C4DEFC6B1E}">
      <dgm:prSet phldrT="[Metin]"/>
      <dgm:spPr/>
      <dgm:t>
        <a:bodyPr/>
        <a:lstStyle/>
        <a:p>
          <a:r>
            <a:rPr lang="tr-TR" b="1" dirty="0" smtClean="0">
              <a:latin typeface="Times New Roman" pitchFamily="18" charset="0"/>
              <a:cs typeface="Times New Roman" pitchFamily="18" charset="0"/>
            </a:rPr>
            <a:t>Ayni Hakların Hak Düşürücü Süreye veya Zamanaşımına Tabi Olmaması İlkesi</a:t>
          </a:r>
          <a:endParaRPr lang="tr-TR" b="1" dirty="0">
            <a:latin typeface="Times New Roman" pitchFamily="18" charset="0"/>
            <a:cs typeface="Times New Roman" pitchFamily="18" charset="0"/>
          </a:endParaRPr>
        </a:p>
      </dgm:t>
    </dgm:pt>
    <dgm:pt modelId="{7963D166-E315-441C-AB7F-815D9017D859}" type="parTrans" cxnId="{AAC9C260-9B6B-4046-A027-71DA9C2C6983}">
      <dgm:prSet/>
      <dgm:spPr/>
      <dgm:t>
        <a:bodyPr/>
        <a:lstStyle/>
        <a:p>
          <a:endParaRPr lang="tr-TR"/>
        </a:p>
      </dgm:t>
    </dgm:pt>
    <dgm:pt modelId="{C4E4EE33-54A4-4171-81B3-4412EB91FD66}" type="sibTrans" cxnId="{AAC9C260-9B6B-4046-A027-71DA9C2C6983}">
      <dgm:prSet/>
      <dgm:spPr/>
      <dgm:t>
        <a:bodyPr/>
        <a:lstStyle/>
        <a:p>
          <a:endParaRPr lang="tr-TR"/>
        </a:p>
      </dgm:t>
    </dgm:pt>
    <dgm:pt modelId="{DE7AE9C2-FD7B-4300-9BB0-58EFD67408FA}" type="pres">
      <dgm:prSet presAssocID="{6CD2C1D1-2BEC-41BD-87BA-FAB6293D4CF0}" presName="diagram" presStyleCnt="0">
        <dgm:presLayoutVars>
          <dgm:dir/>
          <dgm:resizeHandles val="exact"/>
        </dgm:presLayoutVars>
      </dgm:prSet>
      <dgm:spPr/>
      <dgm:t>
        <a:bodyPr/>
        <a:lstStyle/>
        <a:p>
          <a:endParaRPr lang="tr-TR"/>
        </a:p>
      </dgm:t>
    </dgm:pt>
    <dgm:pt modelId="{6A955A2C-BE27-4EE3-A137-C47536EE66D9}" type="pres">
      <dgm:prSet presAssocID="{4330D48D-143D-492F-A943-18F02C6B3004}" presName="node" presStyleLbl="node1" presStyleIdx="0" presStyleCnt="5">
        <dgm:presLayoutVars>
          <dgm:bulletEnabled val="1"/>
        </dgm:presLayoutVars>
      </dgm:prSet>
      <dgm:spPr/>
      <dgm:t>
        <a:bodyPr/>
        <a:lstStyle/>
        <a:p>
          <a:endParaRPr lang="tr-TR"/>
        </a:p>
      </dgm:t>
    </dgm:pt>
    <dgm:pt modelId="{A3112E97-5271-4BBB-91C2-B2E695CCD676}" type="pres">
      <dgm:prSet presAssocID="{9399A86C-4781-4D08-9C1B-D487EAEB5F60}" presName="sibTrans" presStyleCnt="0"/>
      <dgm:spPr/>
    </dgm:pt>
    <dgm:pt modelId="{BF5F0A64-C870-4DC6-95CD-B5AD875D328B}" type="pres">
      <dgm:prSet presAssocID="{267F774A-1AF1-42B6-8033-BECB6B68DC3A}" presName="node" presStyleLbl="node1" presStyleIdx="1" presStyleCnt="5" custLinFactNeighborX="0" custLinFactNeighborY="205">
        <dgm:presLayoutVars>
          <dgm:bulletEnabled val="1"/>
        </dgm:presLayoutVars>
      </dgm:prSet>
      <dgm:spPr/>
      <dgm:t>
        <a:bodyPr/>
        <a:lstStyle/>
        <a:p>
          <a:endParaRPr lang="tr-TR"/>
        </a:p>
      </dgm:t>
    </dgm:pt>
    <dgm:pt modelId="{787900FA-01EC-4E8F-8321-7F1314F37513}" type="pres">
      <dgm:prSet presAssocID="{C39AA18D-9577-4F74-B0DA-B46A730F5B1C}" presName="sibTrans" presStyleCnt="0"/>
      <dgm:spPr/>
    </dgm:pt>
    <dgm:pt modelId="{B9AA28D4-3B26-408A-A884-0EDCFEAA5062}" type="pres">
      <dgm:prSet presAssocID="{D3FF2E5C-CE87-4A0D-886B-46B4327E1090}" presName="node" presStyleLbl="node1" presStyleIdx="2" presStyleCnt="5" custLinFactNeighborX="-1111" custLinFactNeighborY="6891">
        <dgm:presLayoutVars>
          <dgm:bulletEnabled val="1"/>
        </dgm:presLayoutVars>
      </dgm:prSet>
      <dgm:spPr/>
      <dgm:t>
        <a:bodyPr/>
        <a:lstStyle/>
        <a:p>
          <a:endParaRPr lang="tr-TR"/>
        </a:p>
      </dgm:t>
    </dgm:pt>
    <dgm:pt modelId="{FDF3A01F-7A68-4438-A959-57B0A9463D9A}" type="pres">
      <dgm:prSet presAssocID="{DD529E87-88A3-4BED-874C-590C72621A70}" presName="sibTrans" presStyleCnt="0"/>
      <dgm:spPr/>
    </dgm:pt>
    <dgm:pt modelId="{FCEFCDF9-F430-4B66-8680-3D28195F0AC5}" type="pres">
      <dgm:prSet presAssocID="{398A07C7-B666-464E-B197-3202062C935F}" presName="node" presStyleLbl="node1" presStyleIdx="3" presStyleCnt="5">
        <dgm:presLayoutVars>
          <dgm:bulletEnabled val="1"/>
        </dgm:presLayoutVars>
      </dgm:prSet>
      <dgm:spPr/>
      <dgm:t>
        <a:bodyPr/>
        <a:lstStyle/>
        <a:p>
          <a:endParaRPr lang="tr-TR"/>
        </a:p>
      </dgm:t>
    </dgm:pt>
    <dgm:pt modelId="{98742A5F-F249-4799-A3CD-C535F902AA85}" type="pres">
      <dgm:prSet presAssocID="{43F0D4FE-32AE-4ABF-907E-2B7ED1553583}" presName="sibTrans" presStyleCnt="0"/>
      <dgm:spPr/>
    </dgm:pt>
    <dgm:pt modelId="{CC1F2624-CD20-4141-84F5-3059747C42EF}" type="pres">
      <dgm:prSet presAssocID="{2C6ABB7A-705E-485A-BB50-32C4DEFC6B1E}" presName="node" presStyleLbl="node1" presStyleIdx="4" presStyleCnt="5">
        <dgm:presLayoutVars>
          <dgm:bulletEnabled val="1"/>
        </dgm:presLayoutVars>
      </dgm:prSet>
      <dgm:spPr/>
      <dgm:t>
        <a:bodyPr/>
        <a:lstStyle/>
        <a:p>
          <a:endParaRPr lang="tr-TR"/>
        </a:p>
      </dgm:t>
    </dgm:pt>
  </dgm:ptLst>
  <dgm:cxnLst>
    <dgm:cxn modelId="{3F8BFB1A-4D4C-40BC-A71B-F0AF4B48FD38}" type="presOf" srcId="{D3FF2E5C-CE87-4A0D-886B-46B4327E1090}" destId="{B9AA28D4-3B26-408A-A884-0EDCFEAA5062}" srcOrd="0" destOrd="0" presId="urn:microsoft.com/office/officeart/2005/8/layout/default#1"/>
    <dgm:cxn modelId="{FE89C7D5-D6C6-4F2F-9A41-9F070DBF4764}" type="presOf" srcId="{6CD2C1D1-2BEC-41BD-87BA-FAB6293D4CF0}" destId="{DE7AE9C2-FD7B-4300-9BB0-58EFD67408FA}" srcOrd="0" destOrd="0" presId="urn:microsoft.com/office/officeart/2005/8/layout/default#1"/>
    <dgm:cxn modelId="{78E8B6E9-477D-47B2-BFEE-97B8D9350169}" type="presOf" srcId="{398A07C7-B666-464E-B197-3202062C935F}" destId="{FCEFCDF9-F430-4B66-8680-3D28195F0AC5}" srcOrd="0" destOrd="0" presId="urn:microsoft.com/office/officeart/2005/8/layout/default#1"/>
    <dgm:cxn modelId="{AAC9C260-9B6B-4046-A027-71DA9C2C6983}" srcId="{6CD2C1D1-2BEC-41BD-87BA-FAB6293D4CF0}" destId="{2C6ABB7A-705E-485A-BB50-32C4DEFC6B1E}" srcOrd="4" destOrd="0" parTransId="{7963D166-E315-441C-AB7F-815D9017D859}" sibTransId="{C4E4EE33-54A4-4171-81B3-4412EB91FD66}"/>
    <dgm:cxn modelId="{3CD04F7A-75BB-413C-863A-73F4701CE28B}" srcId="{6CD2C1D1-2BEC-41BD-87BA-FAB6293D4CF0}" destId="{267F774A-1AF1-42B6-8033-BECB6B68DC3A}" srcOrd="1" destOrd="0" parTransId="{46B1B4FC-9D6F-418C-B1B3-F6F5813E6C30}" sibTransId="{C39AA18D-9577-4F74-B0DA-B46A730F5B1C}"/>
    <dgm:cxn modelId="{D0E258E0-81A0-4A45-86F9-20F1B1886F0F}" type="presOf" srcId="{267F774A-1AF1-42B6-8033-BECB6B68DC3A}" destId="{BF5F0A64-C870-4DC6-95CD-B5AD875D328B}" srcOrd="0" destOrd="0" presId="urn:microsoft.com/office/officeart/2005/8/layout/default#1"/>
    <dgm:cxn modelId="{6F742C97-A953-487E-8076-273F3811DC31}" srcId="{6CD2C1D1-2BEC-41BD-87BA-FAB6293D4CF0}" destId="{4330D48D-143D-492F-A943-18F02C6B3004}" srcOrd="0" destOrd="0" parTransId="{2262A7D9-16AE-45F6-BA85-99C55DEFE680}" sibTransId="{9399A86C-4781-4D08-9C1B-D487EAEB5F60}"/>
    <dgm:cxn modelId="{88CBC6E6-B2A7-42E3-A96D-A179A4211A52}" srcId="{6CD2C1D1-2BEC-41BD-87BA-FAB6293D4CF0}" destId="{398A07C7-B666-464E-B197-3202062C935F}" srcOrd="3" destOrd="0" parTransId="{BE053E74-6C48-4758-9D3B-3464CEC3DA82}" sibTransId="{43F0D4FE-32AE-4ABF-907E-2B7ED1553583}"/>
    <dgm:cxn modelId="{CB78E72F-2407-476C-A19D-6B354904EE51}" type="presOf" srcId="{2C6ABB7A-705E-485A-BB50-32C4DEFC6B1E}" destId="{CC1F2624-CD20-4141-84F5-3059747C42EF}" srcOrd="0" destOrd="0" presId="urn:microsoft.com/office/officeart/2005/8/layout/default#1"/>
    <dgm:cxn modelId="{60C8F166-E5EC-4195-A2E8-AAB0FDF418BE}" type="presOf" srcId="{4330D48D-143D-492F-A943-18F02C6B3004}" destId="{6A955A2C-BE27-4EE3-A137-C47536EE66D9}" srcOrd="0" destOrd="0" presId="urn:microsoft.com/office/officeart/2005/8/layout/default#1"/>
    <dgm:cxn modelId="{822307B5-5D8D-49B7-980D-2E2B9BCD54C6}" srcId="{6CD2C1D1-2BEC-41BD-87BA-FAB6293D4CF0}" destId="{D3FF2E5C-CE87-4A0D-886B-46B4327E1090}" srcOrd="2" destOrd="0" parTransId="{A001420B-9007-4521-9803-EA2DB203569C}" sibTransId="{DD529E87-88A3-4BED-874C-590C72621A70}"/>
    <dgm:cxn modelId="{83E8CDC6-583F-4BE3-8E21-02E9D25C174A}" type="presParOf" srcId="{DE7AE9C2-FD7B-4300-9BB0-58EFD67408FA}" destId="{6A955A2C-BE27-4EE3-A137-C47536EE66D9}" srcOrd="0" destOrd="0" presId="urn:microsoft.com/office/officeart/2005/8/layout/default#1"/>
    <dgm:cxn modelId="{0670EB39-69B4-4893-A357-D064CC1000F6}" type="presParOf" srcId="{DE7AE9C2-FD7B-4300-9BB0-58EFD67408FA}" destId="{A3112E97-5271-4BBB-91C2-B2E695CCD676}" srcOrd="1" destOrd="0" presId="urn:microsoft.com/office/officeart/2005/8/layout/default#1"/>
    <dgm:cxn modelId="{AD6A1FEA-A5A2-43A1-86EA-EDC95331F509}" type="presParOf" srcId="{DE7AE9C2-FD7B-4300-9BB0-58EFD67408FA}" destId="{BF5F0A64-C870-4DC6-95CD-B5AD875D328B}" srcOrd="2" destOrd="0" presId="urn:microsoft.com/office/officeart/2005/8/layout/default#1"/>
    <dgm:cxn modelId="{0AC4442B-C7AF-44B8-9002-EF50E51E3508}" type="presParOf" srcId="{DE7AE9C2-FD7B-4300-9BB0-58EFD67408FA}" destId="{787900FA-01EC-4E8F-8321-7F1314F37513}" srcOrd="3" destOrd="0" presId="urn:microsoft.com/office/officeart/2005/8/layout/default#1"/>
    <dgm:cxn modelId="{C1AA562A-F4AB-4F46-8101-ACAEA143C639}" type="presParOf" srcId="{DE7AE9C2-FD7B-4300-9BB0-58EFD67408FA}" destId="{B9AA28D4-3B26-408A-A884-0EDCFEAA5062}" srcOrd="4" destOrd="0" presId="urn:microsoft.com/office/officeart/2005/8/layout/default#1"/>
    <dgm:cxn modelId="{B4C990D9-41F8-4E1C-B309-FAF24312B3EA}" type="presParOf" srcId="{DE7AE9C2-FD7B-4300-9BB0-58EFD67408FA}" destId="{FDF3A01F-7A68-4438-A959-57B0A9463D9A}" srcOrd="5" destOrd="0" presId="urn:microsoft.com/office/officeart/2005/8/layout/default#1"/>
    <dgm:cxn modelId="{D6110A62-9EB3-4FDA-8C45-CC7D20EAEF26}" type="presParOf" srcId="{DE7AE9C2-FD7B-4300-9BB0-58EFD67408FA}" destId="{FCEFCDF9-F430-4B66-8680-3D28195F0AC5}" srcOrd="6" destOrd="0" presId="urn:microsoft.com/office/officeart/2005/8/layout/default#1"/>
    <dgm:cxn modelId="{EDDC1B00-74B3-4958-9448-524D31BE87B4}" type="presParOf" srcId="{DE7AE9C2-FD7B-4300-9BB0-58EFD67408FA}" destId="{98742A5F-F249-4799-A3CD-C535F902AA85}" srcOrd="7" destOrd="0" presId="urn:microsoft.com/office/officeart/2005/8/layout/default#1"/>
    <dgm:cxn modelId="{7601A1CF-A02F-4D91-BA68-C7B792F52372}" type="presParOf" srcId="{DE7AE9C2-FD7B-4300-9BB0-58EFD67408FA}" destId="{CC1F2624-CD20-4141-84F5-3059747C42EF}"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2974CC24-BA1C-4F11-9F40-EC3056BA366C}" type="datetimeFigureOut">
              <a:rPr lang="tr-TR" smtClean="0"/>
              <a:t>25.9.2019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CE2C0173-70BA-4C6E-97F2-79CC5E69F24A}" type="slidenum">
              <a:rPr lang="tr-TR" smtClean="0"/>
              <a:t>‹#›</a:t>
            </a:fld>
            <a:endParaRPr lang="tr-TR"/>
          </a:p>
        </p:txBody>
      </p:sp>
    </p:spTree>
    <p:extLst>
      <p:ext uri="{BB962C8B-B14F-4D97-AF65-F5344CB8AC3E}">
        <p14:creationId xmlns:p14="http://schemas.microsoft.com/office/powerpoint/2010/main" val="5956441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4D0599F-9973-4983-AC9D-4AE9234A4117}"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2695504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0599F-9973-4983-AC9D-4AE9234A4117}"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18572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0599F-9973-4983-AC9D-4AE9234A4117}"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3746335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0599F-9973-4983-AC9D-4AE9234A4117}"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2172128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4D0599F-9973-4983-AC9D-4AE9234A4117}"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3999521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D0599F-9973-4983-AC9D-4AE9234A4117}"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1242867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D0599F-9973-4983-AC9D-4AE9234A4117}" type="datetimeFigureOut">
              <a:rPr lang="tr-TR" smtClean="0"/>
              <a:t>25.9.2019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1185715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D0599F-9973-4983-AC9D-4AE9234A4117}" type="datetimeFigureOut">
              <a:rPr lang="tr-TR" smtClean="0"/>
              <a:t>25.9.2019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416371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D0599F-9973-4983-AC9D-4AE9234A4117}" type="datetimeFigureOut">
              <a:rPr lang="tr-TR" smtClean="0"/>
              <a:t>25.9.2019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352012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0599F-9973-4983-AC9D-4AE9234A4117}"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339551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0599F-9973-4983-AC9D-4AE9234A4117}"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0FCFB2-3C00-4869-A89F-94BAC6FB1B34}" type="slidenum">
              <a:rPr lang="tr-TR" smtClean="0"/>
              <a:t>‹#›</a:t>
            </a:fld>
            <a:endParaRPr lang="tr-TR"/>
          </a:p>
        </p:txBody>
      </p:sp>
    </p:spTree>
    <p:extLst>
      <p:ext uri="{BB962C8B-B14F-4D97-AF65-F5344CB8AC3E}">
        <p14:creationId xmlns:p14="http://schemas.microsoft.com/office/powerpoint/2010/main" val="46639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0599F-9973-4983-AC9D-4AE9234A4117}" type="datetimeFigureOut">
              <a:rPr lang="tr-TR" smtClean="0"/>
              <a:t>25.9.2019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FCFB2-3C00-4869-A89F-94BAC6FB1B34}" type="slidenum">
              <a:rPr lang="tr-TR" smtClean="0"/>
              <a:t>‹#›</a:t>
            </a:fld>
            <a:endParaRPr lang="tr-TR"/>
          </a:p>
        </p:txBody>
      </p:sp>
    </p:spTree>
    <p:extLst>
      <p:ext uri="{BB962C8B-B14F-4D97-AF65-F5344CB8AC3E}">
        <p14:creationId xmlns:p14="http://schemas.microsoft.com/office/powerpoint/2010/main" val="2023053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358417" y="1084896"/>
            <a:ext cx="7475166" cy="3461347"/>
          </a:xfrm>
        </p:spPr>
        <p:txBody>
          <a:bodyPr>
            <a:noAutofit/>
          </a:bodyPr>
          <a:lstStyle/>
          <a:p>
            <a:r>
              <a:rPr lang="tr-TR" sz="2800" b="1" dirty="0" smtClean="0">
                <a:latin typeface="Times New Roman" pitchFamily="18" charset="0"/>
                <a:cs typeface="Times New Roman" pitchFamily="18" charset="0"/>
              </a:rPr>
              <a:t>2019-2020 </a:t>
            </a:r>
            <a:r>
              <a:rPr lang="tr-TR" sz="2800" b="1" dirty="0">
                <a:latin typeface="Times New Roman" pitchFamily="18" charset="0"/>
                <a:cs typeface="Times New Roman" pitchFamily="18" charset="0"/>
              </a:rPr>
              <a:t>Öğretim Yılı </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AÜHF - 3 / A Sınıfı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Eşya Hukuku Ders Notları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Güz Dönemi </a:t>
            </a:r>
            <a:br>
              <a:rPr lang="tr-TR" sz="2800" b="1" dirty="0">
                <a:latin typeface="Times New Roman" pitchFamily="18" charset="0"/>
                <a:cs typeface="Times New Roman" pitchFamily="18" charset="0"/>
              </a:rPr>
            </a:br>
            <a:r>
              <a:rPr lang="tr-TR" sz="3600" b="1" i="1" dirty="0" smtClean="0">
                <a:latin typeface="Times New Roman" pitchFamily="18" charset="0"/>
                <a:cs typeface="Times New Roman" pitchFamily="18" charset="0"/>
              </a:rPr>
              <a:t>(</a:t>
            </a:r>
            <a:r>
              <a:rPr lang="tr-TR" sz="2800" b="1" i="1" dirty="0" smtClean="0">
                <a:latin typeface="Times New Roman" pitchFamily="18" charset="0"/>
                <a:cs typeface="Times New Roman" pitchFamily="18" charset="0"/>
              </a:rPr>
              <a:t>İkinci</a:t>
            </a:r>
            <a:r>
              <a:rPr lang="tr-TR" sz="2800" b="1" i="1" dirty="0" smtClean="0">
                <a:latin typeface="Times New Roman" pitchFamily="18" charset="0"/>
                <a:cs typeface="Times New Roman" pitchFamily="18" charset="0"/>
              </a:rPr>
              <a:t> </a:t>
            </a:r>
            <a:r>
              <a:rPr lang="tr-TR" sz="2800" b="1" i="1" dirty="0">
                <a:latin typeface="Times New Roman" pitchFamily="18" charset="0"/>
                <a:cs typeface="Times New Roman" pitchFamily="18" charset="0"/>
              </a:rPr>
              <a:t>Hafta – </a:t>
            </a:r>
            <a:r>
              <a:rPr lang="tr-TR" sz="2800" b="1" i="1" dirty="0" smtClean="0">
                <a:latin typeface="Times New Roman" pitchFamily="18" charset="0"/>
                <a:cs typeface="Times New Roman" pitchFamily="18" charset="0"/>
              </a:rPr>
              <a:t>25 Eylül 2019) </a:t>
            </a:r>
            <a:r>
              <a:rPr lang="tr-TR" sz="2800" b="1" i="1" dirty="0" smtClean="0">
                <a:latin typeface="Times New Roman" pitchFamily="18" charset="0"/>
                <a:cs typeface="Times New Roman" pitchFamily="18" charset="0"/>
              </a:rPr>
              <a:t/>
            </a:r>
            <a:br>
              <a:rPr lang="tr-TR" sz="2800" b="1" i="1" dirty="0" smtClean="0">
                <a:latin typeface="Times New Roman" pitchFamily="18" charset="0"/>
                <a:cs typeface="Times New Roman" pitchFamily="18" charset="0"/>
              </a:rPr>
            </a:b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r>
              <a:rPr lang="tr-TR" sz="2400" b="1" i="1" dirty="0" smtClean="0">
                <a:latin typeface="Times New Roman" pitchFamily="18" charset="0"/>
                <a:cs typeface="Times New Roman" pitchFamily="18" charset="0"/>
              </a:rPr>
              <a:t>Ayni Hak- Alacak Hakkı Ayrımı</a:t>
            </a:r>
            <a:br>
              <a:rPr lang="tr-TR" sz="2400" b="1" i="1" dirty="0" smtClean="0">
                <a:latin typeface="Times New Roman" pitchFamily="18" charset="0"/>
                <a:cs typeface="Times New Roman" pitchFamily="18" charset="0"/>
              </a:rPr>
            </a:br>
            <a:r>
              <a:rPr lang="tr-TR" sz="2400" b="1" i="1" dirty="0" smtClean="0">
                <a:latin typeface="Times New Roman" pitchFamily="18" charset="0"/>
                <a:cs typeface="Times New Roman" pitchFamily="18" charset="0"/>
              </a:rPr>
              <a:t>Ayni Hak – Eşyaya Bağlı Borç Ayrımı </a:t>
            </a:r>
            <a:br>
              <a:rPr lang="tr-TR" sz="2400" b="1" i="1" dirty="0" smtClean="0">
                <a:latin typeface="Times New Roman" pitchFamily="18" charset="0"/>
                <a:cs typeface="Times New Roman" pitchFamily="18" charset="0"/>
              </a:rPr>
            </a:br>
            <a:r>
              <a:rPr lang="tr-TR" sz="2400" b="1" i="1" dirty="0" smtClean="0">
                <a:latin typeface="Times New Roman" pitchFamily="18" charset="0"/>
                <a:cs typeface="Times New Roman" pitchFamily="18" charset="0"/>
              </a:rPr>
              <a:t>Ayni Hakların Çeşitleri </a:t>
            </a:r>
            <a:br>
              <a:rPr lang="tr-TR" sz="2400" b="1" i="1" dirty="0" smtClean="0">
                <a:latin typeface="Times New Roman" pitchFamily="18" charset="0"/>
                <a:cs typeface="Times New Roman" pitchFamily="18" charset="0"/>
              </a:rPr>
            </a:br>
            <a:r>
              <a:rPr lang="tr-TR" sz="2400" b="1" i="1" dirty="0" smtClean="0">
                <a:latin typeface="Times New Roman" pitchFamily="18" charset="0"/>
                <a:cs typeface="Times New Roman" pitchFamily="18" charset="0"/>
              </a:rPr>
              <a:t/>
            </a:r>
            <a:br>
              <a:rPr lang="tr-TR" sz="2400" b="1" i="1" dirty="0" smtClean="0">
                <a:latin typeface="Times New Roman" pitchFamily="18" charset="0"/>
                <a:cs typeface="Times New Roman" pitchFamily="18" charset="0"/>
              </a:rPr>
            </a:br>
            <a:r>
              <a:rPr lang="tr-TR" sz="2400" b="1" i="1" dirty="0">
                <a:latin typeface="Times New Roman" pitchFamily="18" charset="0"/>
                <a:cs typeface="Times New Roman" pitchFamily="18" charset="0"/>
              </a:rPr>
              <a:t/>
            </a:r>
            <a:br>
              <a:rPr lang="tr-TR" sz="2400" b="1" i="1" dirty="0">
                <a:latin typeface="Times New Roman" pitchFamily="18" charset="0"/>
                <a:cs typeface="Times New Roman" pitchFamily="18" charset="0"/>
              </a:rPr>
            </a:br>
            <a:endParaRPr lang="tr-TR" sz="24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r>
              <a:rPr lang="tr-TR" b="1" i="1" dirty="0" smtClean="0">
                <a:latin typeface="Times New Roman" pitchFamily="18" charset="0"/>
                <a:cs typeface="Times New Roman" pitchFamily="18" charset="0"/>
              </a:rPr>
              <a:t>Öğretim Üyesi: </a:t>
            </a:r>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53911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pPr algn="just"/>
            <a:r>
              <a:rPr lang="tr-TR" b="1" dirty="0" smtClean="0"/>
              <a:t>Ayni Hak- Eşyaya Bağlı Borç Ayırımı </a:t>
            </a:r>
            <a:br>
              <a:rPr lang="tr-TR" b="1" dirty="0" smtClean="0"/>
            </a:br>
            <a:r>
              <a:rPr lang="tr-TR" b="1" dirty="0" smtClean="0"/>
              <a:t>(</a:t>
            </a:r>
            <a:r>
              <a:rPr lang="tr-TR" sz="2700" b="1" i="1" dirty="0" smtClean="0"/>
              <a:t>Sirmen, </a:t>
            </a:r>
            <a:r>
              <a:rPr lang="tr-TR" sz="2700" i="1" dirty="0" smtClean="0"/>
              <a:t>Eşya H., 5. B., s. 27 vd.</a:t>
            </a:r>
            <a:r>
              <a:rPr lang="tr-TR" sz="2700" b="1" i="1" dirty="0" smtClean="0"/>
              <a:t>; </a:t>
            </a:r>
            <a:r>
              <a:rPr lang="tr-TR" sz="2700" b="1" i="1" dirty="0" err="1" smtClean="0"/>
              <a:t>Oğuzman</a:t>
            </a:r>
            <a:r>
              <a:rPr lang="tr-TR" sz="2700" b="1" i="1" dirty="0" smtClean="0"/>
              <a:t> / </a:t>
            </a:r>
            <a:r>
              <a:rPr lang="tr-TR" sz="2700" b="1" i="1" dirty="0" err="1" smtClean="0"/>
              <a:t>Seliçi</a:t>
            </a:r>
            <a:r>
              <a:rPr lang="tr-TR" sz="2700" b="1" i="1" dirty="0" smtClean="0"/>
              <a:t> / Oktay-Özdemir, </a:t>
            </a:r>
            <a:r>
              <a:rPr lang="tr-TR" sz="2700" i="1" dirty="0" smtClean="0"/>
              <a:t>Eşya H., 20. B., s. 20 vd</a:t>
            </a:r>
            <a:r>
              <a:rPr lang="tr-TR" sz="2700" b="1" i="1" dirty="0" smtClean="0"/>
              <a:t>.; Ertaş, </a:t>
            </a:r>
            <a:r>
              <a:rPr lang="tr-TR" sz="2700" i="1" dirty="0" smtClean="0"/>
              <a:t>Eşya </a:t>
            </a:r>
            <a:r>
              <a:rPr lang="tr-TR" sz="2700" i="1" dirty="0"/>
              <a:t>H., 12. B., s. </a:t>
            </a:r>
            <a:r>
              <a:rPr lang="tr-TR" sz="2700" i="1" dirty="0" smtClean="0"/>
              <a:t>12; </a:t>
            </a:r>
            <a:r>
              <a:rPr lang="tr-TR" sz="2700" b="1" i="1" dirty="0" smtClean="0"/>
              <a:t>Antalya</a:t>
            </a:r>
            <a:r>
              <a:rPr lang="tr-TR" sz="2700" i="1" dirty="0" smtClean="0"/>
              <a:t>,, Eşya Hukuku Cilt 1, İstanbul 2017, s. 68 vd.) </a:t>
            </a:r>
            <a:endParaRPr lang="tr-TR" sz="2700" b="1" i="1"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Alacak Haklarının sadece Borç İlişkisinin tarafı olan Borçluya karşı ileri sürülmesinin kural olmasına karşın; kime ileri sürüleceği bakımından, Alacak Hakkının, Ayni Hakkın bazı özelliklerine yaklaştığı durumlardan birisi de, </a:t>
            </a:r>
            <a:r>
              <a:rPr lang="tr-TR" b="1" dirty="0" smtClean="0">
                <a:latin typeface="Times New Roman" panose="02020603050405020304" pitchFamily="18" charset="0"/>
                <a:cs typeface="Times New Roman" panose="02020603050405020304" pitchFamily="18" charset="0"/>
              </a:rPr>
              <a:t>Eşyaya Bağlı Borç veya Haktır. </a:t>
            </a:r>
          </a:p>
          <a:p>
            <a:pPr algn="just"/>
            <a:r>
              <a:rPr lang="tr-TR" b="1" dirty="0" smtClean="0">
                <a:latin typeface="Times New Roman" panose="02020603050405020304" pitchFamily="18" charset="0"/>
                <a:cs typeface="Times New Roman" panose="02020603050405020304" pitchFamily="18" charset="0"/>
              </a:rPr>
              <a:t>Eşyaya Bağlı Borç, </a:t>
            </a:r>
            <a:r>
              <a:rPr lang="tr-TR" b="1" i="1" dirty="0" smtClean="0">
                <a:latin typeface="Times New Roman" panose="02020603050405020304" pitchFamily="18" charset="0"/>
                <a:cs typeface="Times New Roman" panose="02020603050405020304" pitchFamily="18" charset="0"/>
              </a:rPr>
              <a:t>en dar anlamıyla</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kimseyi bir mala malik olduğu için yükümlülük altına sokan borçtur. Bu benzerlik, Eşyaya Bağlı Hakkın, Ayni Haktan ve Alacak Hakkından ayrılmasını zorlaştırmaktadır.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a:t>
            </a:r>
            <a:r>
              <a:rPr lang="tr-TR" sz="2400" i="1" dirty="0" smtClean="0">
                <a:latin typeface="Times New Roman" panose="02020603050405020304" pitchFamily="18" charset="0"/>
                <a:cs typeface="Times New Roman" panose="02020603050405020304" pitchFamily="18" charset="0"/>
              </a:rPr>
              <a:t> Eşya H., </a:t>
            </a:r>
            <a:r>
              <a:rPr lang="tr-TR" sz="2400" i="1" dirty="0">
                <a:latin typeface="Times New Roman" panose="02020603050405020304" pitchFamily="18" charset="0"/>
                <a:cs typeface="Times New Roman" panose="02020603050405020304" pitchFamily="18" charset="0"/>
              </a:rPr>
              <a:t>C</a:t>
            </a:r>
            <a:r>
              <a:rPr lang="tr-TR" sz="2400" i="1" dirty="0" smtClean="0">
                <a:latin typeface="Times New Roman" panose="02020603050405020304" pitchFamily="18" charset="0"/>
                <a:cs typeface="Times New Roman" panose="02020603050405020304" pitchFamily="18" charset="0"/>
              </a:rPr>
              <a:t>.1, s. 68)</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7629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Borçlar Hukukunun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emel İlkelerinden </a:t>
            </a:r>
            <a:r>
              <a:rPr lang="tr-TR" dirty="0" smtClean="0">
                <a:latin typeface="Times New Roman" panose="02020603050405020304" pitchFamily="18" charset="0"/>
                <a:cs typeface="Times New Roman" panose="02020603050405020304" pitchFamily="18" charset="0"/>
              </a:rPr>
              <a:t>birisi de, </a:t>
            </a:r>
            <a:r>
              <a:rPr lang="tr-TR" b="1" dirty="0" smtClean="0">
                <a:latin typeface="Times New Roman" panose="02020603050405020304" pitchFamily="18" charset="0"/>
                <a:cs typeface="Times New Roman" panose="02020603050405020304" pitchFamily="18" charset="0"/>
              </a:rPr>
              <a:t>bir Borç İlişkisinin ancak taraflarını yükümlülük altına sokmasıdır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Eşyaya Bağlı Borçlar</a:t>
            </a:r>
            <a:r>
              <a:rPr lang="tr-TR" dirty="0" smtClean="0">
                <a:latin typeface="Times New Roman" panose="02020603050405020304" pitchFamily="18" charset="0"/>
                <a:cs typeface="Times New Roman" panose="02020603050405020304" pitchFamily="18" charset="0"/>
              </a:rPr>
              <a:t>, bu İlkeye bir istisna oluşturmaktadır. </a:t>
            </a:r>
          </a:p>
          <a:p>
            <a:pPr algn="just"/>
            <a:r>
              <a:rPr lang="tr-TR" dirty="0" smtClean="0">
                <a:latin typeface="Times New Roman" panose="02020603050405020304" pitchFamily="18" charset="0"/>
                <a:cs typeface="Times New Roman" panose="02020603050405020304" pitchFamily="18" charset="0"/>
              </a:rPr>
              <a:t> Gerçekten </a:t>
            </a:r>
            <a:r>
              <a:rPr lang="tr-TR" b="1" dirty="0" smtClean="0">
                <a:latin typeface="Times New Roman" panose="02020603050405020304" pitchFamily="18" charset="0"/>
                <a:cs typeface="Times New Roman" panose="02020603050405020304" pitchFamily="18" charset="0"/>
              </a:rPr>
              <a:t>Eşyaya Bağlı Borçlar</a:t>
            </a:r>
            <a:r>
              <a:rPr lang="tr-TR" dirty="0" smtClean="0">
                <a:latin typeface="Times New Roman" panose="02020603050405020304" pitchFamily="18" charset="0"/>
                <a:cs typeface="Times New Roman" panose="02020603050405020304" pitchFamily="18" charset="0"/>
              </a:rPr>
              <a:t>, bir kimseyi borçlanma yolunda herhangi bir irade beyanında bulunmadığı halde, </a:t>
            </a:r>
            <a:r>
              <a:rPr lang="tr-TR" b="1" dirty="0" smtClean="0">
                <a:latin typeface="Times New Roman" panose="02020603050405020304" pitchFamily="18" charset="0"/>
                <a:cs typeface="Times New Roman" panose="02020603050405020304" pitchFamily="18" charset="0"/>
              </a:rPr>
              <a:t>Eşya üzerinde sırf bir Ayni Hakka veya Zilyetliğe sahip olduğu için bir </a:t>
            </a:r>
            <a:r>
              <a:rPr lang="tr-TR" b="1" i="1" dirty="0" smtClean="0">
                <a:latin typeface="Times New Roman" panose="02020603050405020304" pitchFamily="18" charset="0"/>
                <a:cs typeface="Times New Roman" panose="02020603050405020304" pitchFamily="18" charset="0"/>
              </a:rPr>
              <a:t>Olumlu Edimle</a:t>
            </a:r>
            <a:r>
              <a:rPr lang="tr-TR" b="1" dirty="0" smtClean="0">
                <a:latin typeface="Times New Roman" panose="02020603050405020304" pitchFamily="18" charset="0"/>
                <a:cs typeface="Times New Roman" panose="02020603050405020304" pitchFamily="18" charset="0"/>
              </a:rPr>
              <a:t> yükümlülük altına sokan Borçlardır.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5. B., s. 27)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033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t>
            </a:r>
            <a:r>
              <a:rPr lang="tr-TR" sz="2400" b="1" dirty="0" smtClean="0">
                <a:latin typeface="Times New Roman" panose="02020603050405020304" pitchFamily="18" charset="0"/>
                <a:cs typeface="Times New Roman" panose="02020603050405020304" pitchFamily="18" charset="0"/>
              </a:rPr>
              <a:t>Eşyaya Bağlı Hak</a:t>
            </a:r>
            <a:r>
              <a:rPr lang="tr-TR" sz="2400" dirty="0" smtClean="0">
                <a:latin typeface="Times New Roman" panose="02020603050405020304" pitchFamily="18" charset="0"/>
                <a:cs typeface="Times New Roman" panose="02020603050405020304" pitchFamily="18" charset="0"/>
              </a:rPr>
              <a:t>» terimi, </a:t>
            </a:r>
            <a:r>
              <a:rPr lang="tr-TR" sz="2400" b="1" dirty="0" smtClean="0">
                <a:latin typeface="Times New Roman" panose="02020603050405020304" pitchFamily="18" charset="0"/>
                <a:cs typeface="Times New Roman" panose="02020603050405020304" pitchFamily="18" charset="0"/>
              </a:rPr>
              <a:t>İsviçre Hukukunda</a:t>
            </a:r>
            <a:r>
              <a:rPr lang="tr-TR" sz="2400"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sübjektive</a:t>
            </a:r>
            <a:r>
              <a:rPr lang="tr-TR" sz="2400" b="1" i="1"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dingliche</a:t>
            </a:r>
            <a:r>
              <a:rPr lang="tr-TR" sz="2400" b="1" i="1"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Rechte</a:t>
            </a:r>
            <a:r>
              <a:rPr lang="tr-TR" sz="2400" dirty="0" smtClean="0">
                <a:latin typeface="Times New Roman" panose="02020603050405020304" pitchFamily="18" charset="0"/>
                <a:cs typeface="Times New Roman" panose="02020603050405020304" pitchFamily="18" charset="0"/>
              </a:rPr>
              <a:t>» olarak yeknesak bir terminoloji kullanılmış olsa da, «</a:t>
            </a:r>
            <a:r>
              <a:rPr lang="tr-TR" sz="2400" b="1" i="1" dirty="0" err="1" smtClean="0">
                <a:latin typeface="Times New Roman" panose="02020603050405020304" pitchFamily="18" charset="0"/>
                <a:cs typeface="Times New Roman" panose="02020603050405020304" pitchFamily="18" charset="0"/>
              </a:rPr>
              <a:t>Realobligation</a:t>
            </a:r>
            <a:r>
              <a:rPr lang="tr-TR" sz="2400" b="1" i="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terimi ile yerleşmiştir. </a:t>
            </a:r>
          </a:p>
          <a:p>
            <a:pPr algn="just"/>
            <a:r>
              <a:rPr lang="tr-TR" sz="2400" b="1" dirty="0" smtClean="0">
                <a:latin typeface="Times New Roman" panose="02020603050405020304" pitchFamily="18" charset="0"/>
                <a:cs typeface="Times New Roman" panose="02020603050405020304" pitchFamily="18" charset="0"/>
              </a:rPr>
              <a:t>Türk Hukukunda </a:t>
            </a:r>
            <a:r>
              <a:rPr lang="tr-TR" sz="2400" dirty="0" smtClean="0">
                <a:latin typeface="Times New Roman" panose="02020603050405020304" pitchFamily="18" charset="0"/>
                <a:cs typeface="Times New Roman" panose="02020603050405020304" pitchFamily="18" charset="0"/>
              </a:rPr>
              <a:t>ise, </a:t>
            </a:r>
            <a:r>
              <a:rPr lang="tr-TR" sz="2400" b="1" i="1" dirty="0" err="1" smtClean="0">
                <a:latin typeface="Times New Roman" panose="02020603050405020304" pitchFamily="18" charset="0"/>
                <a:cs typeface="Times New Roman" panose="02020603050405020304" pitchFamily="18" charset="0"/>
              </a:rPr>
              <a:t>Oğuzman</a:t>
            </a:r>
            <a:r>
              <a:rPr lang="tr-TR" sz="2400" dirty="0" smtClean="0">
                <a:latin typeface="Times New Roman" panose="02020603050405020304" pitchFamily="18" charset="0"/>
                <a:cs typeface="Times New Roman" panose="02020603050405020304" pitchFamily="18" charset="0"/>
              </a:rPr>
              <a:t>, ilk defa «</a:t>
            </a:r>
            <a:r>
              <a:rPr lang="tr-TR" sz="2400" b="1" i="1" dirty="0">
                <a:latin typeface="Times New Roman" panose="02020603050405020304" pitchFamily="18" charset="0"/>
                <a:cs typeface="Times New Roman" panose="02020603050405020304" pitchFamily="18" charset="0"/>
              </a:rPr>
              <a:t>S</a:t>
            </a:r>
            <a:r>
              <a:rPr lang="tr-TR" sz="2400" b="1" i="1" dirty="0" smtClean="0">
                <a:latin typeface="Times New Roman" panose="02020603050405020304" pitchFamily="18" charset="0"/>
                <a:cs typeface="Times New Roman" panose="02020603050405020304" pitchFamily="18" charset="0"/>
              </a:rPr>
              <a:t>übjektif </a:t>
            </a:r>
            <a:r>
              <a:rPr lang="tr-TR" sz="2400" b="1" i="1" dirty="0">
                <a:latin typeface="Times New Roman" panose="02020603050405020304" pitchFamily="18" charset="0"/>
                <a:cs typeface="Times New Roman" panose="02020603050405020304" pitchFamily="18" charset="0"/>
              </a:rPr>
              <a:t>A</a:t>
            </a:r>
            <a:r>
              <a:rPr lang="tr-TR" sz="2400" b="1" i="1" dirty="0" smtClean="0">
                <a:latin typeface="Times New Roman" panose="02020603050405020304" pitchFamily="18" charset="0"/>
                <a:cs typeface="Times New Roman" panose="02020603050405020304" pitchFamily="18" charset="0"/>
              </a:rPr>
              <a:t>yni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a:t>
            </a:r>
            <a:r>
              <a:rPr lang="tr-TR" sz="2400" dirty="0" smtClean="0">
                <a:latin typeface="Times New Roman" panose="02020603050405020304" pitchFamily="18" charset="0"/>
                <a:cs typeface="Times New Roman" panose="02020603050405020304" pitchFamily="18" charset="0"/>
              </a:rPr>
              <a:t>» anlamına gelen bu terim karşılığında «</a:t>
            </a:r>
            <a:r>
              <a:rPr lang="tr-TR" sz="2400" b="1" i="1" dirty="0" smtClean="0">
                <a:latin typeface="Times New Roman" panose="02020603050405020304" pitchFamily="18" charset="0"/>
                <a:cs typeface="Times New Roman" panose="02020603050405020304" pitchFamily="18" charset="0"/>
              </a:rPr>
              <a:t>Eşyaya Bağlı Hak</a:t>
            </a:r>
            <a:r>
              <a:rPr lang="tr-TR" sz="2400" dirty="0" smtClean="0">
                <a:latin typeface="Times New Roman" panose="02020603050405020304" pitchFamily="18" charset="0"/>
                <a:cs typeface="Times New Roman" panose="02020603050405020304" pitchFamily="18" charset="0"/>
              </a:rPr>
              <a:t>» terimini kullanmış ve bu terim doktrinde benimsenmiştir.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000" b="1" i="1" dirty="0" smtClean="0">
                <a:latin typeface="Times New Roman" panose="02020603050405020304" pitchFamily="18" charset="0"/>
                <a:cs typeface="Times New Roman" panose="02020603050405020304" pitchFamily="18" charset="0"/>
              </a:rPr>
              <a:t>Eşyaya Bağlı Borç kavramı hakkında ayrıntılı bilgi için </a:t>
            </a:r>
            <a:r>
              <a:rPr lang="tr-TR" sz="2000" i="1" dirty="0" smtClean="0">
                <a:latin typeface="Times New Roman" panose="02020603050405020304" pitchFamily="18" charset="0"/>
                <a:cs typeface="Times New Roman" panose="02020603050405020304" pitchFamily="18" charset="0"/>
              </a:rPr>
              <a:t>bkz. </a:t>
            </a:r>
            <a:r>
              <a:rPr lang="tr-TR" sz="2000" b="1" i="1" dirty="0" smtClean="0">
                <a:latin typeface="Times New Roman" panose="02020603050405020304" pitchFamily="18" charset="0"/>
                <a:cs typeface="Times New Roman" panose="02020603050405020304" pitchFamily="18" charset="0"/>
              </a:rPr>
              <a:t>Erel, Şafak; </a:t>
            </a:r>
            <a:r>
              <a:rPr lang="tr-TR" sz="2000" i="1" dirty="0" smtClean="0">
                <a:latin typeface="Times New Roman" panose="02020603050405020304" pitchFamily="18" charset="0"/>
                <a:cs typeface="Times New Roman" panose="02020603050405020304" pitchFamily="18" charset="0"/>
              </a:rPr>
              <a:t>Eşyaya Bağlı Borç, Ankara 1982; </a:t>
            </a:r>
            <a:r>
              <a:rPr lang="tr-TR" sz="2000" b="1" i="1" dirty="0" err="1" smtClean="0">
                <a:latin typeface="Times New Roman" panose="02020603050405020304" pitchFamily="18" charset="0"/>
                <a:cs typeface="Times New Roman" panose="02020603050405020304" pitchFamily="18" charset="0"/>
              </a:rPr>
              <a:t>Oğuzman</a:t>
            </a:r>
            <a:r>
              <a:rPr lang="tr-TR" sz="2000" b="1" i="1" dirty="0" smtClean="0">
                <a:latin typeface="Times New Roman" panose="02020603050405020304" pitchFamily="18" charset="0"/>
                <a:cs typeface="Times New Roman" panose="02020603050405020304" pitchFamily="18" charset="0"/>
              </a:rPr>
              <a:t>, M. Kemal</a:t>
            </a:r>
            <a:r>
              <a:rPr lang="tr-TR" sz="2000" i="1" dirty="0" smtClean="0">
                <a:latin typeface="Times New Roman" panose="02020603050405020304" pitchFamily="18" charset="0"/>
                <a:cs typeface="Times New Roman" panose="02020603050405020304" pitchFamily="18" charset="0"/>
              </a:rPr>
              <a:t>; «Eşyaya Bağlı Borçlara Hakim Olan Esaslar», İÜ. Mukayeseli Hukuk Enstitüsü, 50. Yıl Sempozyumu, İstanbul 1978, s.107 vd.   ; </a:t>
            </a:r>
            <a:r>
              <a:rPr lang="tr-TR" sz="2000" b="1" i="1" dirty="0" err="1" smtClean="0">
                <a:latin typeface="Times New Roman" panose="02020603050405020304" pitchFamily="18" charset="0"/>
                <a:cs typeface="Times New Roman" panose="02020603050405020304" pitchFamily="18" charset="0"/>
              </a:rPr>
              <a:t>Oğuzman</a:t>
            </a:r>
            <a:r>
              <a:rPr lang="tr-TR" sz="2000" b="1" i="1" dirty="0" smtClean="0">
                <a:latin typeface="Times New Roman" panose="02020603050405020304" pitchFamily="18" charset="0"/>
                <a:cs typeface="Times New Roman" panose="02020603050405020304" pitchFamily="18" charset="0"/>
              </a:rPr>
              <a:t>, M. Kemal</a:t>
            </a:r>
            <a:r>
              <a:rPr lang="tr-TR" sz="2000" i="1" dirty="0" smtClean="0">
                <a:latin typeface="Times New Roman" panose="02020603050405020304" pitchFamily="18" charset="0"/>
                <a:cs typeface="Times New Roman" panose="02020603050405020304" pitchFamily="18" charset="0"/>
              </a:rPr>
              <a:t>; «Eşyaya Bağlı Haklar ve Borçlar, İÜHFM 1965, C. 31, S. 1-4 , - Eşyaya Bağlı Haklar- s. 209 vd., Eşyaya Bağlı Borçlar, s. 225 vd. )</a:t>
            </a:r>
            <a:endParaRPr lang="tr-TR"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164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Eşyaya Bağlı Borç veya Hak,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Durum Borçlarının (</a:t>
            </a:r>
            <a:r>
              <a:rPr lang="tr-TR" i="1" dirty="0" err="1" smtClean="0">
                <a:latin typeface="Times New Roman" panose="02020603050405020304" pitchFamily="18" charset="0"/>
                <a:cs typeface="Times New Roman" panose="02020603050405020304" pitchFamily="18" charset="0"/>
              </a:rPr>
              <a:t>Zustandobligation</a:t>
            </a:r>
            <a:r>
              <a:rPr lang="tr-TR" i="1" dirty="0" smtClean="0">
                <a:latin typeface="Times New Roman" panose="02020603050405020304" pitchFamily="18" charset="0"/>
                <a:cs typeface="Times New Roman" panose="02020603050405020304" pitchFamily="18" charset="0"/>
              </a:rPr>
              <a:t>) bir çeşididir. </a:t>
            </a:r>
          </a:p>
          <a:p>
            <a:pPr algn="just"/>
            <a:r>
              <a:rPr lang="tr-TR" b="1" dirty="0" smtClean="0">
                <a:latin typeface="Times New Roman" panose="02020603050405020304" pitchFamily="18" charset="0"/>
                <a:cs typeface="Times New Roman" panose="02020603050405020304" pitchFamily="18" charset="0"/>
              </a:rPr>
              <a:t>Durum Borçları,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arafların içinde bulundukları Hukuki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urum veya İlişkiyi düzenleyen Hukuki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tatü dolayısıyla tarafların Alacaklı veya Borçlu sıfatına sahip olduğu İlişkidir.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Erel, </a:t>
            </a:r>
            <a:r>
              <a:rPr lang="tr-TR" sz="2400" i="1" dirty="0" smtClean="0">
                <a:latin typeface="Times New Roman" panose="02020603050405020304" pitchFamily="18" charset="0"/>
                <a:cs typeface="Times New Roman" panose="02020603050405020304" pitchFamily="18" charset="0"/>
              </a:rPr>
              <a:t>Eşyaya Bağlı Borç, s. 5</a:t>
            </a:r>
            <a:r>
              <a:rPr lang="tr-TR" sz="2400" b="1" i="1" dirty="0" smtClean="0">
                <a:latin typeface="Times New Roman" panose="02020603050405020304" pitchFamily="18" charset="0"/>
                <a:cs typeface="Times New Roman" panose="02020603050405020304" pitchFamily="18" charset="0"/>
              </a:rPr>
              <a:t>; Ünal / </a:t>
            </a:r>
            <a:r>
              <a:rPr lang="tr-TR" sz="2400" b="1" i="1" dirty="0" err="1" smtClean="0">
                <a:latin typeface="Times New Roman" panose="02020603050405020304" pitchFamily="18" charset="0"/>
                <a:cs typeface="Times New Roman" panose="02020603050405020304" pitchFamily="18" charset="0"/>
              </a:rPr>
              <a:t>Başpınar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Ankara 2016, s. 45; </a:t>
            </a:r>
            <a:r>
              <a:rPr lang="tr-TR" sz="2400" b="1" i="1" dirty="0" smtClean="0">
                <a:latin typeface="Times New Roman" panose="02020603050405020304" pitchFamily="18" charset="0"/>
                <a:cs typeface="Times New Roman" panose="02020603050405020304" pitchFamily="18" charset="0"/>
              </a:rPr>
              <a:t>Antalya</a:t>
            </a:r>
            <a:r>
              <a:rPr lang="tr-TR" sz="2400" i="1" dirty="0" smtClean="0">
                <a:latin typeface="Times New Roman" panose="02020603050405020304" pitchFamily="18" charset="0"/>
                <a:cs typeface="Times New Roman" panose="02020603050405020304" pitchFamily="18" charset="0"/>
              </a:rPr>
              <a:t>, Eşya H., C.1, s. 68)</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2668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2400" b="1" dirty="0" smtClean="0">
                <a:latin typeface="Times New Roman" panose="02020603050405020304" pitchFamily="18" charset="0"/>
                <a:cs typeface="Times New Roman" panose="02020603050405020304" pitchFamily="18" charset="0"/>
              </a:rPr>
              <a:t>«Eşyaya Bağlı Borç» </a:t>
            </a:r>
            <a:r>
              <a:rPr lang="tr-TR" sz="2400" dirty="0" smtClean="0">
                <a:latin typeface="Times New Roman" panose="02020603050405020304" pitchFamily="18" charset="0"/>
                <a:cs typeface="Times New Roman" panose="02020603050405020304" pitchFamily="18" charset="0"/>
              </a:rPr>
              <a:t>kavramını, </a:t>
            </a:r>
            <a:r>
              <a:rPr lang="tr-TR" sz="2400" b="1" dirty="0" smtClean="0">
                <a:latin typeface="Times New Roman" panose="02020603050405020304" pitchFamily="18" charset="0"/>
                <a:cs typeface="Times New Roman" panose="02020603050405020304" pitchFamily="18" charset="0"/>
              </a:rPr>
              <a:t>bir Borç İlişkisine konusu olan Olumlu bir Edimi yerine getirilmesi Yükümlülüğünün</a:t>
            </a:r>
            <a:r>
              <a:rPr lang="tr-TR" sz="2400" dirty="0" smtClean="0">
                <a:latin typeface="Times New Roman" panose="02020603050405020304" pitchFamily="18" charset="0"/>
                <a:cs typeface="Times New Roman" panose="02020603050405020304" pitchFamily="18" charset="0"/>
              </a:rPr>
              <a:t>, kısaca </a:t>
            </a:r>
            <a:r>
              <a:rPr lang="tr-TR" sz="2400" b="1" dirty="0" smtClean="0">
                <a:latin typeface="Times New Roman" panose="02020603050405020304" pitchFamily="18" charset="0"/>
                <a:cs typeface="Times New Roman" panose="02020603050405020304" pitchFamily="18" charset="0"/>
              </a:rPr>
              <a:t>Borçlunun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Eşya üzerindeki Hak Sahipliği</a:t>
            </a:r>
            <a:r>
              <a:rPr lang="tr-TR" sz="2400" dirty="0" smtClean="0">
                <a:latin typeface="Times New Roman" panose="02020603050405020304" pitchFamily="18" charset="0"/>
                <a:cs typeface="Times New Roman" panose="02020603050405020304" pitchFamily="18" charset="0"/>
              </a:rPr>
              <a:t> ile bazı durumlarda ise, </a:t>
            </a:r>
            <a:r>
              <a:rPr lang="tr-TR" sz="2400" b="1" dirty="0" smtClean="0">
                <a:latin typeface="Times New Roman" panose="02020603050405020304" pitchFamily="18" charset="0"/>
                <a:cs typeface="Times New Roman" panose="02020603050405020304" pitchFamily="18" charset="0"/>
              </a:rPr>
              <a:t>Zilyetlikle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somutlaşarak</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belirlendiği</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Hukuki İlişki </a:t>
            </a:r>
            <a:r>
              <a:rPr lang="tr-TR" sz="2400" dirty="0" smtClean="0">
                <a:latin typeface="Times New Roman" panose="02020603050405020304" pitchFamily="18" charset="0"/>
                <a:cs typeface="Times New Roman" panose="02020603050405020304" pitchFamily="18" charset="0"/>
              </a:rPr>
              <a:t>olarak tanımlayabiliriz. </a:t>
            </a:r>
          </a:p>
          <a:p>
            <a:pPr algn="just"/>
            <a:r>
              <a:rPr lang="tr-TR" sz="2400" dirty="0" smtClean="0">
                <a:latin typeface="Times New Roman" panose="02020603050405020304" pitchFamily="18" charset="0"/>
                <a:cs typeface="Times New Roman" panose="02020603050405020304" pitchFamily="18" charset="0"/>
              </a:rPr>
              <a:t>Diğer bir deyişle, </a:t>
            </a:r>
            <a:r>
              <a:rPr lang="tr-TR" sz="2400" b="1" dirty="0" smtClean="0">
                <a:latin typeface="Times New Roman" panose="02020603050405020304" pitchFamily="18" charset="0"/>
                <a:cs typeface="Times New Roman" panose="02020603050405020304" pitchFamily="18" charset="0"/>
              </a:rPr>
              <a:t>Eşyaya Bağlı Borç, </a:t>
            </a:r>
            <a:r>
              <a:rPr lang="tr-TR" sz="2400" dirty="0" smtClean="0">
                <a:latin typeface="Times New Roman" panose="02020603050405020304" pitchFamily="18" charset="0"/>
                <a:cs typeface="Times New Roman" panose="02020603050405020304" pitchFamily="18" charset="0"/>
              </a:rPr>
              <a:t>bir kimsenin bir şey üzerinde sahip </a:t>
            </a: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ulunduğu </a:t>
            </a:r>
            <a:r>
              <a:rPr lang="tr-TR" sz="2400" b="1" dirty="0" smtClean="0">
                <a:latin typeface="Times New Roman" panose="02020603050405020304" pitchFamily="18" charset="0"/>
                <a:cs typeface="Times New Roman" panose="02020603050405020304" pitchFamily="18" charset="0"/>
              </a:rPr>
              <a:t>Ayni Hak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Zilyetlik</a:t>
            </a:r>
            <a:r>
              <a:rPr lang="tr-TR" sz="2400" dirty="0" smtClean="0">
                <a:latin typeface="Times New Roman" panose="02020603050405020304" pitchFamily="18" charset="0"/>
                <a:cs typeface="Times New Roman" panose="02020603050405020304" pitchFamily="18" charset="0"/>
              </a:rPr>
              <a:t> dolayısıyla </a:t>
            </a:r>
            <a:r>
              <a:rPr lang="tr-TR" sz="2400" b="1" dirty="0" smtClean="0">
                <a:latin typeface="Times New Roman" panose="02020603050405020304" pitchFamily="18" charset="0"/>
                <a:cs typeface="Times New Roman" panose="02020603050405020304" pitchFamily="18" charset="0"/>
              </a:rPr>
              <a:t>Borcun Konusu Olumlu Edimin Alacaklısı veya Borçlusu </a:t>
            </a:r>
            <a:r>
              <a:rPr lang="tr-TR" sz="2400" dirty="0" smtClean="0">
                <a:latin typeface="Times New Roman" panose="02020603050405020304" pitchFamily="18" charset="0"/>
                <a:cs typeface="Times New Roman" panose="02020603050405020304" pitchFamily="18" charset="0"/>
              </a:rPr>
              <a:t>olmasıdır. Bu ilişki, </a:t>
            </a:r>
            <a:r>
              <a:rPr lang="tr-TR" sz="2400" b="1" dirty="0" smtClean="0">
                <a:latin typeface="Times New Roman" panose="02020603050405020304" pitchFamily="18" charset="0"/>
                <a:cs typeface="Times New Roman" panose="02020603050405020304" pitchFamily="18" charset="0"/>
              </a:rPr>
              <a:t>Eşyaya Bağlı Borç İlişkisi </a:t>
            </a:r>
            <a:r>
              <a:rPr lang="tr-TR" sz="2400" dirty="0" smtClean="0">
                <a:latin typeface="Times New Roman" panose="02020603050405020304" pitchFamily="18" charset="0"/>
                <a:cs typeface="Times New Roman" panose="02020603050405020304" pitchFamily="18" charset="0"/>
              </a:rPr>
              <a:t>olarak isimlendirilmektedir. </a:t>
            </a:r>
          </a:p>
          <a:p>
            <a:pPr algn="just"/>
            <a:r>
              <a:rPr lang="tr-TR" sz="2400" b="1" dirty="0">
                <a:latin typeface="Times New Roman" panose="02020603050405020304" pitchFamily="18" charset="0"/>
                <a:cs typeface="Times New Roman" panose="02020603050405020304" pitchFamily="18" charset="0"/>
              </a:rPr>
              <a:t>Eşyaya Bağlı Hak</a:t>
            </a:r>
            <a:r>
              <a:rPr lang="tr-TR" sz="2400" dirty="0">
                <a:latin typeface="Times New Roman" panose="02020603050405020304" pitchFamily="18" charset="0"/>
                <a:cs typeface="Times New Roman" panose="02020603050405020304" pitchFamily="18" charset="0"/>
              </a:rPr>
              <a:t>, sadece </a:t>
            </a:r>
            <a:r>
              <a:rPr lang="tr-TR" sz="2400" b="1" dirty="0">
                <a:latin typeface="Times New Roman" panose="02020603050405020304" pitchFamily="18" charset="0"/>
                <a:cs typeface="Times New Roman" panose="02020603050405020304" pitchFamily="18" charset="0"/>
              </a:rPr>
              <a:t>Alacaklı </a:t>
            </a:r>
            <a:r>
              <a:rPr lang="tr-TR" sz="2400" dirty="0">
                <a:latin typeface="Times New Roman" panose="02020603050405020304" pitchFamily="18" charset="0"/>
                <a:cs typeface="Times New Roman" panose="02020603050405020304" pitchFamily="18" charset="0"/>
              </a:rPr>
              <a:t>tarafı, </a:t>
            </a:r>
            <a:r>
              <a:rPr lang="tr-TR" sz="2400" b="1" dirty="0">
                <a:latin typeface="Times New Roman" panose="02020603050405020304" pitchFamily="18" charset="0"/>
                <a:cs typeface="Times New Roman" panose="02020603050405020304" pitchFamily="18" charset="0"/>
              </a:rPr>
              <a:t>Eşyaya Bağlı Borç </a:t>
            </a:r>
            <a:r>
              <a:rPr lang="tr-TR" sz="2400" dirty="0">
                <a:latin typeface="Times New Roman" panose="02020603050405020304" pitchFamily="18" charset="0"/>
                <a:cs typeface="Times New Roman" panose="02020603050405020304" pitchFamily="18" charset="0"/>
              </a:rPr>
              <a:t>ise sadece </a:t>
            </a:r>
            <a:r>
              <a:rPr lang="tr-TR" sz="2400" b="1" dirty="0">
                <a:latin typeface="Times New Roman" panose="02020603050405020304" pitchFamily="18" charset="0"/>
                <a:cs typeface="Times New Roman" panose="02020603050405020304" pitchFamily="18" charset="0"/>
              </a:rPr>
              <a:t>Borçlu </a:t>
            </a:r>
            <a:r>
              <a:rPr lang="tr-TR" sz="2400" dirty="0">
                <a:latin typeface="Times New Roman" panose="02020603050405020304" pitchFamily="18" charset="0"/>
                <a:cs typeface="Times New Roman" panose="02020603050405020304" pitchFamily="18" charset="0"/>
              </a:rPr>
              <a:t>tarafı ifade eder. </a:t>
            </a:r>
          </a:p>
          <a:p>
            <a:pPr algn="just"/>
            <a:r>
              <a:rPr lang="tr-TR" sz="2400" b="1" dirty="0">
                <a:latin typeface="Times New Roman" panose="02020603050405020304" pitchFamily="18" charset="0"/>
                <a:cs typeface="Times New Roman" panose="02020603050405020304" pitchFamily="18" charset="0"/>
              </a:rPr>
              <a:t>Eşyaya Bağlı Hakla </a:t>
            </a:r>
            <a:r>
              <a:rPr lang="tr-TR" sz="2400" dirty="0">
                <a:latin typeface="Times New Roman" panose="02020603050405020304" pitchFamily="18" charset="0"/>
                <a:cs typeface="Times New Roman" panose="02020603050405020304" pitchFamily="18" charset="0"/>
              </a:rPr>
              <a:t>birlikte, </a:t>
            </a:r>
            <a:r>
              <a:rPr lang="tr-TR" sz="2400" b="1" dirty="0">
                <a:latin typeface="Times New Roman" panose="02020603050405020304" pitchFamily="18" charset="0"/>
                <a:cs typeface="Times New Roman" panose="02020603050405020304" pitchFamily="18" charset="0"/>
              </a:rPr>
              <a:t>Borçluluğun</a:t>
            </a:r>
            <a:r>
              <a:rPr lang="tr-TR" sz="2400"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Ayni Hak Sahipliği </a:t>
            </a:r>
            <a:r>
              <a:rPr lang="tr-TR" sz="2400" dirty="0">
                <a:latin typeface="Times New Roman" panose="02020603050405020304" pitchFamily="18" charset="0"/>
                <a:cs typeface="Times New Roman" panose="02020603050405020304" pitchFamily="18" charset="0"/>
              </a:rPr>
              <a:t>ya da </a:t>
            </a:r>
            <a:r>
              <a:rPr lang="tr-TR" sz="2400" b="1" i="1" dirty="0">
                <a:latin typeface="Times New Roman" panose="02020603050405020304" pitchFamily="18" charset="0"/>
                <a:cs typeface="Times New Roman" panose="02020603050405020304" pitchFamily="18" charset="0"/>
              </a:rPr>
              <a:t>Zilyetliğe</a:t>
            </a:r>
            <a:r>
              <a:rPr lang="tr-TR" sz="2400" dirty="0">
                <a:latin typeface="Times New Roman" panose="02020603050405020304" pitchFamily="18" charset="0"/>
                <a:cs typeface="Times New Roman" panose="02020603050405020304" pitchFamily="18" charset="0"/>
              </a:rPr>
              <a:t> bağlandığı karşılıklı </a:t>
            </a:r>
            <a:r>
              <a:rPr lang="tr-TR" sz="2400" b="1" dirty="0">
                <a:latin typeface="Times New Roman" panose="02020603050405020304" pitchFamily="18" charset="0"/>
                <a:cs typeface="Times New Roman" panose="02020603050405020304" pitchFamily="18" charset="0"/>
              </a:rPr>
              <a:t>Eşyaya Bağlı Hak </a:t>
            </a:r>
            <a:r>
              <a:rPr lang="tr-TR" sz="2400" dirty="0">
                <a:latin typeface="Times New Roman" panose="02020603050405020304" pitchFamily="18" charset="0"/>
                <a:cs typeface="Times New Roman" panose="02020603050405020304" pitchFamily="18" charset="0"/>
              </a:rPr>
              <a:t>ve / veya </a:t>
            </a:r>
            <a:r>
              <a:rPr lang="tr-TR" sz="2400" b="1" dirty="0">
                <a:latin typeface="Times New Roman" panose="02020603050405020304" pitchFamily="18" charset="0"/>
                <a:cs typeface="Times New Roman" panose="02020603050405020304" pitchFamily="18" charset="0"/>
              </a:rPr>
              <a:t>Borç </a:t>
            </a:r>
            <a:r>
              <a:rPr lang="tr-TR" sz="2400" dirty="0">
                <a:latin typeface="Times New Roman" panose="02020603050405020304" pitchFamily="18" charset="0"/>
                <a:cs typeface="Times New Roman" panose="02020603050405020304" pitchFamily="18" charset="0"/>
              </a:rPr>
              <a:t>da söz konusu olabilir. </a:t>
            </a:r>
          </a:p>
          <a:p>
            <a:pPr marL="0" indent="0" algn="just">
              <a:buNone/>
            </a:pP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Antalya, </a:t>
            </a:r>
            <a:r>
              <a:rPr lang="tr-TR" sz="2400" i="1" dirty="0" smtClean="0">
                <a:latin typeface="Times New Roman" panose="02020603050405020304" pitchFamily="18" charset="0"/>
                <a:cs typeface="Times New Roman" panose="02020603050405020304" pitchFamily="18" charset="0"/>
              </a:rPr>
              <a:t>Eşya H., C.1, s. 69)</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108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Eşyaya Bağlı Borç</a:t>
            </a:r>
            <a:r>
              <a:rPr lang="tr-TR" sz="2400"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Meier</a:t>
            </a:r>
            <a:r>
              <a:rPr lang="tr-TR" sz="2400" b="1" i="1"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Hayoz’un</a:t>
            </a:r>
            <a:r>
              <a:rPr lang="tr-TR" sz="2400" b="1"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belirttiği üzere, </a:t>
            </a:r>
            <a:r>
              <a:rPr lang="tr-TR" sz="2400" b="1" dirty="0" smtClean="0">
                <a:latin typeface="Times New Roman" panose="02020603050405020304" pitchFamily="18" charset="0"/>
                <a:cs typeface="Times New Roman" panose="02020603050405020304" pitchFamily="18" charset="0"/>
              </a:rPr>
              <a:t>iki Temel </a:t>
            </a:r>
            <a:r>
              <a:rPr lang="tr-TR" sz="2400" b="1" dirty="0">
                <a:latin typeface="Times New Roman" panose="02020603050405020304" pitchFamily="18" charset="0"/>
                <a:cs typeface="Times New Roman" panose="02020603050405020304" pitchFamily="18" charset="0"/>
              </a:rPr>
              <a:t>ö</a:t>
            </a:r>
            <a:r>
              <a:rPr lang="tr-TR" sz="2400" b="1" dirty="0" smtClean="0">
                <a:latin typeface="Times New Roman" panose="02020603050405020304" pitchFamily="18" charset="0"/>
                <a:cs typeface="Times New Roman" panose="02020603050405020304" pitchFamily="18" charset="0"/>
              </a:rPr>
              <a:t>zelliğe </a:t>
            </a:r>
            <a:r>
              <a:rPr lang="tr-TR" sz="2400" dirty="0" smtClean="0">
                <a:latin typeface="Times New Roman" panose="02020603050405020304" pitchFamily="18" charset="0"/>
                <a:cs typeface="Times New Roman" panose="02020603050405020304" pitchFamily="18" charset="0"/>
              </a:rPr>
              <a:t>sahiptir: </a:t>
            </a:r>
          </a:p>
          <a:p>
            <a:pPr algn="just"/>
            <a:r>
              <a:rPr lang="tr-TR" sz="2400" dirty="0" smtClean="0">
                <a:latin typeface="Times New Roman" panose="02020603050405020304" pitchFamily="18" charset="0"/>
                <a:cs typeface="Times New Roman" panose="02020603050405020304" pitchFamily="18" charset="0"/>
              </a:rPr>
              <a:t>Merkezde yine </a:t>
            </a:r>
            <a:r>
              <a:rPr lang="tr-TR" sz="2400" b="1" dirty="0" smtClean="0">
                <a:latin typeface="Times New Roman" panose="02020603050405020304" pitchFamily="18" charset="0"/>
                <a:cs typeface="Times New Roman" panose="02020603050405020304" pitchFamily="18" charset="0"/>
              </a:rPr>
              <a:t>Borçlandırıcı İlişki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bu İlişkide Borçlunun Edimine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Yapma, Yapmama ve Kaçınma) </a:t>
            </a:r>
            <a:r>
              <a:rPr lang="tr-TR" sz="2400" b="1" dirty="0" smtClean="0">
                <a:latin typeface="Times New Roman" panose="02020603050405020304" pitchFamily="18" charset="0"/>
                <a:cs typeface="Times New Roman" panose="02020603050405020304" pitchFamily="18" charset="0"/>
              </a:rPr>
              <a:t>ilişkin Yükümlülük </a:t>
            </a:r>
            <a:r>
              <a:rPr lang="tr-TR" sz="2400" i="1" dirty="0" smtClean="0">
                <a:latin typeface="Times New Roman" panose="02020603050405020304" pitchFamily="18" charset="0"/>
                <a:cs typeface="Times New Roman" panose="02020603050405020304" pitchFamily="18" charset="0"/>
              </a:rPr>
              <a:t>(Hak veya Alacak) </a:t>
            </a:r>
            <a:r>
              <a:rPr lang="tr-TR" sz="2400" dirty="0" smtClean="0">
                <a:latin typeface="Times New Roman" panose="02020603050405020304" pitchFamily="18" charset="0"/>
                <a:cs typeface="Times New Roman" panose="02020603050405020304" pitchFamily="18" charset="0"/>
              </a:rPr>
              <a:t>yer almaktadır. Sadece </a:t>
            </a:r>
            <a:r>
              <a:rPr lang="tr-TR" sz="2400" b="1" dirty="0" smtClean="0">
                <a:latin typeface="Times New Roman" panose="02020603050405020304" pitchFamily="18" charset="0"/>
                <a:cs typeface="Times New Roman" panose="02020603050405020304" pitchFamily="18" charset="0"/>
              </a:rPr>
              <a:t>Olumlu Edimler</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Eşyaya Bağlı Borcun Konusu</a:t>
            </a:r>
            <a:r>
              <a:rPr lang="tr-TR" sz="2400" dirty="0" smtClean="0">
                <a:latin typeface="Times New Roman" panose="02020603050405020304" pitchFamily="18" charset="0"/>
                <a:cs typeface="Times New Roman" panose="02020603050405020304" pitchFamily="18" charset="0"/>
              </a:rPr>
              <a:t> olabilir. </a:t>
            </a:r>
          </a:p>
          <a:p>
            <a:pPr algn="just"/>
            <a:r>
              <a:rPr lang="tr-TR" sz="2400" dirty="0" smtClean="0">
                <a:latin typeface="Times New Roman" panose="02020603050405020304" pitchFamily="18" charset="0"/>
                <a:cs typeface="Times New Roman" panose="02020603050405020304" pitchFamily="18" charset="0"/>
              </a:rPr>
              <a:t>Borçlandırıcı İlişkide, Edimi ifa edecek Borçlu, ifanın konusu olan Eşya üzerinde Ayni Hak Sahipliği ile belirlenmektedir. </a:t>
            </a:r>
          </a:p>
          <a:p>
            <a:pPr algn="just"/>
            <a:r>
              <a:rPr lang="tr-TR" sz="2400" dirty="0" smtClean="0">
                <a:latin typeface="Times New Roman" panose="02020603050405020304" pitchFamily="18" charset="0"/>
                <a:cs typeface="Times New Roman" panose="02020603050405020304" pitchFamily="18" charset="0"/>
              </a:rPr>
              <a:t>Kısaca, </a:t>
            </a:r>
            <a:r>
              <a:rPr lang="tr-TR" sz="2400" b="1" dirty="0" smtClean="0">
                <a:latin typeface="Times New Roman" panose="02020603050405020304" pitchFamily="18" charset="0"/>
                <a:cs typeface="Times New Roman" panose="02020603050405020304" pitchFamily="18" charset="0"/>
              </a:rPr>
              <a:t>Ayni (</a:t>
            </a:r>
            <a:r>
              <a:rPr lang="tr-TR" sz="2400" b="1" i="1" dirty="0" smtClean="0">
                <a:latin typeface="Times New Roman" panose="02020603050405020304" pitchFamily="18" charset="0"/>
                <a:cs typeface="Times New Roman" panose="02020603050405020304" pitchFamily="18" charset="0"/>
              </a:rPr>
              <a:t>Real) </a:t>
            </a:r>
            <a:r>
              <a:rPr lang="tr-TR" sz="2400" b="1" dirty="0" smtClean="0">
                <a:latin typeface="Times New Roman" panose="02020603050405020304" pitchFamily="18" charset="0"/>
                <a:cs typeface="Times New Roman" panose="02020603050405020304" pitchFamily="18" charset="0"/>
              </a:rPr>
              <a:t>Olgu</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Borç İlişkisinin </a:t>
            </a:r>
            <a:r>
              <a:rPr lang="tr-TR" sz="2400" dirty="0" smtClean="0">
                <a:latin typeface="Times New Roman" panose="02020603050405020304" pitchFamily="18" charset="0"/>
                <a:cs typeface="Times New Roman" panose="02020603050405020304" pitchFamily="18" charset="0"/>
              </a:rPr>
              <a:t>de </a:t>
            </a:r>
            <a:r>
              <a:rPr lang="tr-TR" sz="2400" b="1" dirty="0" smtClean="0">
                <a:latin typeface="Times New Roman" panose="02020603050405020304" pitchFamily="18" charset="0"/>
                <a:cs typeface="Times New Roman" panose="02020603050405020304" pitchFamily="18" charset="0"/>
              </a:rPr>
              <a:t>Borçlu</a:t>
            </a:r>
            <a:r>
              <a:rPr lang="tr-TR" sz="2400" dirty="0" smtClean="0">
                <a:latin typeface="Times New Roman" panose="02020603050405020304" pitchFamily="18" charset="0"/>
                <a:cs typeface="Times New Roman" panose="02020603050405020304" pitchFamily="18" charset="0"/>
              </a:rPr>
              <a:t> veya </a:t>
            </a:r>
            <a:r>
              <a:rPr lang="tr-TR" sz="2400" b="1" dirty="0" smtClean="0">
                <a:latin typeface="Times New Roman" panose="02020603050405020304" pitchFamily="18" charset="0"/>
                <a:cs typeface="Times New Roman" panose="02020603050405020304" pitchFamily="18" charset="0"/>
              </a:rPr>
              <a:t>Alacaklı </a:t>
            </a:r>
            <a:r>
              <a:rPr lang="tr-TR" sz="2400" dirty="0" smtClean="0">
                <a:latin typeface="Times New Roman" panose="02020603050405020304" pitchFamily="18" charset="0"/>
                <a:cs typeface="Times New Roman" panose="02020603050405020304" pitchFamily="18" charset="0"/>
              </a:rPr>
              <a:t>tarafını belirlemektedir.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 </a:t>
            </a:r>
            <a:r>
              <a:rPr lang="tr-TR" sz="2400" i="1" dirty="0" smtClean="0">
                <a:latin typeface="Times New Roman" panose="02020603050405020304" pitchFamily="18" charset="0"/>
                <a:cs typeface="Times New Roman" panose="02020603050405020304" pitchFamily="18" charset="0"/>
              </a:rPr>
              <a:t>Eşya H., C.1, s. 69)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7631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b="1" i="1" dirty="0" smtClean="0">
                <a:latin typeface="Times New Roman" panose="02020603050405020304" pitchFamily="18" charset="0"/>
                <a:cs typeface="Times New Roman" panose="02020603050405020304" pitchFamily="18" charset="0"/>
              </a:rPr>
              <a:t>Eşyaya Bağlı Borcun tipik örneklerinden biri</a:t>
            </a:r>
            <a:r>
              <a:rPr lang="tr-TR" sz="2400" dirty="0" smtClean="0">
                <a:latin typeface="Times New Roman" panose="02020603050405020304" pitchFamily="18" charset="0"/>
                <a:cs typeface="Times New Roman" panose="02020603050405020304" pitchFamily="18" charset="0"/>
              </a:rPr>
              <a:t>, İçerik bakımından bir </a:t>
            </a:r>
            <a:r>
              <a:rPr lang="tr-TR" sz="2400" b="1" dirty="0" smtClean="0">
                <a:latin typeface="Times New Roman" panose="02020603050405020304" pitchFamily="18" charset="0"/>
                <a:cs typeface="Times New Roman" panose="02020603050405020304" pitchFamily="18" charset="0"/>
              </a:rPr>
              <a:t>Katlanma</a:t>
            </a:r>
            <a:r>
              <a:rPr lang="tr-TR" sz="2400" dirty="0" smtClean="0">
                <a:latin typeface="Times New Roman" panose="02020603050405020304" pitchFamily="18" charset="0"/>
                <a:cs typeface="Times New Roman" panose="02020603050405020304" pitchFamily="18" charset="0"/>
              </a:rPr>
              <a:t> veya </a:t>
            </a:r>
            <a:r>
              <a:rPr lang="tr-TR" sz="2400" b="1" dirty="0" smtClean="0">
                <a:latin typeface="Times New Roman" panose="02020603050405020304" pitchFamily="18" charset="0"/>
                <a:cs typeface="Times New Roman" panose="02020603050405020304" pitchFamily="18" charset="0"/>
              </a:rPr>
              <a:t>Kaçınma Yükümlülüğünden</a:t>
            </a:r>
            <a:r>
              <a:rPr lang="tr-TR" sz="2400" dirty="0" smtClean="0">
                <a:latin typeface="Times New Roman" panose="02020603050405020304" pitchFamily="18" charset="0"/>
                <a:cs typeface="Times New Roman" panose="02020603050405020304" pitchFamily="18" charset="0"/>
              </a:rPr>
              <a:t> ibaret olan </a:t>
            </a:r>
            <a:r>
              <a:rPr lang="tr-TR" sz="2400" b="1" i="1" dirty="0" smtClean="0">
                <a:latin typeface="Times New Roman" panose="02020603050405020304" pitchFamily="18" charset="0"/>
                <a:cs typeface="Times New Roman" panose="02020603050405020304" pitchFamily="18" charset="0"/>
              </a:rPr>
              <a:t>İrtifak Hakkına, </a:t>
            </a:r>
            <a:r>
              <a:rPr lang="tr-TR" sz="2400" b="1" dirty="0" smtClean="0">
                <a:latin typeface="Times New Roman" panose="02020603050405020304" pitchFamily="18" charset="0"/>
                <a:cs typeface="Times New Roman" panose="02020603050405020304" pitchFamily="18" charset="0"/>
              </a:rPr>
              <a:t>Yan Edim olarak bir Yapma Ediminin de bağlandığı durumlarda </a:t>
            </a:r>
            <a:r>
              <a:rPr lang="tr-TR" sz="2400" dirty="0" smtClean="0">
                <a:latin typeface="Times New Roman" panose="02020603050405020304" pitchFamily="18" charset="0"/>
                <a:cs typeface="Times New Roman" panose="02020603050405020304" pitchFamily="18" charset="0"/>
              </a:rPr>
              <a:t>söz konusu olur. </a:t>
            </a:r>
          </a:p>
          <a:p>
            <a:pPr algn="just"/>
            <a:r>
              <a:rPr lang="tr-TR" sz="2400" b="1" i="1" dirty="0" smtClean="0">
                <a:latin typeface="Times New Roman" panose="02020603050405020304" pitchFamily="18" charset="0"/>
                <a:cs typeface="Times New Roman" panose="02020603050405020304" pitchFamily="18" charset="0"/>
              </a:rPr>
              <a:t>Örneğin, </a:t>
            </a:r>
            <a:r>
              <a:rPr lang="tr-TR" sz="2400" dirty="0" smtClean="0">
                <a:latin typeface="Times New Roman" panose="02020603050405020304" pitchFamily="18" charset="0"/>
                <a:cs typeface="Times New Roman" panose="02020603050405020304" pitchFamily="18" charset="0"/>
              </a:rPr>
              <a:t>Taşınmazında (G) lehine bir Geçit İrtifakı kurmuş olan (M), bir de ayrıca bu Geçidin bakımını üstlenmiş bulunsa, (G) lehine İrtifak Hakkına ek olarak bir de Alacak Hakkı tanımış olur (</a:t>
            </a:r>
            <a:r>
              <a:rPr lang="tr-TR" sz="2400" i="1" dirty="0" smtClean="0">
                <a:latin typeface="Times New Roman" panose="02020603050405020304" pitchFamily="18" charset="0"/>
                <a:cs typeface="Times New Roman" panose="02020603050405020304" pitchFamily="18" charset="0"/>
              </a:rPr>
              <a:t>MK m. 779 / II). (</a:t>
            </a:r>
            <a:r>
              <a:rPr lang="tr-TR" sz="2400" dirty="0" smtClean="0">
                <a:latin typeface="Times New Roman" panose="02020603050405020304" pitchFamily="18" charset="0"/>
                <a:cs typeface="Times New Roman" panose="02020603050405020304" pitchFamily="18" charset="0"/>
              </a:rPr>
              <a:t>M), sonradan Taşınmazı (Y)’ye devretse, (Y), İrtifak Hakkına uymak zorunda olduğu gibi, Geçidin bakımıyla da yükümlü olur. </a:t>
            </a:r>
          </a:p>
          <a:p>
            <a:pPr algn="just"/>
            <a:r>
              <a:rPr lang="tr-TR" sz="2400" b="1" dirty="0" smtClean="0">
                <a:latin typeface="Times New Roman" panose="02020603050405020304" pitchFamily="18" charset="0"/>
                <a:cs typeface="Times New Roman" panose="02020603050405020304" pitchFamily="18" charset="0"/>
              </a:rPr>
              <a:t>Taşınmaz Yükünde </a:t>
            </a:r>
            <a:r>
              <a:rPr lang="tr-TR" sz="2400" dirty="0" smtClean="0">
                <a:latin typeface="Times New Roman" panose="02020603050405020304" pitchFamily="18" charset="0"/>
                <a:cs typeface="Times New Roman" panose="02020603050405020304" pitchFamily="18" charset="0"/>
              </a:rPr>
              <a:t>de (</a:t>
            </a:r>
            <a:r>
              <a:rPr lang="tr-TR" sz="2400" i="1" dirty="0" smtClean="0">
                <a:latin typeface="Times New Roman" panose="02020603050405020304" pitchFamily="18" charset="0"/>
                <a:cs typeface="Times New Roman" panose="02020603050405020304" pitchFamily="18" charset="0"/>
              </a:rPr>
              <a:t>MK m. 839- 849</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Yüklü Taşınmazın Maliki bulunan Borçlunun İradesiyle ve Fiiliyle </a:t>
            </a:r>
            <a:r>
              <a:rPr lang="tr-TR" sz="2400" dirty="0" smtClean="0">
                <a:latin typeface="Times New Roman" panose="02020603050405020304" pitchFamily="18" charset="0"/>
                <a:cs typeface="Times New Roman" panose="02020603050405020304" pitchFamily="18" charset="0"/>
              </a:rPr>
              <a:t>ifa edilecek olan </a:t>
            </a:r>
            <a:r>
              <a:rPr lang="tr-TR" sz="2400" b="1" dirty="0" smtClean="0">
                <a:latin typeface="Times New Roman" panose="02020603050405020304" pitchFamily="18" charset="0"/>
                <a:cs typeface="Times New Roman" panose="02020603050405020304" pitchFamily="18" charset="0"/>
              </a:rPr>
              <a:t>Verme veya Yapma biçimindeki Edim</a:t>
            </a:r>
            <a:r>
              <a:rPr lang="tr-TR" sz="2400" dirty="0" smtClean="0">
                <a:latin typeface="Times New Roman" panose="02020603050405020304" pitchFamily="18" charset="0"/>
                <a:cs typeface="Times New Roman" panose="02020603050405020304" pitchFamily="18" charset="0"/>
              </a:rPr>
              <a:t>, Taşınmaz el değiştirdiğinde, </a:t>
            </a:r>
            <a:r>
              <a:rPr lang="tr-TR" sz="2400" b="1" dirty="0" smtClean="0">
                <a:latin typeface="Times New Roman" panose="02020603050405020304" pitchFamily="18" charset="0"/>
                <a:cs typeface="Times New Roman" panose="02020603050405020304" pitchFamily="18" charset="0"/>
              </a:rPr>
              <a:t>yeni Malike </a:t>
            </a:r>
            <a:r>
              <a:rPr lang="tr-TR" sz="2400" dirty="0" smtClean="0">
                <a:latin typeface="Times New Roman" panose="02020603050405020304" pitchFamily="18" charset="0"/>
                <a:cs typeface="Times New Roman" panose="02020603050405020304" pitchFamily="18" charset="0"/>
              </a:rPr>
              <a:t>karşı da ileri sürülebildiğinden, burada yine </a:t>
            </a:r>
            <a:r>
              <a:rPr lang="tr-TR" sz="2400" b="1" dirty="0" smtClean="0">
                <a:latin typeface="Times New Roman" panose="02020603050405020304" pitchFamily="18" charset="0"/>
                <a:cs typeface="Times New Roman" panose="02020603050405020304" pitchFamily="18" charset="0"/>
              </a:rPr>
              <a:t>Eşyaya Bağlı Borç </a:t>
            </a:r>
            <a:r>
              <a:rPr lang="tr-TR" sz="2400" dirty="0" smtClean="0">
                <a:latin typeface="Times New Roman" panose="02020603050405020304" pitchFamily="18" charset="0"/>
                <a:cs typeface="Times New Roman" panose="02020603050405020304" pitchFamily="18" charset="0"/>
              </a:rPr>
              <a:t>söz konusudur. (</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5. B., s. 27)</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92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Taşınmazlarla ilgili bazı Alacak Haklarının </a:t>
            </a:r>
            <a:r>
              <a:rPr lang="tr-TR" i="1" dirty="0" smtClean="0">
                <a:latin typeface="Times New Roman" panose="02020603050405020304" pitchFamily="18" charset="0"/>
                <a:cs typeface="Times New Roman" panose="02020603050405020304" pitchFamily="18" charset="0"/>
              </a:rPr>
              <a:t>(MK m. 1009), </a:t>
            </a:r>
            <a:r>
              <a:rPr lang="tr-TR" b="1" dirty="0" smtClean="0">
                <a:latin typeface="Times New Roman" panose="02020603050405020304" pitchFamily="18" charset="0"/>
                <a:cs typeface="Times New Roman" panose="02020603050405020304" pitchFamily="18" charset="0"/>
              </a:rPr>
              <a:t>Tapu Kütüğüne şerh verilmek </a:t>
            </a:r>
            <a:r>
              <a:rPr lang="tr-TR" dirty="0" smtClean="0">
                <a:latin typeface="Times New Roman" panose="02020603050405020304" pitchFamily="18" charset="0"/>
                <a:cs typeface="Times New Roman" panose="02020603050405020304" pitchFamily="18" charset="0"/>
              </a:rPr>
              <a:t>suretiyle sonradan Taşınmazı edinen yeni Malike karşı ileri sürülebilmesi de, </a:t>
            </a:r>
            <a:r>
              <a:rPr lang="tr-TR" b="1" dirty="0" smtClean="0">
                <a:latin typeface="Times New Roman" panose="02020603050405020304" pitchFamily="18" charset="0"/>
                <a:cs typeface="Times New Roman" panose="02020603050405020304" pitchFamily="18" charset="0"/>
              </a:rPr>
              <a:t>Eşyaya Bağlı Borç </a:t>
            </a:r>
            <a:r>
              <a:rPr lang="tr-TR" dirty="0" smtClean="0">
                <a:latin typeface="Times New Roman" panose="02020603050405020304" pitchFamily="18" charset="0"/>
                <a:cs typeface="Times New Roman" panose="02020603050405020304" pitchFamily="18" charset="0"/>
              </a:rPr>
              <a:t>kavramıyla açıklanmaktadır. </a:t>
            </a:r>
          </a:p>
          <a:p>
            <a:pPr algn="just"/>
            <a:r>
              <a:rPr lang="tr-TR" b="1" dirty="0" smtClean="0">
                <a:latin typeface="Times New Roman" panose="02020603050405020304" pitchFamily="18" charset="0"/>
                <a:cs typeface="Times New Roman" panose="02020603050405020304" pitchFamily="18" charset="0"/>
              </a:rPr>
              <a:t>Zilyedin Eşyaya Bağlı Borçların tarafı olması</a:t>
            </a:r>
            <a:r>
              <a:rPr lang="tr-TR" dirty="0" smtClean="0">
                <a:latin typeface="Times New Roman" panose="02020603050405020304" pitchFamily="18" charset="0"/>
                <a:cs typeface="Times New Roman" panose="02020603050405020304" pitchFamily="18" charset="0"/>
              </a:rPr>
              <a:t>, ya </a:t>
            </a:r>
            <a:r>
              <a:rPr lang="tr-TR" b="1" dirty="0" smtClean="0">
                <a:latin typeface="Times New Roman" panose="02020603050405020304" pitchFamily="18" charset="0"/>
                <a:cs typeface="Times New Roman" panose="02020603050405020304" pitchFamily="18" charset="0"/>
              </a:rPr>
              <a:t>Haksız Zilyedin Geri Verme Borcunda</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993 vd</a:t>
            </a:r>
            <a:r>
              <a:rPr lang="tr-TR" dirty="0" smtClean="0">
                <a:latin typeface="Times New Roman" panose="02020603050405020304" pitchFamily="18" charset="0"/>
                <a:cs typeface="Times New Roman" panose="02020603050405020304" pitchFamily="18" charset="0"/>
              </a:rPr>
              <a:t>.) veya </a:t>
            </a:r>
            <a:r>
              <a:rPr lang="tr-TR" b="1" dirty="0" smtClean="0">
                <a:latin typeface="Times New Roman" panose="02020603050405020304" pitchFamily="18" charset="0"/>
                <a:cs typeface="Times New Roman" panose="02020603050405020304" pitchFamily="18" charset="0"/>
              </a:rPr>
              <a:t>Bulunmuş Eşyada, Bulanın Haber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erme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Koruma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orçlarında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769, 770</a:t>
            </a:r>
            <a:r>
              <a:rPr lang="tr-TR" dirty="0" smtClean="0">
                <a:latin typeface="Times New Roman" panose="02020603050405020304" pitchFamily="18" charset="0"/>
                <a:cs typeface="Times New Roman" panose="02020603050405020304" pitchFamily="18" charset="0"/>
              </a:rPr>
              <a:t>) olduğu gibi, </a:t>
            </a:r>
            <a:r>
              <a:rPr lang="tr-TR" b="1" dirty="0" smtClean="0">
                <a:latin typeface="Times New Roman" panose="02020603050405020304" pitchFamily="18" charset="0"/>
                <a:cs typeface="Times New Roman" panose="02020603050405020304" pitchFamily="18" charset="0"/>
              </a:rPr>
              <a:t>Kanunun doğrudan Zilyedi sorumlu tuttuğu Olumlu Edim Yükümleriyle </a:t>
            </a:r>
            <a:r>
              <a:rPr lang="tr-TR" dirty="0" smtClean="0">
                <a:latin typeface="Times New Roman" panose="02020603050405020304" pitchFamily="18" charset="0"/>
                <a:cs typeface="Times New Roman" panose="02020603050405020304" pitchFamily="18" charset="0"/>
              </a:rPr>
              <a:t>ya da </a:t>
            </a:r>
            <a:r>
              <a:rPr lang="tr-TR" b="1" dirty="0" smtClean="0">
                <a:latin typeface="Times New Roman" panose="02020603050405020304" pitchFamily="18" charset="0"/>
                <a:cs typeface="Times New Roman" panose="02020603050405020304" pitchFamily="18" charset="0"/>
              </a:rPr>
              <a:t>Zilyetliğin sağladığı Ayni Hak Karineleri </a:t>
            </a:r>
            <a:r>
              <a:rPr lang="tr-TR" dirty="0" smtClean="0">
                <a:latin typeface="Times New Roman" panose="02020603050405020304" pitchFamily="18" charset="0"/>
                <a:cs typeface="Times New Roman" panose="02020603050405020304" pitchFamily="18" charset="0"/>
              </a:rPr>
              <a:t>gereğince </a:t>
            </a:r>
            <a:r>
              <a:rPr lang="tr-TR" b="1" dirty="0" smtClean="0">
                <a:latin typeface="Times New Roman" panose="02020603050405020304" pitchFamily="18" charset="0"/>
                <a:cs typeface="Times New Roman" panose="02020603050405020304" pitchFamily="18" charset="0"/>
              </a:rPr>
              <a:t>Zilyedin, Malike veya Sınırlı Ayni Hak sahibine düşen Edim Yükümlerini üstlenmesiyle </a:t>
            </a:r>
            <a:r>
              <a:rPr lang="tr-TR" dirty="0" smtClean="0">
                <a:latin typeface="Times New Roman" panose="02020603050405020304" pitchFamily="18" charset="0"/>
                <a:cs typeface="Times New Roman" panose="02020603050405020304" pitchFamily="18" charset="0"/>
              </a:rPr>
              <a:t>ortaya çıkar.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14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Eşyaya Bağlı Borcun Alacaklısının, bu Alacağını, Taşınmazın her Malikine karşı ileri sürebilmesini göz önünde tutan </a:t>
            </a:r>
            <a:r>
              <a:rPr lang="tr-TR" sz="2400" b="1" u="sng" dirty="0" smtClean="0">
                <a:latin typeface="Times New Roman" panose="02020603050405020304" pitchFamily="18" charset="0"/>
                <a:cs typeface="Times New Roman" panose="02020603050405020304" pitchFamily="18" charset="0"/>
              </a:rPr>
              <a:t>bazı yazarlar</a:t>
            </a:r>
            <a:r>
              <a:rPr lang="tr-TR" sz="2400" b="1" dirty="0" smtClean="0">
                <a:latin typeface="Times New Roman" panose="02020603050405020304" pitchFamily="18" charset="0"/>
                <a:cs typeface="Times New Roman" panose="02020603050405020304" pitchFamily="18" charset="0"/>
              </a:rPr>
              <a:t>, söz konusu Hakkın artık Ayni Hak niteliği kazandığını savunmuşlardır.    (</a:t>
            </a:r>
            <a:r>
              <a:rPr lang="tr-TR" sz="2400" i="1" dirty="0" smtClean="0">
                <a:latin typeface="Times New Roman" panose="02020603050405020304" pitchFamily="18" charset="0"/>
                <a:cs typeface="Times New Roman" panose="02020603050405020304" pitchFamily="18" charset="0"/>
              </a:rPr>
              <a:t>Bu yazarlar için bkz. </a:t>
            </a:r>
            <a:r>
              <a:rPr lang="tr-TR" sz="2400" b="1" i="1" dirty="0" smtClean="0">
                <a:latin typeface="Times New Roman" panose="02020603050405020304" pitchFamily="18" charset="0"/>
                <a:cs typeface="Times New Roman" panose="02020603050405020304" pitchFamily="18" charset="0"/>
              </a:rPr>
              <a:t>Erel, </a:t>
            </a:r>
            <a:r>
              <a:rPr lang="tr-TR" sz="2400" i="1" dirty="0" smtClean="0">
                <a:latin typeface="Times New Roman" panose="02020603050405020304" pitchFamily="18" charset="0"/>
                <a:cs typeface="Times New Roman" panose="02020603050405020304" pitchFamily="18" charset="0"/>
              </a:rPr>
              <a:t>Eşyaya Bağlı Borç, s. 37 vd.)</a:t>
            </a:r>
          </a:p>
          <a:p>
            <a:pPr marL="0" indent="0" algn="just">
              <a:buNone/>
            </a:pPr>
            <a:r>
              <a:rPr lang="tr-TR" sz="2400" b="1" i="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Oysa, </a:t>
            </a:r>
            <a:r>
              <a:rPr lang="tr-TR" sz="2400" b="1" i="1" dirty="0" smtClean="0">
                <a:latin typeface="Times New Roman" panose="02020603050405020304" pitchFamily="18" charset="0"/>
                <a:cs typeface="Times New Roman" panose="02020603050405020304" pitchFamily="18" charset="0"/>
              </a:rPr>
              <a:t>Eşyaya Bağlı Borçlarda </a:t>
            </a:r>
            <a:r>
              <a:rPr lang="tr-TR" sz="2400" b="1" dirty="0" smtClean="0">
                <a:latin typeface="Times New Roman" panose="02020603050405020304" pitchFamily="18" charset="0"/>
                <a:cs typeface="Times New Roman" panose="02020603050405020304" pitchFamily="18" charset="0"/>
              </a:rPr>
              <a:t>sadece Hakkın biçimi </a:t>
            </a:r>
            <a:r>
              <a:rPr lang="tr-TR" sz="2400" b="1" dirty="0" err="1" smtClean="0">
                <a:latin typeface="Times New Roman" panose="02020603050405020304" pitchFamily="18" charset="0"/>
                <a:cs typeface="Times New Roman" panose="02020603050405020304" pitchFamily="18" charset="0"/>
              </a:rPr>
              <a:t>Aynidir</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Hakkın Özü ise, kişiseldir. Çünkü burada Alacaklının Eşya üzerinde doğrudan hakimiyeti yoktur. </a:t>
            </a:r>
          </a:p>
          <a:p>
            <a:pPr marL="0" indent="0" algn="just">
              <a:buNone/>
            </a:pPr>
            <a:r>
              <a:rPr lang="tr-TR" sz="2400" b="1" dirty="0" smtClean="0">
                <a:latin typeface="Times New Roman" panose="02020603050405020304" pitchFamily="18" charset="0"/>
                <a:cs typeface="Times New Roman" panose="02020603050405020304" pitchFamily="18" charset="0"/>
              </a:rPr>
              <a:t>*Borç İlişkisi, gene de Alacaklı ve Borçlu arasındadır; Üçüncü Kişileri ilgilendirmez, Alacaklı hakkını herkese karşı değil, sadece Borçluya karşı ileri sürebilir. Eşyaya Bağlı Borçların diğer borçlar karşısındaki özelliği Borçlunun belirlenmesindedir. </a:t>
            </a:r>
          </a:p>
          <a:p>
            <a:pPr algn="just"/>
            <a:endParaRPr lang="tr-TR" sz="2400" i="1"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0970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Eşya üzerinde Ayni Hak Sahibi ya da Zilyet olduğu için Borç İlişkisine taraf olan Kişi, sadece kendi döneminde doğan Borçlardan kişisel ve sınırsız olarak sorumludur. </a:t>
            </a:r>
          </a:p>
          <a:p>
            <a:pPr algn="just"/>
            <a:r>
              <a:rPr lang="tr-TR" sz="3200" dirty="0" smtClean="0">
                <a:latin typeface="Times New Roman" panose="02020603050405020304" pitchFamily="18" charset="0"/>
                <a:cs typeface="Times New Roman" panose="02020603050405020304" pitchFamily="18" charset="0"/>
              </a:rPr>
              <a:t>Bu Sorumluluk, kendisi bu İlişkinin tarafı olmaktan çıktıktan veya Eşyaya Bağlı Borç İlişkisi sona erdikten sonra da sürer. </a:t>
            </a:r>
          </a:p>
          <a:p>
            <a:pPr algn="just"/>
            <a:r>
              <a:rPr lang="tr-TR" sz="3200" dirty="0" smtClean="0">
                <a:latin typeface="Times New Roman" panose="02020603050405020304" pitchFamily="18" charset="0"/>
                <a:cs typeface="Times New Roman" panose="02020603050405020304" pitchFamily="18" charset="0"/>
              </a:rPr>
              <a:t>Bu bağlamda, Eşyaya bağlı olan, doğmuş olan Münferit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orçlar değil, bunların doğumunu sağlayan Borç İlişkisidir.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4295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Ayni Hak- Alacak Hakkı Ayrımı </a:t>
            </a:r>
            <a:br>
              <a:rPr lang="tr-TR" dirty="0" smtClean="0">
                <a:latin typeface="+mn-lt"/>
              </a:rPr>
            </a:br>
            <a:r>
              <a:rPr lang="tr-TR" dirty="0" smtClean="0"/>
              <a:t>(</a:t>
            </a:r>
            <a:r>
              <a:rPr lang="tr-TR" sz="2800" b="1" i="1" dirty="0" smtClean="0">
                <a:latin typeface="+mn-lt"/>
              </a:rPr>
              <a:t>Sirmen, </a:t>
            </a:r>
            <a:r>
              <a:rPr lang="tr-TR" sz="2800" i="1" dirty="0" smtClean="0">
                <a:latin typeface="+mn-lt"/>
              </a:rPr>
              <a:t>Eşya H., 6. B., </a:t>
            </a:r>
            <a:r>
              <a:rPr lang="tr-TR" sz="2800" i="1" dirty="0">
                <a:latin typeface="+mn-lt"/>
              </a:rPr>
              <a:t>s</a:t>
            </a:r>
            <a:r>
              <a:rPr lang="tr-TR" sz="2800" i="1" dirty="0" smtClean="0">
                <a:latin typeface="+mn-lt"/>
              </a:rPr>
              <a:t>. 26 vd.)</a:t>
            </a:r>
            <a:endParaRPr lang="tr-TR" sz="2800" i="1" dirty="0">
              <a:latin typeface="+mn-lt"/>
            </a:endParaRPr>
          </a:p>
        </p:txBody>
      </p:sp>
      <p:sp>
        <p:nvSpPr>
          <p:cNvPr id="3" name="İçerik Yer Tutucusu 2"/>
          <p:cNvSpPr>
            <a:spLocks noGrp="1"/>
          </p:cNvSpPr>
          <p:nvPr>
            <p:ph idx="1"/>
          </p:nvPr>
        </p:nvSpPr>
        <p:spPr/>
        <p:txBody>
          <a:bodyPr/>
          <a:lstStyle/>
          <a:p>
            <a:pPr algn="just"/>
            <a:r>
              <a:rPr lang="tr-TR" sz="3200" b="1" i="1" dirty="0" smtClean="0">
                <a:latin typeface="Times New Roman" panose="02020603050405020304" pitchFamily="18" charset="0"/>
                <a:cs typeface="Times New Roman" panose="02020603050405020304" pitchFamily="18" charset="0"/>
              </a:rPr>
              <a:t>Ayni Hak</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Kişinin bir şey üzerinde sahip olduğu Haktır.</a:t>
            </a:r>
          </a:p>
          <a:p>
            <a:pPr algn="just"/>
            <a:r>
              <a:rPr lang="tr-TR" sz="3200" b="1" dirty="0" smtClean="0">
                <a:latin typeface="Times New Roman" panose="02020603050405020304" pitchFamily="18" charset="0"/>
                <a:cs typeface="Times New Roman" panose="02020603050405020304" pitchFamily="18" charset="0"/>
              </a:rPr>
              <a:t> Ayni Hak, </a:t>
            </a:r>
            <a:r>
              <a:rPr lang="tr-TR" sz="3200" b="1" i="1" dirty="0" smtClean="0">
                <a:latin typeface="Times New Roman" panose="02020603050405020304" pitchFamily="18" charset="0"/>
                <a:cs typeface="Times New Roman" panose="02020603050405020304" pitchFamily="18" charset="0"/>
              </a:rPr>
              <a:t>sahibine Eşya üzerinde doğrudan hakimiyet sağlayan bir Hak olduğu </a:t>
            </a:r>
            <a:r>
              <a:rPr lang="tr-TR" sz="3200" dirty="0" smtClean="0">
                <a:latin typeface="Times New Roman" panose="02020603050405020304" pitchFamily="18" charset="0"/>
                <a:cs typeface="Times New Roman" panose="02020603050405020304" pitchFamily="18" charset="0"/>
              </a:rPr>
              <a:t>için, </a:t>
            </a:r>
            <a:r>
              <a:rPr lang="tr-TR" sz="3200" b="1" dirty="0" smtClean="0">
                <a:latin typeface="Times New Roman" panose="02020603050405020304" pitchFamily="18" charset="0"/>
                <a:cs typeface="Times New Roman" panose="02020603050405020304" pitchFamily="18" charset="0"/>
              </a:rPr>
              <a:t>bu Hakkın belli bir yükümlüsü yoktur. </a:t>
            </a:r>
          </a:p>
          <a:p>
            <a:pPr algn="just"/>
            <a:r>
              <a:rPr lang="tr-TR" sz="3200" dirty="0" smtClean="0">
                <a:latin typeface="Times New Roman" panose="02020603050405020304" pitchFamily="18" charset="0"/>
                <a:cs typeface="Times New Roman" panose="02020603050405020304" pitchFamily="18" charset="0"/>
              </a:rPr>
              <a:t>Ayni Hakka </a:t>
            </a:r>
            <a:r>
              <a:rPr lang="tr-TR" sz="3200" b="1" i="1" dirty="0" smtClean="0">
                <a:latin typeface="Times New Roman" panose="02020603050405020304" pitchFamily="18" charset="0"/>
                <a:cs typeface="Times New Roman" panose="02020603050405020304" pitchFamily="18" charset="0"/>
              </a:rPr>
              <a:t>herkes uymak zorundadır</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dolayısıyla</a:t>
            </a:r>
            <a:r>
              <a:rPr lang="tr-TR" sz="3200" b="1" dirty="0" smtClean="0">
                <a:latin typeface="Times New Roman" panose="02020603050405020304" pitchFamily="18" charset="0"/>
                <a:cs typeface="Times New Roman" panose="02020603050405020304" pitchFamily="18" charset="0"/>
              </a:rPr>
              <a:t> Ayni Hakkı herkes ihlal edebilir.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Ayni Hak, </a:t>
            </a:r>
            <a:r>
              <a:rPr lang="tr-TR" sz="3200" b="1" i="1" dirty="0" smtClean="0">
                <a:latin typeface="Times New Roman" panose="02020603050405020304" pitchFamily="18" charset="0"/>
                <a:cs typeface="Times New Roman" panose="02020603050405020304" pitchFamily="18" charset="0"/>
              </a:rPr>
              <a:t>herkese karşı ileri sürülebilir</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yani </a:t>
            </a:r>
            <a:r>
              <a:rPr lang="tr-TR" sz="3200" b="1" dirty="0" smtClean="0">
                <a:latin typeface="Times New Roman" panose="02020603050405020304" pitchFamily="18" charset="0"/>
                <a:cs typeface="Times New Roman" panose="02020603050405020304" pitchFamily="18" charset="0"/>
              </a:rPr>
              <a:t>Mutlak bir Haktır. </a:t>
            </a:r>
          </a:p>
          <a:p>
            <a:pPr algn="just"/>
            <a:endParaRPr lang="tr-TR" sz="2400" b="1" u="sng"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6141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793728"/>
            <a:ext cx="10515600" cy="4351338"/>
          </a:xfrm>
        </p:spPr>
        <p:txBody>
          <a:bodyPr>
            <a:normAutofit/>
          </a:bodyPr>
          <a:lstStyle/>
          <a:p>
            <a:pPr algn="just"/>
            <a:r>
              <a:rPr lang="tr-TR" sz="2400" dirty="0" smtClean="0">
                <a:latin typeface="Times New Roman" panose="02020603050405020304" pitchFamily="18" charset="0"/>
                <a:cs typeface="Times New Roman" panose="02020603050405020304" pitchFamily="18" charset="0"/>
              </a:rPr>
              <a:t>Diğer taraftan, </a:t>
            </a:r>
            <a:r>
              <a:rPr lang="tr-TR" sz="2400" b="1" dirty="0" smtClean="0">
                <a:latin typeface="Times New Roman" panose="02020603050405020304" pitchFamily="18" charset="0"/>
                <a:cs typeface="Times New Roman" panose="02020603050405020304" pitchFamily="18" charset="0"/>
              </a:rPr>
              <a:t>Eşyaya Bağlı Borçların tipik örneklerini </a:t>
            </a:r>
            <a:r>
              <a:rPr lang="tr-TR" sz="2400" dirty="0" smtClean="0">
                <a:latin typeface="Times New Roman" panose="02020603050405020304" pitchFamily="18" charset="0"/>
                <a:cs typeface="Times New Roman" panose="02020603050405020304" pitchFamily="18" charset="0"/>
              </a:rPr>
              <a:t>oluşturan pek çok durumda, Alacaklılık sıfatı Eşya üzerindeki Ayni Hak Sahipliğine göre belirlenmek suretiyle Alacak Hakkı da Eşyaya bağlanmış olmaktadır. </a:t>
            </a:r>
          </a:p>
          <a:p>
            <a:pPr algn="just"/>
            <a:r>
              <a:rPr lang="tr-TR" sz="2400" b="1" i="1" dirty="0" smtClean="0">
                <a:latin typeface="Times New Roman" panose="02020603050405020304" pitchFamily="18" charset="0"/>
                <a:cs typeface="Times New Roman" panose="02020603050405020304" pitchFamily="18" charset="0"/>
              </a:rPr>
              <a:t>Örneğin, </a:t>
            </a:r>
            <a:r>
              <a:rPr lang="tr-TR" sz="2400" b="1" dirty="0" smtClean="0">
                <a:latin typeface="Times New Roman" panose="02020603050405020304" pitchFamily="18" charset="0"/>
                <a:cs typeface="Times New Roman" panose="02020603050405020304" pitchFamily="18" charset="0"/>
              </a:rPr>
              <a:t>Eşyaya Bağlı Taşınmaz Yükünde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839 / II</a:t>
            </a:r>
            <a:r>
              <a:rPr lang="tr-TR" sz="2400" b="1" dirty="0" smtClean="0">
                <a:latin typeface="Times New Roman" panose="02020603050405020304" pitchFamily="18" charset="0"/>
                <a:cs typeface="Times New Roman" panose="02020603050405020304" pitchFamily="18" charset="0"/>
              </a:rPr>
              <a:t>), Edim Alacağı,  </a:t>
            </a:r>
            <a:r>
              <a:rPr lang="tr-TR" sz="2400" dirty="0" smtClean="0">
                <a:latin typeface="Times New Roman" panose="02020603050405020304" pitchFamily="18" charset="0"/>
                <a:cs typeface="Times New Roman" panose="02020603050405020304" pitchFamily="18" charset="0"/>
              </a:rPr>
              <a:t>Eşyaya Bağlı İrtifaka bağlanan </a:t>
            </a:r>
            <a:r>
              <a:rPr lang="tr-TR" sz="2400" b="1" dirty="0" smtClean="0">
                <a:latin typeface="Times New Roman" panose="02020603050405020304" pitchFamily="18" charset="0"/>
                <a:cs typeface="Times New Roman" panose="02020603050405020304" pitchFamily="18" charset="0"/>
              </a:rPr>
              <a:t>Yan Edim Alacağı</a:t>
            </a:r>
            <a:r>
              <a:rPr lang="tr-TR" sz="2400" dirty="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(MK m. 779 / II</a:t>
            </a:r>
            <a:r>
              <a:rPr lang="tr-TR" sz="2400" dirty="0" smtClean="0">
                <a:latin typeface="Times New Roman" panose="02020603050405020304" pitchFamily="18" charset="0"/>
                <a:cs typeface="Times New Roman" panose="02020603050405020304" pitchFamily="18" charset="0"/>
              </a:rPr>
              <a:t>), Ayni Hak Sahipliğine bağlanmış Alacaklardır. </a:t>
            </a:r>
          </a:p>
          <a:p>
            <a:pPr algn="just"/>
            <a:r>
              <a:rPr lang="tr-TR" sz="2400" dirty="0" smtClean="0">
                <a:latin typeface="Times New Roman" panose="02020603050405020304" pitchFamily="18" charset="0"/>
                <a:cs typeface="Times New Roman" panose="02020603050405020304" pitchFamily="18" charset="0"/>
              </a:rPr>
              <a:t>Yine, </a:t>
            </a:r>
            <a:r>
              <a:rPr lang="tr-TR" sz="2400" b="1" dirty="0" smtClean="0">
                <a:latin typeface="Times New Roman" panose="02020603050405020304" pitchFamily="18" charset="0"/>
                <a:cs typeface="Times New Roman" panose="02020603050405020304" pitchFamily="18" charset="0"/>
              </a:rPr>
              <a:t>Komşuluk Hukukundan doğan Olumlu Edim Yükümlerinde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Zorunlu Mecra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Zorunlu Geçit</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Zorunlu Kaynak Hakkının kurulmasında, bunların kurulmasını talep hakkı, </a:t>
            </a:r>
            <a:r>
              <a:rPr lang="tr-TR" sz="2400" dirty="0" smtClean="0">
                <a:latin typeface="Times New Roman" panose="02020603050405020304" pitchFamily="18" charset="0"/>
                <a:cs typeface="Times New Roman" panose="02020603050405020304" pitchFamily="18" charset="0"/>
              </a:rPr>
              <a:t>bir </a:t>
            </a:r>
            <a:r>
              <a:rPr lang="tr-TR" sz="2400" b="1" i="1" dirty="0" smtClean="0">
                <a:latin typeface="Times New Roman" panose="02020603050405020304" pitchFamily="18" charset="0"/>
                <a:cs typeface="Times New Roman" panose="02020603050405020304" pitchFamily="18" charset="0"/>
              </a:rPr>
              <a:t>Taşınmazın Malikine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Kurma </a:t>
            </a:r>
            <a:r>
              <a:rPr lang="tr-TR" sz="2400" b="1" dirty="0">
                <a:latin typeface="Times New Roman" panose="02020603050405020304" pitchFamily="18" charset="0"/>
                <a:cs typeface="Times New Roman" panose="02020603050405020304" pitchFamily="18" charset="0"/>
              </a:rPr>
              <a:t>Y</a:t>
            </a:r>
            <a:r>
              <a:rPr lang="tr-TR" sz="2400" b="1" dirty="0" smtClean="0">
                <a:latin typeface="Times New Roman" panose="02020603050405020304" pitchFamily="18" charset="0"/>
                <a:cs typeface="Times New Roman" panose="02020603050405020304" pitchFamily="18" charset="0"/>
              </a:rPr>
              <a:t>ükümü </a:t>
            </a:r>
            <a:r>
              <a:rPr lang="tr-TR" sz="2400" dirty="0" smtClean="0">
                <a:latin typeface="Times New Roman" panose="02020603050405020304" pitchFamily="18" charset="0"/>
                <a:cs typeface="Times New Roman" panose="02020603050405020304" pitchFamily="18" charset="0"/>
              </a:rPr>
              <a:t>ise, ona komşu olan </a:t>
            </a:r>
            <a:r>
              <a:rPr lang="tr-TR" sz="2400" b="1" dirty="0" smtClean="0">
                <a:latin typeface="Times New Roman" panose="02020603050405020304" pitchFamily="18" charset="0"/>
                <a:cs typeface="Times New Roman" panose="02020603050405020304" pitchFamily="18" charset="0"/>
              </a:rPr>
              <a:t>diğer bir Taşınmazın Malikine </a:t>
            </a:r>
            <a:r>
              <a:rPr lang="tr-TR" sz="2400" dirty="0" smtClean="0">
                <a:latin typeface="Times New Roman" panose="02020603050405020304" pitchFamily="18" charset="0"/>
                <a:cs typeface="Times New Roman" panose="02020603050405020304" pitchFamily="18" charset="0"/>
              </a:rPr>
              <a:t>ait olup, </a:t>
            </a:r>
            <a:r>
              <a:rPr lang="tr-TR" sz="2400" b="1" dirty="0" smtClean="0">
                <a:latin typeface="Times New Roman" panose="02020603050405020304" pitchFamily="18" charset="0"/>
                <a:cs typeface="Times New Roman" panose="02020603050405020304" pitchFamily="18" charset="0"/>
              </a:rPr>
              <a:t>Borç İlişkisi </a:t>
            </a:r>
            <a:r>
              <a:rPr lang="tr-TR" sz="2400" dirty="0" smtClean="0">
                <a:latin typeface="Times New Roman" panose="02020603050405020304" pitchFamily="18" charset="0"/>
                <a:cs typeface="Times New Roman" panose="02020603050405020304" pitchFamily="18" charset="0"/>
              </a:rPr>
              <a:t>hem </a:t>
            </a:r>
            <a:r>
              <a:rPr lang="tr-TR" sz="2400" b="1" dirty="0" smtClean="0">
                <a:latin typeface="Times New Roman" panose="02020603050405020304" pitchFamily="18" charset="0"/>
                <a:cs typeface="Times New Roman" panose="02020603050405020304" pitchFamily="18" charset="0"/>
              </a:rPr>
              <a:t>Borç,</a:t>
            </a:r>
            <a:r>
              <a:rPr lang="tr-TR" sz="2400" dirty="0" smtClean="0">
                <a:latin typeface="Times New Roman" panose="02020603050405020304" pitchFamily="18" charset="0"/>
                <a:cs typeface="Times New Roman" panose="02020603050405020304" pitchFamily="18" charset="0"/>
              </a:rPr>
              <a:t> hem de </a:t>
            </a:r>
            <a:r>
              <a:rPr lang="tr-TR" sz="2400" b="1" dirty="0" smtClean="0">
                <a:latin typeface="Times New Roman" panose="02020603050405020304" pitchFamily="18" charset="0"/>
                <a:cs typeface="Times New Roman" panose="02020603050405020304" pitchFamily="18" charset="0"/>
              </a:rPr>
              <a:t>Alacak</a:t>
            </a:r>
            <a:r>
              <a:rPr lang="tr-TR" sz="2400" dirty="0" smtClean="0">
                <a:latin typeface="Times New Roman" panose="02020603050405020304" pitchFamily="18" charset="0"/>
                <a:cs typeface="Times New Roman" panose="02020603050405020304" pitchFamily="18" charset="0"/>
              </a:rPr>
              <a:t> yönünden </a:t>
            </a:r>
            <a:r>
              <a:rPr lang="tr-TR" sz="2400" b="1" dirty="0" smtClean="0">
                <a:latin typeface="Times New Roman" panose="02020603050405020304" pitchFamily="18" charset="0"/>
                <a:cs typeface="Times New Roman" panose="02020603050405020304" pitchFamily="18" charset="0"/>
              </a:rPr>
              <a:t>Eşyaya Bağlıdır.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204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Ayni Haklardaki Sınırlı Sayıda Olma (</a:t>
            </a:r>
            <a:r>
              <a:rPr lang="tr-TR" i="1" dirty="0" err="1" smtClean="0">
                <a:latin typeface="Times New Roman" panose="02020603050405020304" pitchFamily="18" charset="0"/>
                <a:cs typeface="Times New Roman" panose="02020603050405020304" pitchFamily="18" charset="0"/>
              </a:rPr>
              <a:t>Numerus</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Clausus</a:t>
            </a:r>
            <a:r>
              <a:rPr lang="tr-TR" b="1" dirty="0" smtClean="0">
                <a:latin typeface="Times New Roman" panose="02020603050405020304" pitchFamily="18" charset="0"/>
                <a:cs typeface="Times New Roman" panose="02020603050405020304" pitchFamily="18" charset="0"/>
              </a:rPr>
              <a:t>) İlkesi, </a:t>
            </a:r>
            <a:r>
              <a:rPr lang="tr-TR" b="1" i="1" dirty="0" smtClean="0">
                <a:latin typeface="Times New Roman" panose="02020603050405020304" pitchFamily="18" charset="0"/>
                <a:cs typeface="Times New Roman" panose="02020603050405020304" pitchFamily="18" charset="0"/>
              </a:rPr>
              <a:t>Eşyaya Bağlı Borçlarda </a:t>
            </a:r>
            <a:r>
              <a:rPr lang="tr-TR" b="1" dirty="0" smtClean="0">
                <a:latin typeface="Times New Roman" panose="02020603050405020304" pitchFamily="18" charset="0"/>
                <a:cs typeface="Times New Roman" panose="02020603050405020304" pitchFamily="18" charset="0"/>
              </a:rPr>
              <a:t>da uygulanır. </a:t>
            </a:r>
            <a:r>
              <a:rPr lang="tr-TR" dirty="0" smtClean="0">
                <a:latin typeface="Times New Roman" panose="02020603050405020304" pitchFamily="18" charset="0"/>
                <a:cs typeface="Times New Roman" panose="02020603050405020304" pitchFamily="18" charset="0"/>
              </a:rPr>
              <a:t>Çünkü, </a:t>
            </a:r>
            <a:r>
              <a:rPr lang="tr-TR" b="1" dirty="0" smtClean="0">
                <a:latin typeface="Times New Roman" panose="02020603050405020304" pitchFamily="18" charset="0"/>
                <a:cs typeface="Times New Roman" panose="02020603050405020304" pitchFamily="18" charset="0"/>
              </a:rPr>
              <a:t>Eşyaya Bağlı Borç İlişkisinden Doğan Haklar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Ayni Haklar </a:t>
            </a:r>
            <a:r>
              <a:rPr lang="tr-TR" dirty="0" smtClean="0">
                <a:latin typeface="Times New Roman" panose="02020603050405020304" pitchFamily="18" charset="0"/>
                <a:cs typeface="Times New Roman" panose="02020603050405020304" pitchFamily="18" charset="0"/>
              </a:rPr>
              <a:t>gibi, </a:t>
            </a:r>
            <a:r>
              <a:rPr lang="tr-TR" b="1" dirty="0" smtClean="0">
                <a:latin typeface="Times New Roman" panose="02020603050405020304" pitchFamily="18" charset="0"/>
                <a:cs typeface="Times New Roman" panose="02020603050405020304" pitchFamily="18" charset="0"/>
              </a:rPr>
              <a:t>başlangıçta Hukuki İlişkinin dışında bulunan Kimseler için Yükümlülükler </a:t>
            </a:r>
            <a:r>
              <a:rPr lang="tr-TR" dirty="0" smtClean="0">
                <a:latin typeface="Times New Roman" panose="02020603050405020304" pitchFamily="18" charset="0"/>
                <a:cs typeface="Times New Roman" panose="02020603050405020304" pitchFamily="18" charset="0"/>
              </a:rPr>
              <a:t>öngörür.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Eşyaya Bağlı Borçlar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Kanunda açıklanan durumlarla </a:t>
            </a:r>
            <a:r>
              <a:rPr lang="tr-TR" b="1" dirty="0" smtClean="0">
                <a:latin typeface="Times New Roman" panose="02020603050405020304" pitchFamily="18" charset="0"/>
                <a:cs typeface="Times New Roman" panose="02020603050405020304" pitchFamily="18" charset="0"/>
              </a:rPr>
              <a:t>sınırlıdır.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Eşyaya Bağlı Borçlar</a:t>
            </a:r>
            <a:r>
              <a:rPr lang="tr-TR" dirty="0" smtClean="0">
                <a:latin typeface="Times New Roman" panose="02020603050405020304" pitchFamily="18" charset="0"/>
                <a:cs typeface="Times New Roman" panose="02020603050405020304" pitchFamily="18" charset="0"/>
              </a:rPr>
              <a:t>, ancak bir Kanun hükmü gereğince doğar veya Kanunun açıkça öngördüğü hallerde ve belirlediği sınırlar içinde Hukuki İşlemle kurulur. </a:t>
            </a:r>
          </a:p>
          <a:p>
            <a:pPr marL="0" indent="0" algn="just">
              <a:buNone/>
            </a:pP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32339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Kanuni İrtifakları, </a:t>
            </a:r>
            <a:r>
              <a:rPr lang="tr-TR" sz="2400" b="1" i="1" dirty="0" smtClean="0">
                <a:latin typeface="Times New Roman" panose="02020603050405020304" pitchFamily="18" charset="0"/>
                <a:cs typeface="Times New Roman" panose="02020603050405020304" pitchFamily="18" charset="0"/>
              </a:rPr>
              <a:t>Zorunlu Mecra, Zorunlu Geçit </a:t>
            </a:r>
            <a:r>
              <a:rPr lang="tr-TR" sz="2400" dirty="0" smtClean="0">
                <a:latin typeface="Times New Roman" panose="02020603050405020304" pitchFamily="18" charset="0"/>
                <a:cs typeface="Times New Roman" panose="02020603050405020304" pitchFamily="18" charset="0"/>
              </a:rPr>
              <a:t>ve</a:t>
            </a:r>
            <a:r>
              <a:rPr lang="tr-TR" sz="2400" b="1" i="1" dirty="0" smtClean="0">
                <a:latin typeface="Times New Roman" panose="02020603050405020304" pitchFamily="18" charset="0"/>
                <a:cs typeface="Times New Roman" panose="02020603050405020304" pitchFamily="18" charset="0"/>
              </a:rPr>
              <a:t> Zorunlu Kaynak Hakkını Kurma Yükümlülüğü (</a:t>
            </a:r>
            <a:r>
              <a:rPr lang="tr-TR" sz="2400" i="1" dirty="0" smtClean="0">
                <a:latin typeface="Times New Roman" panose="02020603050405020304" pitchFamily="18" charset="0"/>
                <a:cs typeface="Times New Roman" panose="02020603050405020304" pitchFamily="18" charset="0"/>
              </a:rPr>
              <a:t>MK m. 744, 747, 761</a:t>
            </a:r>
            <a:r>
              <a:rPr lang="tr-TR" sz="2400" b="1" i="1" dirty="0" smtClean="0">
                <a:latin typeface="Times New Roman" panose="02020603050405020304" pitchFamily="18" charset="0"/>
                <a:cs typeface="Times New Roman" panose="02020603050405020304" pitchFamily="18" charset="0"/>
              </a:rPr>
              <a:t>), Paylı Mülkiyette Yönetim Giderlerine Katılma Borcu (</a:t>
            </a:r>
            <a:r>
              <a:rPr lang="tr-TR" sz="2400" i="1" dirty="0" smtClean="0">
                <a:latin typeface="Times New Roman" panose="02020603050405020304" pitchFamily="18" charset="0"/>
                <a:cs typeface="Times New Roman" panose="02020603050405020304" pitchFamily="18" charset="0"/>
              </a:rPr>
              <a:t>MK m. 694</a:t>
            </a:r>
            <a:r>
              <a:rPr lang="tr-TR" sz="2400" b="1" i="1" dirty="0" smtClean="0">
                <a:latin typeface="Times New Roman" panose="02020603050405020304" pitchFamily="18" charset="0"/>
                <a:cs typeface="Times New Roman" panose="02020603050405020304" pitchFamily="18" charset="0"/>
              </a:rPr>
              <a:t>), Kat Mülkiyetinde Genel Giderlere Katılma Borcu (</a:t>
            </a:r>
            <a:r>
              <a:rPr lang="tr-TR" sz="2400" i="1" dirty="0" smtClean="0">
                <a:latin typeface="Times New Roman" panose="02020603050405020304" pitchFamily="18" charset="0"/>
                <a:cs typeface="Times New Roman" panose="02020603050405020304" pitchFamily="18" charset="0"/>
              </a:rPr>
              <a:t>KMK m. 20 / I), </a:t>
            </a:r>
            <a:r>
              <a:rPr lang="tr-TR" sz="2400" b="1" dirty="0" smtClean="0">
                <a:latin typeface="Times New Roman" panose="02020603050405020304" pitchFamily="18" charset="0"/>
                <a:cs typeface="Times New Roman" panose="02020603050405020304" pitchFamily="18" charset="0"/>
              </a:rPr>
              <a:t>Kanundan doğan Eşyaya Bağlı Borçlara örnek </a:t>
            </a:r>
            <a:r>
              <a:rPr lang="tr-TR" sz="2400" dirty="0" smtClean="0">
                <a:latin typeface="Times New Roman" panose="02020603050405020304" pitchFamily="18" charset="0"/>
                <a:cs typeface="Times New Roman" panose="02020603050405020304" pitchFamily="18" charset="0"/>
              </a:rPr>
              <a:t>olarak gösterilebilir. </a:t>
            </a:r>
          </a:p>
          <a:p>
            <a:pPr algn="just"/>
            <a:r>
              <a:rPr lang="tr-TR" sz="2400" b="1" dirty="0" smtClean="0">
                <a:latin typeface="Times New Roman" panose="02020603050405020304" pitchFamily="18" charset="0"/>
                <a:cs typeface="Times New Roman" panose="02020603050405020304" pitchFamily="18" charset="0"/>
              </a:rPr>
              <a:t>İrtifak Haklarına Yan Edim olarak bağlanan Yapma Yükümleri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779 / II), </a:t>
            </a:r>
            <a:r>
              <a:rPr lang="tr-TR" sz="2400" b="1" dirty="0" smtClean="0">
                <a:latin typeface="Times New Roman" panose="02020603050405020304" pitchFamily="18" charset="0"/>
                <a:cs typeface="Times New Roman" panose="02020603050405020304" pitchFamily="18" charset="0"/>
              </a:rPr>
              <a:t>Hukuki </a:t>
            </a:r>
            <a:r>
              <a:rPr lang="tr-TR" sz="2400" b="1" dirty="0">
                <a:latin typeface="Times New Roman" panose="02020603050405020304" pitchFamily="18" charset="0"/>
                <a:cs typeface="Times New Roman" panose="02020603050405020304" pitchFamily="18" charset="0"/>
              </a:rPr>
              <a:t>İşlemle kurulan Taşınmaz Yükünden doğan </a:t>
            </a:r>
            <a:r>
              <a:rPr lang="tr-TR" sz="2400" b="1" dirty="0" smtClean="0">
                <a:latin typeface="Times New Roman" panose="02020603050405020304" pitchFamily="18" charset="0"/>
                <a:cs typeface="Times New Roman" panose="02020603050405020304" pitchFamily="18" charset="0"/>
              </a:rPr>
              <a:t>Verme </a:t>
            </a:r>
            <a:r>
              <a:rPr lang="tr-TR" sz="2400" dirty="0" smtClean="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Yapma </a:t>
            </a:r>
            <a:r>
              <a:rPr lang="tr-TR" sz="2400" b="1" dirty="0">
                <a:latin typeface="Times New Roman" panose="02020603050405020304" pitchFamily="18" charset="0"/>
                <a:cs typeface="Times New Roman" panose="02020603050405020304" pitchFamily="18" charset="0"/>
              </a:rPr>
              <a:t>Y</a:t>
            </a:r>
            <a:r>
              <a:rPr lang="tr-TR" sz="2400" b="1" dirty="0" smtClean="0">
                <a:latin typeface="Times New Roman" panose="02020603050405020304" pitchFamily="18" charset="0"/>
                <a:cs typeface="Times New Roman" panose="02020603050405020304" pitchFamily="18" charset="0"/>
              </a:rPr>
              <a:t>ükümleri (</a:t>
            </a:r>
            <a:r>
              <a:rPr lang="tr-TR" sz="2400" i="1" dirty="0" smtClean="0">
                <a:latin typeface="Times New Roman" panose="02020603050405020304" pitchFamily="18" charset="0"/>
                <a:cs typeface="Times New Roman" panose="02020603050405020304" pitchFamily="18" charset="0"/>
              </a:rPr>
              <a:t>MK m. 839), </a:t>
            </a:r>
            <a:r>
              <a:rPr lang="tr-TR" sz="2400" b="1" dirty="0" smtClean="0">
                <a:latin typeface="Times New Roman" panose="02020603050405020304" pitchFamily="18" charset="0"/>
                <a:cs typeface="Times New Roman" panose="02020603050405020304" pitchFamily="18" charset="0"/>
              </a:rPr>
              <a:t>Şerh edilmiş Kişisel Hakların (</a:t>
            </a:r>
            <a:r>
              <a:rPr lang="tr-TR" sz="2400" i="1" dirty="0" smtClean="0">
                <a:latin typeface="Times New Roman" panose="02020603050405020304" pitchFamily="18" charset="0"/>
                <a:cs typeface="Times New Roman" panose="02020603050405020304" pitchFamily="18" charset="0"/>
              </a:rPr>
              <a:t>MK m. 1009) </a:t>
            </a:r>
            <a:r>
              <a:rPr lang="tr-TR" sz="2400" b="1" dirty="0" smtClean="0">
                <a:latin typeface="Times New Roman" panose="02020603050405020304" pitchFamily="18" charset="0"/>
                <a:cs typeface="Times New Roman" panose="02020603050405020304" pitchFamily="18" charset="0"/>
              </a:rPr>
              <a:t>kullanılması </a:t>
            </a:r>
            <a:r>
              <a:rPr lang="tr-TR" sz="2400" dirty="0" smtClean="0">
                <a:latin typeface="Times New Roman" panose="02020603050405020304" pitchFamily="18" charset="0"/>
                <a:cs typeface="Times New Roman" panose="02020603050405020304" pitchFamily="18" charset="0"/>
              </a:rPr>
              <a:t>ile </a:t>
            </a:r>
            <a:r>
              <a:rPr lang="tr-TR" sz="2400" b="1" dirty="0" smtClean="0">
                <a:latin typeface="Times New Roman" panose="02020603050405020304" pitchFamily="18" charset="0"/>
                <a:cs typeface="Times New Roman" panose="02020603050405020304" pitchFamily="18" charset="0"/>
              </a:rPr>
              <a:t>Taşınmaz Malikinin yerine getirmesi gereken Edim Yükümleri, </a:t>
            </a:r>
            <a:r>
              <a:rPr lang="tr-TR" sz="2400" b="1" i="1" dirty="0" smtClean="0">
                <a:latin typeface="Times New Roman" panose="02020603050405020304" pitchFamily="18" charset="0"/>
                <a:cs typeface="Times New Roman" panose="02020603050405020304" pitchFamily="18" charset="0"/>
              </a:rPr>
              <a:t>Hukuki İşlemle kurulan Eşyaya Bağlı Borçlardır. </a:t>
            </a:r>
            <a:endParaRPr lang="tr-TR"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615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Ayni Hakların Çeşitleri </a:t>
            </a:r>
            <a:br>
              <a:rPr lang="tr-TR" b="1" dirty="0" smtClean="0"/>
            </a:br>
            <a:r>
              <a:rPr lang="tr-TR" b="1"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a:t>
            </a:r>
            <a:r>
              <a:rPr lang="tr-TR" sz="2700" b="1"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Eşya H., 5. B., s. 29 vd</a:t>
            </a:r>
            <a:r>
              <a:rPr lang="tr-TR" sz="2700" b="1" i="1" dirty="0" smtClean="0">
                <a:latin typeface="Times New Roman" panose="02020603050405020304" pitchFamily="18" charset="0"/>
                <a:cs typeface="Times New Roman" panose="02020603050405020304" pitchFamily="18" charset="0"/>
              </a:rPr>
              <a:t>.;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a:latin typeface="Times New Roman" panose="02020603050405020304" pitchFamily="18" charset="0"/>
                <a:cs typeface="Times New Roman" panose="02020603050405020304" pitchFamily="18" charset="0"/>
              </a:rPr>
              <a:t>S</a:t>
            </a:r>
            <a:r>
              <a:rPr lang="tr-TR" sz="2700" b="1" i="1" dirty="0" err="1" smtClean="0">
                <a:latin typeface="Times New Roman" panose="02020603050405020304" pitchFamily="18" charset="0"/>
                <a:cs typeface="Times New Roman" panose="02020603050405020304" pitchFamily="18" charset="0"/>
              </a:rPr>
              <a:t>eliçi</a:t>
            </a:r>
            <a:r>
              <a:rPr lang="tr-TR" sz="2700" b="1" i="1" dirty="0" smtClean="0">
                <a:latin typeface="Times New Roman" panose="02020603050405020304" pitchFamily="18" charset="0"/>
                <a:cs typeface="Times New Roman" panose="02020603050405020304" pitchFamily="18" charset="0"/>
              </a:rPr>
              <a:t> / Oktay – Özdemir, </a:t>
            </a:r>
            <a:r>
              <a:rPr lang="tr-TR" sz="2700" i="1" dirty="0" smtClean="0">
                <a:latin typeface="Times New Roman" panose="02020603050405020304" pitchFamily="18" charset="0"/>
                <a:cs typeface="Times New Roman" panose="02020603050405020304" pitchFamily="18" charset="0"/>
              </a:rPr>
              <a:t>Eşya H., 20 </a:t>
            </a:r>
            <a:r>
              <a:rPr lang="tr-TR" sz="2700" b="1" i="1" dirty="0" smtClean="0">
                <a:latin typeface="Times New Roman" panose="02020603050405020304" pitchFamily="18" charset="0"/>
                <a:cs typeface="Times New Roman" panose="02020603050405020304" pitchFamily="18" charset="0"/>
              </a:rPr>
              <a:t>. B., s.23 vd.; Ertaş, </a:t>
            </a:r>
            <a:r>
              <a:rPr lang="tr-TR" sz="2700" i="1" dirty="0" smtClean="0">
                <a:latin typeface="Times New Roman" panose="02020603050405020304" pitchFamily="18" charset="0"/>
                <a:cs typeface="Times New Roman" panose="02020603050405020304" pitchFamily="18" charset="0"/>
              </a:rPr>
              <a:t>Eşya H., 12. B., s. 13 vd.; </a:t>
            </a:r>
            <a:r>
              <a:rPr lang="tr-TR" sz="2700" b="1" i="1" dirty="0" smtClean="0">
                <a:latin typeface="Times New Roman" panose="02020603050405020304" pitchFamily="18" charset="0"/>
                <a:cs typeface="Times New Roman" panose="02020603050405020304" pitchFamily="18" charset="0"/>
              </a:rPr>
              <a:t>Antalya,</a:t>
            </a:r>
            <a:r>
              <a:rPr lang="tr-TR" sz="2700" i="1" dirty="0" smtClean="0">
                <a:latin typeface="Times New Roman" panose="02020603050405020304" pitchFamily="18" charset="0"/>
                <a:cs typeface="Times New Roman" panose="02020603050405020304" pitchFamily="18" charset="0"/>
              </a:rPr>
              <a:t> Eşya H., C.1, s. 77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r>
              <a:rPr lang="tr-TR" sz="3200" b="1" dirty="0" smtClean="0">
                <a:latin typeface="Times New Roman" panose="02020603050405020304" pitchFamily="18" charset="0"/>
                <a:cs typeface="Times New Roman" panose="02020603050405020304" pitchFamily="18" charset="0"/>
              </a:rPr>
              <a:t>Ayni Haklar, </a:t>
            </a:r>
            <a:r>
              <a:rPr lang="tr-TR" sz="3200" dirty="0" smtClean="0">
                <a:latin typeface="Times New Roman" panose="02020603050405020304" pitchFamily="18" charset="0"/>
                <a:cs typeface="Times New Roman" panose="02020603050405020304" pitchFamily="18" charset="0"/>
              </a:rPr>
              <a:t>çeşitli bakımlardan Ayrımlara tabi tutulabilir. </a:t>
            </a:r>
          </a:p>
          <a:p>
            <a:pPr algn="just"/>
            <a:r>
              <a:rPr lang="tr-TR" sz="3200" b="1" u="sng" dirty="0" smtClean="0">
                <a:latin typeface="Times New Roman" panose="02020603050405020304" pitchFamily="18" charset="0"/>
                <a:cs typeface="Times New Roman" panose="02020603050405020304" pitchFamily="18" charset="0"/>
              </a:rPr>
              <a:t>Ayni Haklarla ilgili </a:t>
            </a:r>
            <a:r>
              <a:rPr lang="tr-TR" sz="3200" b="1" u="sng" dirty="0">
                <a:latin typeface="Times New Roman" panose="02020603050405020304" pitchFamily="18" charset="0"/>
                <a:cs typeface="Times New Roman" panose="02020603050405020304" pitchFamily="18" charset="0"/>
              </a:rPr>
              <a:t>B</a:t>
            </a:r>
            <a:r>
              <a:rPr lang="tr-TR" sz="3200" b="1" u="sng" dirty="0" smtClean="0">
                <a:latin typeface="Times New Roman" panose="02020603050405020304" pitchFamily="18" charset="0"/>
                <a:cs typeface="Times New Roman" panose="02020603050405020304" pitchFamily="18" charset="0"/>
              </a:rPr>
              <a:t>aşlıca Ayrımlar, iki grupta toplanabilir</a:t>
            </a:r>
            <a:r>
              <a:rPr lang="tr-TR" sz="3200"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Hakkın Hak Sahibine Sağladığı Yetkilere Göre Yapılan Ayırım </a:t>
            </a:r>
          </a:p>
          <a:p>
            <a:pPr algn="just"/>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Hak Sahibinin  Belirleniş Biçimine Göre Yapılan Ayrım </a:t>
            </a:r>
          </a:p>
          <a:p>
            <a:pPr marL="0" indent="0" algn="just">
              <a:buNone/>
            </a:pP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9072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Mülkiyet Hakkı – Sınırlı Ayni Haklar </a:t>
            </a:r>
            <a:endParaRPr lang="tr-TR" b="1" dirty="0"/>
          </a:p>
        </p:txBody>
      </p:sp>
      <p:sp>
        <p:nvSpPr>
          <p:cNvPr id="3" name="İçerik Yer Tutucusu 2"/>
          <p:cNvSpPr>
            <a:spLocks noGrp="1"/>
          </p:cNvSpPr>
          <p:nvPr>
            <p:ph idx="1"/>
          </p:nvPr>
        </p:nvSpPr>
        <p:spPr/>
        <p:txBody>
          <a:bodyPr>
            <a:normAutofit/>
          </a:bodyPr>
          <a:lstStyle/>
          <a:p>
            <a:pPr algn="just"/>
            <a:r>
              <a:rPr lang="tr-TR" sz="4400" b="1" dirty="0" smtClean="0">
                <a:latin typeface="Times New Roman" panose="02020603050405020304" pitchFamily="18" charset="0"/>
                <a:cs typeface="Times New Roman" panose="02020603050405020304" pitchFamily="18" charset="0"/>
              </a:rPr>
              <a:t>Ayni Haklar</a:t>
            </a:r>
            <a:r>
              <a:rPr lang="tr-TR" sz="4400"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Eşya üzerinde Hak Sahibine sağladığı Yetkilere, </a:t>
            </a:r>
            <a:r>
              <a:rPr lang="tr-TR" sz="4400" i="1" dirty="0" smtClean="0">
                <a:latin typeface="Times New Roman" panose="02020603050405020304" pitchFamily="18" charset="0"/>
                <a:cs typeface="Times New Roman" panose="02020603050405020304" pitchFamily="18" charset="0"/>
              </a:rPr>
              <a:t>diğer bir deyişle</a:t>
            </a:r>
            <a:r>
              <a:rPr lang="tr-TR" sz="4400" b="1" i="1" dirty="0" smtClean="0">
                <a:latin typeface="Times New Roman" panose="02020603050405020304" pitchFamily="18" charset="0"/>
                <a:cs typeface="Times New Roman" panose="02020603050405020304" pitchFamily="18" charset="0"/>
              </a:rPr>
              <a:t>, Ayni Hakkın Kapsamına </a:t>
            </a:r>
            <a:r>
              <a:rPr lang="tr-TR" sz="4400" b="1" dirty="0" smtClean="0">
                <a:latin typeface="Times New Roman" panose="02020603050405020304" pitchFamily="18" charset="0"/>
                <a:cs typeface="Times New Roman" panose="02020603050405020304" pitchFamily="18" charset="0"/>
              </a:rPr>
              <a:t>göre, </a:t>
            </a:r>
            <a:r>
              <a:rPr lang="tr-TR" sz="4400" dirty="0" smtClean="0">
                <a:latin typeface="Times New Roman" panose="02020603050405020304" pitchFamily="18" charset="0"/>
                <a:cs typeface="Times New Roman" panose="02020603050405020304" pitchFamily="18" charset="0"/>
              </a:rPr>
              <a:t>iki büyük gruba ayrılır</a:t>
            </a:r>
            <a:r>
              <a:rPr lang="tr-TR" sz="4000" dirty="0" smtClean="0">
                <a:latin typeface="Times New Roman" panose="02020603050405020304" pitchFamily="18" charset="0"/>
                <a:cs typeface="Times New Roman" panose="02020603050405020304" pitchFamily="18" charset="0"/>
              </a:rPr>
              <a:t>: </a:t>
            </a:r>
          </a:p>
          <a:p>
            <a:pPr algn="just"/>
            <a:r>
              <a:rPr lang="tr-TR" sz="4000" b="1" i="1" dirty="0" smtClean="0">
                <a:latin typeface="Times New Roman" panose="02020603050405020304" pitchFamily="18" charset="0"/>
                <a:cs typeface="Times New Roman" panose="02020603050405020304" pitchFamily="18" charset="0"/>
              </a:rPr>
              <a:t>Mülkiyet </a:t>
            </a:r>
          </a:p>
          <a:p>
            <a:pPr algn="just"/>
            <a:r>
              <a:rPr lang="tr-TR" sz="4000" b="1" i="1" dirty="0" smtClean="0">
                <a:latin typeface="Times New Roman" panose="02020603050405020304" pitchFamily="18" charset="0"/>
                <a:cs typeface="Times New Roman" panose="02020603050405020304" pitchFamily="18" charset="0"/>
              </a:rPr>
              <a:t>Sınırlı Ayni Haklar</a:t>
            </a:r>
            <a:endParaRPr lang="tr-TR" sz="40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7097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Ayni Hakkın Kapsamına Göre: Mülkiyet ve Sınırlı Ayni Haklar </a:t>
            </a:r>
            <a:r>
              <a:rPr lang="tr-TR" dirty="0" smtClean="0"/>
              <a:t>– </a:t>
            </a:r>
            <a:r>
              <a:rPr lang="tr-TR" b="1" i="1" dirty="0" smtClean="0"/>
              <a:t>Genel Olarak </a:t>
            </a:r>
            <a:endParaRPr lang="tr-TR" b="1" i="1" dirty="0"/>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Ayni Hakların, </a:t>
            </a:r>
            <a:r>
              <a:rPr lang="tr-TR" sz="2400" b="1" i="1" dirty="0" smtClean="0">
                <a:latin typeface="Times New Roman" panose="02020603050405020304" pitchFamily="18" charset="0"/>
                <a:cs typeface="Times New Roman" panose="02020603050405020304" pitchFamily="18" charset="0"/>
              </a:rPr>
              <a:t>Mülkiyet Hakkı </a:t>
            </a:r>
            <a:r>
              <a:rPr lang="tr-TR" sz="2400"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Sınırlı Ayni Hakların </a:t>
            </a:r>
            <a:r>
              <a:rPr lang="tr-TR" sz="2400" dirty="0" smtClean="0">
                <a:latin typeface="Times New Roman" panose="02020603050405020304" pitchFamily="18" charset="0"/>
                <a:cs typeface="Times New Roman" panose="02020603050405020304" pitchFamily="18" charset="0"/>
              </a:rPr>
              <a:t>hepsi, </a:t>
            </a:r>
            <a:r>
              <a:rPr lang="tr-TR" sz="2400" dirty="0" err="1" smtClean="0">
                <a:latin typeface="Times New Roman" panose="02020603050405020304" pitchFamily="18" charset="0"/>
                <a:cs typeface="Times New Roman" panose="02020603050405020304" pitchFamily="18" charset="0"/>
              </a:rPr>
              <a:t>Aynilik</a:t>
            </a:r>
            <a:r>
              <a:rPr lang="tr-TR" sz="2400" dirty="0" smtClean="0">
                <a:latin typeface="Times New Roman" panose="02020603050405020304" pitchFamily="18" charset="0"/>
                <a:cs typeface="Times New Roman" panose="02020603050405020304" pitchFamily="18" charset="0"/>
              </a:rPr>
              <a:t> niteliğinden hareketle, </a:t>
            </a:r>
          </a:p>
          <a:p>
            <a:pPr algn="just"/>
            <a:r>
              <a:rPr lang="tr-TR" sz="2400" b="1" u="sng" dirty="0" smtClean="0">
                <a:latin typeface="Times New Roman" panose="02020603050405020304" pitchFamily="18" charset="0"/>
                <a:cs typeface="Times New Roman" panose="02020603050405020304" pitchFamily="18" charset="0"/>
              </a:rPr>
              <a:t>Nicelik Bakımından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Mülkiyet Hakkı, </a:t>
            </a:r>
            <a:r>
              <a:rPr lang="tr-TR" sz="2400" dirty="0" smtClean="0">
                <a:latin typeface="Times New Roman" panose="02020603050405020304" pitchFamily="18" charset="0"/>
                <a:cs typeface="Times New Roman" panose="02020603050405020304" pitchFamily="18" charset="0"/>
              </a:rPr>
              <a:t>Hak Sahibine</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Tam bir Hakimiyet Hakkı</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vermektedir. </a:t>
            </a:r>
            <a:r>
              <a:rPr lang="tr-TR" sz="2400" b="1" i="1" dirty="0" smtClean="0">
                <a:latin typeface="Times New Roman" panose="02020603050405020304" pitchFamily="18" charset="0"/>
                <a:cs typeface="Times New Roman" panose="02020603050405020304" pitchFamily="18" charset="0"/>
              </a:rPr>
              <a:t>Sınırlı Ayni Haklar </a:t>
            </a:r>
            <a:r>
              <a:rPr lang="tr-TR" sz="2400" dirty="0" smtClean="0">
                <a:latin typeface="Times New Roman" panose="02020603050405020304" pitchFamily="18" charset="0"/>
                <a:cs typeface="Times New Roman" panose="02020603050405020304" pitchFamily="18" charset="0"/>
              </a:rPr>
              <a:t>ise, Hak Sahibine, </a:t>
            </a:r>
            <a:r>
              <a:rPr lang="tr-TR" sz="2400" b="1" dirty="0" smtClean="0">
                <a:latin typeface="Times New Roman" panose="02020603050405020304" pitchFamily="18" charset="0"/>
                <a:cs typeface="Times New Roman" panose="02020603050405020304" pitchFamily="18" charset="0"/>
              </a:rPr>
              <a:t>Sınırlı bir Ayni Hakimiyet Hakkı </a:t>
            </a:r>
            <a:r>
              <a:rPr lang="tr-TR" sz="2400" dirty="0" smtClean="0">
                <a:latin typeface="Times New Roman" panose="02020603050405020304" pitchFamily="18" charset="0"/>
                <a:cs typeface="Times New Roman" panose="02020603050405020304" pitchFamily="18" charset="0"/>
              </a:rPr>
              <a:t>vermektedir. </a:t>
            </a:r>
          </a:p>
          <a:p>
            <a:pPr algn="just"/>
            <a:r>
              <a:rPr lang="tr-TR" sz="2400" b="1" u="sng" dirty="0" smtClean="0">
                <a:latin typeface="Times New Roman" panose="02020603050405020304" pitchFamily="18" charset="0"/>
                <a:cs typeface="Times New Roman" panose="02020603050405020304" pitchFamily="18" charset="0"/>
              </a:rPr>
              <a:t>Nitelik Bakımından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Sınırlı Ayni Haklar</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Mülkiyet Hakkının bir bölümünü oluşturmaksızın,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onu sınırlayan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ona yük yükleyen haklardır</a:t>
            </a:r>
            <a:r>
              <a:rPr lang="tr-TR" sz="2400" dirty="0" smtClean="0">
                <a:latin typeface="Times New Roman" panose="02020603050405020304" pitchFamily="18" charset="0"/>
                <a:cs typeface="Times New Roman" panose="02020603050405020304" pitchFamily="18" charset="0"/>
              </a:rPr>
              <a:t>. </a:t>
            </a:r>
          </a:p>
          <a:p>
            <a:pPr algn="just"/>
            <a:r>
              <a:rPr lang="tr-TR" sz="2400" dirty="0" err="1" smtClean="0">
                <a:latin typeface="Times New Roman" panose="02020603050405020304" pitchFamily="18" charset="0"/>
                <a:cs typeface="Times New Roman" panose="02020603050405020304" pitchFamily="18" charset="0"/>
              </a:rPr>
              <a:t>Ayniliğin</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amaçsal</a:t>
            </a:r>
            <a:r>
              <a:rPr lang="tr-TR" sz="2400" dirty="0" smtClean="0">
                <a:latin typeface="Times New Roman" panose="02020603050405020304" pitchFamily="18" charset="0"/>
                <a:cs typeface="Times New Roman" panose="02020603050405020304" pitchFamily="18" charset="0"/>
              </a:rPr>
              <a:t> olgusu, hak sahibine eşya üzerinde doğrudan doğruya hakimiyet verir. </a:t>
            </a:r>
          </a:p>
          <a:p>
            <a:pPr algn="just"/>
            <a:r>
              <a:rPr lang="tr-TR" sz="2400" dirty="0" smtClean="0">
                <a:latin typeface="Times New Roman" panose="02020603050405020304" pitchFamily="18" charset="0"/>
                <a:cs typeface="Times New Roman" panose="02020603050405020304" pitchFamily="18" charset="0"/>
              </a:rPr>
              <a:t>İşte </a:t>
            </a:r>
            <a:r>
              <a:rPr lang="tr-TR" sz="2400" b="1" dirty="0" err="1">
                <a:latin typeface="Times New Roman" panose="02020603050405020304" pitchFamily="18" charset="0"/>
                <a:cs typeface="Times New Roman" panose="02020603050405020304" pitchFamily="18" charset="0"/>
              </a:rPr>
              <a:t>A</a:t>
            </a:r>
            <a:r>
              <a:rPr lang="tr-TR" sz="2400" b="1" dirty="0" err="1" smtClean="0">
                <a:latin typeface="Times New Roman" panose="02020603050405020304" pitchFamily="18" charset="0"/>
                <a:cs typeface="Times New Roman" panose="02020603050405020304" pitchFamily="18" charset="0"/>
              </a:rPr>
              <a:t>yniliğin</a:t>
            </a:r>
            <a:r>
              <a:rPr lang="tr-TR" sz="2400" b="1" dirty="0" smtClean="0">
                <a:latin typeface="Times New Roman" panose="02020603050405020304" pitchFamily="18" charset="0"/>
                <a:cs typeface="Times New Roman" panose="02020603050405020304" pitchFamily="18" charset="0"/>
              </a:rPr>
              <a:t> Hakimiyetinin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apsamına göre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Ayni Haklar, </a:t>
            </a:r>
            <a:r>
              <a:rPr lang="tr-TR" sz="2400" dirty="0" smtClean="0">
                <a:latin typeface="Times New Roman" panose="02020603050405020304" pitchFamily="18" charset="0"/>
                <a:cs typeface="Times New Roman" panose="02020603050405020304" pitchFamily="18" charset="0"/>
              </a:rPr>
              <a:t>tam hakimiyet veren, yani, </a:t>
            </a:r>
            <a:r>
              <a:rPr lang="tr-TR" sz="2400" b="1" dirty="0" smtClean="0">
                <a:latin typeface="Times New Roman" panose="02020603050405020304" pitchFamily="18" charset="0"/>
                <a:cs typeface="Times New Roman" panose="02020603050405020304" pitchFamily="18" charset="0"/>
              </a:rPr>
              <a:t>Mülkiyet Hakkı</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ve sınırlı hakimiyet  veren, yani </a:t>
            </a:r>
            <a:r>
              <a:rPr lang="tr-TR" sz="2400" b="1" dirty="0" smtClean="0">
                <a:latin typeface="Times New Roman" panose="02020603050405020304" pitchFamily="18" charset="0"/>
                <a:cs typeface="Times New Roman" panose="02020603050405020304" pitchFamily="18" charset="0"/>
              </a:rPr>
              <a:t>Sınırlı Ayni Haklar </a:t>
            </a:r>
            <a:r>
              <a:rPr lang="tr-TR" sz="2400" dirty="0" smtClean="0">
                <a:latin typeface="Times New Roman" panose="02020603050405020304" pitchFamily="18" charset="0"/>
                <a:cs typeface="Times New Roman" panose="02020603050405020304" pitchFamily="18" charset="0"/>
              </a:rPr>
              <a:t>olmak üzere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kiye ayrılır. (</a:t>
            </a:r>
            <a:r>
              <a:rPr lang="tr-TR" sz="2400" b="1" i="1" dirty="0" smtClean="0">
                <a:latin typeface="Times New Roman" panose="02020603050405020304" pitchFamily="18" charset="0"/>
                <a:cs typeface="Times New Roman" panose="02020603050405020304" pitchFamily="18" charset="0"/>
              </a:rPr>
              <a:t>Antalya, </a:t>
            </a:r>
            <a:r>
              <a:rPr lang="tr-TR" sz="2400" dirty="0" smtClean="0">
                <a:latin typeface="Times New Roman" panose="02020603050405020304" pitchFamily="18" charset="0"/>
                <a:cs typeface="Times New Roman" panose="02020603050405020304" pitchFamily="18" charset="0"/>
              </a:rPr>
              <a:t>Eşya H., C.1, s. 77 – 78)</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8337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u="sng" dirty="0" smtClean="0"/>
              <a:t>Mülkiyet Hakkı ile Sınırlı Ayni Haklar Arasındaki İlişkiye İlişkin Görüşler </a:t>
            </a:r>
            <a:r>
              <a:rPr lang="tr-TR" b="1" dirty="0" smtClean="0"/>
              <a:t>(</a:t>
            </a:r>
            <a:r>
              <a:rPr lang="tr-TR" b="1" i="1" dirty="0" smtClean="0"/>
              <a:t>İlk görüş</a:t>
            </a:r>
            <a:r>
              <a:rPr lang="tr-TR" b="1" dirty="0" smtClean="0"/>
              <a:t>: </a:t>
            </a:r>
            <a:r>
              <a:rPr lang="tr-TR" b="1" i="1" dirty="0" smtClean="0"/>
              <a:t>Bölünme Görüşü</a:t>
            </a:r>
            <a:r>
              <a:rPr lang="tr-TR" b="1" dirty="0" smtClean="0"/>
              <a:t>) </a:t>
            </a:r>
            <a:endParaRPr lang="tr-TR" b="1" dirty="0"/>
          </a:p>
        </p:txBody>
      </p:sp>
      <p:sp>
        <p:nvSpPr>
          <p:cNvPr id="3" name="İçerik Yer Tutucusu 2"/>
          <p:cNvSpPr>
            <a:spLocks noGrp="1"/>
          </p:cNvSpPr>
          <p:nvPr>
            <p:ph idx="1"/>
          </p:nvPr>
        </p:nvSpPr>
        <p:spPr/>
        <p:txBody>
          <a:bodyPr>
            <a:normAutofit/>
          </a:bodyPr>
          <a:lstStyle/>
          <a:p>
            <a:pPr algn="just"/>
            <a:r>
              <a:rPr lang="tr-TR" sz="2400" b="1" u="sng" dirty="0" smtClean="0">
                <a:latin typeface="Times New Roman" panose="02020603050405020304" pitchFamily="18" charset="0"/>
                <a:cs typeface="Times New Roman" panose="02020603050405020304" pitchFamily="18" charset="0"/>
              </a:rPr>
              <a:t>Bölünme Görüşüne göre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Sınırlı Ayni Haklar</a:t>
            </a:r>
            <a:r>
              <a:rPr lang="tr-TR" sz="2400" dirty="0" smtClean="0">
                <a:latin typeface="Times New Roman" panose="02020603050405020304" pitchFamily="18" charset="0"/>
                <a:cs typeface="Times New Roman" panose="02020603050405020304" pitchFamily="18" charset="0"/>
              </a:rPr>
              <a:t>, Mülkiyetin sağladığı yetkilerden bazılarının ondan ayrılıp bağımsızlaştırılması ve ayrı bir hak olarak özgülenmesi yoluyla kurulurlar. </a:t>
            </a:r>
          </a:p>
          <a:p>
            <a:pPr algn="just"/>
            <a:r>
              <a:rPr lang="tr-TR" sz="2400" b="1" dirty="0" smtClean="0">
                <a:latin typeface="Times New Roman" panose="02020603050405020304" pitchFamily="18" charset="0"/>
                <a:cs typeface="Times New Roman" panose="02020603050405020304" pitchFamily="18" charset="0"/>
              </a:rPr>
              <a:t>Sınırlı Ayni Hakların, </a:t>
            </a:r>
            <a:r>
              <a:rPr lang="tr-TR" sz="2400" b="1" i="1" dirty="0" smtClean="0">
                <a:latin typeface="Times New Roman" panose="02020603050405020304" pitchFamily="18" charset="0"/>
                <a:cs typeface="Times New Roman" panose="02020603050405020304" pitchFamily="18" charset="0"/>
              </a:rPr>
              <a:t>Mülkiyetin kapsamındaki Kullanma, Yararlanma </a:t>
            </a:r>
            <a:r>
              <a:rPr lang="tr-TR" sz="2400" b="1"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Tasarrufta Bulunma Yetkilerinden</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biri veya birkaçından </a:t>
            </a:r>
            <a:r>
              <a:rPr lang="tr-TR" sz="2400" b="1" dirty="0" smtClean="0">
                <a:latin typeface="Times New Roman" panose="02020603050405020304" pitchFamily="18" charset="0"/>
                <a:cs typeface="Times New Roman" panose="02020603050405020304" pitchFamily="18" charset="0"/>
              </a:rPr>
              <a:t>oluştuğu kabul edilir. </a:t>
            </a:r>
          </a:p>
          <a:p>
            <a:pPr algn="just"/>
            <a:r>
              <a:rPr lang="tr-TR" sz="2400" dirty="0" smtClean="0">
                <a:latin typeface="Times New Roman" panose="02020603050405020304" pitchFamily="18" charset="0"/>
                <a:cs typeface="Times New Roman" panose="02020603050405020304" pitchFamily="18" charset="0"/>
              </a:rPr>
              <a:t>Bu görüş, Malikin Yetkilerinin parçalanması ve bir kısmının sınırlı ayni hak sahibine verilmesi düşüncesine dayanır. </a:t>
            </a:r>
          </a:p>
          <a:p>
            <a:pPr algn="just"/>
            <a:r>
              <a:rPr lang="tr-TR" sz="2400" dirty="0" smtClean="0">
                <a:latin typeface="Times New Roman" panose="02020603050405020304" pitchFamily="18" charset="0"/>
                <a:cs typeface="Times New Roman" panose="02020603050405020304" pitchFamily="18" charset="0"/>
              </a:rPr>
              <a:t>Sınırlı Ayni Hak varlığını koruduğu sürece, Malikin Yetkileri de, bu oranda sınırlanır. Söz konusu yetkilerin sınırlandırılması geçicidir. </a:t>
            </a:r>
          </a:p>
          <a:p>
            <a:pPr algn="just"/>
            <a:r>
              <a:rPr lang="tr-TR" sz="2400" dirty="0" smtClean="0">
                <a:latin typeface="Times New Roman" panose="02020603050405020304" pitchFamily="18" charset="0"/>
                <a:cs typeface="Times New Roman" panose="02020603050405020304" pitchFamily="18" charset="0"/>
              </a:rPr>
              <a:t>Sınırlı Ayni Hakkın sona ermesiyle birlikte, Malikin Yetkisi geri döner ve Malik, tekrar eski hukuki durumuna kavuşur. </a:t>
            </a:r>
            <a:r>
              <a:rPr lang="tr-TR" sz="2400" i="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a:t>
            </a:r>
            <a:r>
              <a:rPr lang="tr-TR" sz="2400" i="1" dirty="0" smtClean="0">
                <a:latin typeface="Times New Roman" panose="02020603050405020304" pitchFamily="18" charset="0"/>
                <a:cs typeface="Times New Roman" panose="02020603050405020304" pitchFamily="18" charset="0"/>
              </a:rPr>
              <a:t>, Eşya H., C.1, s. 78)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579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u="sng" dirty="0"/>
              <a:t>Mülkiyet Hakkı ile Sınırlı Ayni Haklar Arasındaki İlişkiye İlişkin Görüşler </a:t>
            </a:r>
            <a:r>
              <a:rPr lang="tr-TR" sz="3600" b="1" u="sng" dirty="0" smtClean="0"/>
              <a:t>: </a:t>
            </a:r>
            <a:r>
              <a:rPr lang="tr-TR" sz="3600" b="1" i="1" dirty="0" smtClean="0"/>
              <a:t>İkinci görüş</a:t>
            </a:r>
            <a:r>
              <a:rPr lang="tr-TR" sz="3600" b="1" dirty="0" smtClean="0"/>
              <a:t>: </a:t>
            </a:r>
            <a:r>
              <a:rPr lang="tr-TR" sz="3600" i="1" dirty="0" smtClean="0"/>
              <a:t>Y</a:t>
            </a:r>
            <a:r>
              <a:rPr lang="tr-TR" sz="3600" b="1" i="1" dirty="0" smtClean="0"/>
              <a:t>ükleme</a:t>
            </a:r>
            <a:r>
              <a:rPr lang="tr-TR" sz="3600" b="1" dirty="0" smtClean="0"/>
              <a:t> </a:t>
            </a:r>
            <a:r>
              <a:rPr lang="tr-TR" sz="3600" b="1" i="1" dirty="0" smtClean="0"/>
              <a:t>Görüşü </a:t>
            </a:r>
            <a:endParaRPr lang="tr-TR" sz="3600" b="1" i="1" dirty="0"/>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Yükleme Görüşü</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Türk Hukukunun aksine, </a:t>
            </a:r>
            <a:r>
              <a:rPr lang="tr-TR" sz="2400" b="1" dirty="0" smtClean="0">
                <a:latin typeface="Times New Roman" panose="02020603050405020304" pitchFamily="18" charset="0"/>
                <a:cs typeface="Times New Roman" panose="02020603050405020304" pitchFamily="18" charset="0"/>
              </a:rPr>
              <a:t>İsviçre Hukuk doktrininde hakim olan görüştür. </a:t>
            </a:r>
          </a:p>
          <a:p>
            <a:pPr algn="just"/>
            <a:r>
              <a:rPr lang="tr-TR" sz="2400" dirty="0" smtClean="0">
                <a:latin typeface="Times New Roman" panose="02020603050405020304" pitchFamily="18" charset="0"/>
                <a:cs typeface="Times New Roman" panose="02020603050405020304" pitchFamily="18" charset="0"/>
              </a:rPr>
              <a:t>Eşya üzerinde sahip olunan yetkilerden hareket eden Bölünme Görüşünün aksine, Yükleme Görüşü ise, Eşya üzerinde sağlanan hakimiyeti esas alır. </a:t>
            </a:r>
          </a:p>
          <a:p>
            <a:pPr algn="just"/>
            <a:r>
              <a:rPr lang="tr-TR" sz="2400" dirty="0" smtClean="0">
                <a:latin typeface="Times New Roman" panose="02020603050405020304" pitchFamily="18" charset="0"/>
                <a:cs typeface="Times New Roman" panose="02020603050405020304" pitchFamily="18" charset="0"/>
              </a:rPr>
              <a:t>Eşya üzerinde kurulabilecek en geniş kapsamlı hakimiyet hakkı olan Mülkiyet Hakkının ayrıca kapsamındaki yetkilerin sayılmasına gerek yoktur. </a:t>
            </a:r>
          </a:p>
          <a:p>
            <a:pPr algn="just"/>
            <a:r>
              <a:rPr lang="tr-TR" sz="2400" dirty="0" smtClean="0">
                <a:latin typeface="Times New Roman" panose="02020603050405020304" pitchFamily="18" charset="0"/>
                <a:cs typeface="Times New Roman" panose="02020603050405020304" pitchFamily="18" charset="0"/>
              </a:rPr>
              <a:t>Mülkiyet, eşya üzerindeki hakimiyetin bütününü ifade ederken, sınırlı ayni haklar belirli bir hakimiyet kesitini ifade ederler. </a:t>
            </a:r>
          </a:p>
          <a:p>
            <a:pPr algn="just"/>
            <a:r>
              <a:rPr lang="tr-TR" sz="2400" dirty="0" smtClean="0">
                <a:latin typeface="Times New Roman" panose="02020603050405020304" pitchFamily="18" charset="0"/>
                <a:cs typeface="Times New Roman" panose="02020603050405020304" pitchFamily="18" charset="0"/>
              </a:rPr>
              <a:t>Sınırlı ayni hakkın varlığı, mülkiyet hakkı üzerinde bir kısıtlama oluşturur. </a:t>
            </a:r>
          </a:p>
          <a:p>
            <a:pPr algn="just"/>
            <a:r>
              <a:rPr lang="tr-TR" sz="2400" dirty="0" smtClean="0">
                <a:latin typeface="Times New Roman" panose="02020603050405020304" pitchFamily="18" charset="0"/>
                <a:cs typeface="Times New Roman" panose="02020603050405020304" pitchFamily="18" charset="0"/>
              </a:rPr>
              <a:t>Sınırlı ayni hak, mülkiyetten ayrılmış bir parça olmayıp, mülkiyet üzerine getirilmiş bir yük veya yetki sınırlamasıdır.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8312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Sınırlı Ayni Hakta, Mülkiyet Hakkının sağladığı hakimiyet, sınırlı ayni hakkın sahibine sağladığı yetki veya ödev oranında sınırlanır. Bu sınırlamanın yarattığı durum yine de geçicidir. </a:t>
            </a:r>
          </a:p>
          <a:p>
            <a:pPr algn="just"/>
            <a:r>
              <a:rPr lang="tr-TR" dirty="0" smtClean="0">
                <a:latin typeface="Times New Roman" panose="02020603050405020304" pitchFamily="18" charset="0"/>
                <a:cs typeface="Times New Roman" panose="02020603050405020304" pitchFamily="18" charset="0"/>
              </a:rPr>
              <a:t>Sınırlı ayni hakkın son bulmasıyla birlikte, mülkiyet üzerindeki sınırlama da son bulur; mülkiyetin hakimiyeti tamlaşır. </a:t>
            </a:r>
          </a:p>
          <a:p>
            <a:pPr algn="just"/>
            <a:r>
              <a:rPr lang="tr-TR" dirty="0" smtClean="0">
                <a:latin typeface="Times New Roman" panose="02020603050405020304" pitchFamily="18" charset="0"/>
                <a:cs typeface="Times New Roman" panose="02020603050405020304" pitchFamily="18" charset="0"/>
              </a:rPr>
              <a:t>Mülkiyet Hakkı ile Sınırlı Ayni Haklar arasında sadece </a:t>
            </a:r>
            <a:r>
              <a:rPr lang="tr-TR" b="1" dirty="0" smtClean="0">
                <a:latin typeface="Times New Roman" panose="02020603050405020304" pitchFamily="18" charset="0"/>
                <a:cs typeface="Times New Roman" panose="02020603050405020304" pitchFamily="18" charset="0"/>
              </a:rPr>
              <a:t>nicelik farkı gözeten Bölünme Görüşünün </a:t>
            </a:r>
            <a:r>
              <a:rPr lang="tr-TR" dirty="0" smtClean="0">
                <a:latin typeface="Times New Roman" panose="02020603050405020304" pitchFamily="18" charset="0"/>
                <a:cs typeface="Times New Roman" panose="02020603050405020304" pitchFamily="18" charset="0"/>
              </a:rPr>
              <a:t>aksine,  </a:t>
            </a:r>
            <a:r>
              <a:rPr lang="tr-TR" b="1" dirty="0" smtClean="0">
                <a:latin typeface="Times New Roman" panose="02020603050405020304" pitchFamily="18" charset="0"/>
                <a:cs typeface="Times New Roman" panose="02020603050405020304" pitchFamily="18" charset="0"/>
              </a:rPr>
              <a:t>Yükleme Görüşü </a:t>
            </a:r>
            <a:r>
              <a:rPr lang="tr-TR" dirty="0" smtClean="0">
                <a:latin typeface="Times New Roman" panose="02020603050405020304" pitchFamily="18" charset="0"/>
                <a:cs typeface="Times New Roman" panose="02020603050405020304" pitchFamily="18" charset="0"/>
              </a:rPr>
              <a:t>gereğince, nicelik farkı yanında nitelik farkı da dikkate alınır.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7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Mülkiyet Hakkı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Kişiye</a:t>
            </a:r>
            <a:r>
              <a:rPr lang="tr-TR" sz="2400" b="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Eşya üzerinde en geniş yetkiler sağlayan Ayni Hak</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Mülkiyet Hakkıdır.</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Diğer bir deyişle, Ayni Haklardan, eşya üzerinde en geniş anlamıyla sınırsız hakimiyet veren hak, Mülkiyet Hakkıdır. </a:t>
            </a: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Bir şeyin </a:t>
            </a:r>
            <a:r>
              <a:rPr lang="tr-TR" sz="2400" b="1" dirty="0">
                <a:latin typeface="Times New Roman" panose="02020603050405020304" pitchFamily="18" charset="0"/>
                <a:cs typeface="Times New Roman" panose="02020603050405020304" pitchFamily="18" charset="0"/>
              </a:rPr>
              <a:t>Maliki,</a:t>
            </a:r>
            <a:r>
              <a:rPr lang="tr-TR" sz="2400" dirty="0">
                <a:latin typeface="Times New Roman" panose="02020603050405020304" pitchFamily="18" charset="0"/>
                <a:cs typeface="Times New Roman" panose="02020603050405020304" pitchFamily="18" charset="0"/>
              </a:rPr>
              <a:t> Hukuk Düzeninin çizdiği </a:t>
            </a:r>
            <a:r>
              <a:rPr lang="tr-TR" sz="2400" dirty="0" smtClean="0">
                <a:latin typeface="Times New Roman" panose="02020603050405020304" pitchFamily="18" charset="0"/>
                <a:cs typeface="Times New Roman" panose="02020603050405020304" pitchFamily="18" charset="0"/>
              </a:rPr>
              <a:t>sınırlar, yani kanuni sınırları içinde </a:t>
            </a:r>
            <a:r>
              <a:rPr lang="tr-TR" sz="2400" dirty="0">
                <a:latin typeface="Times New Roman" panose="02020603050405020304" pitchFamily="18" charset="0"/>
                <a:cs typeface="Times New Roman" panose="02020603050405020304" pitchFamily="18" charset="0"/>
              </a:rPr>
              <a:t>o şey üzerinde </a:t>
            </a:r>
            <a:r>
              <a:rPr lang="tr-TR" sz="2400" b="1" dirty="0">
                <a:latin typeface="Times New Roman" panose="02020603050405020304" pitchFamily="18" charset="0"/>
                <a:cs typeface="Times New Roman" panose="02020603050405020304" pitchFamily="18" charset="0"/>
              </a:rPr>
              <a:t>dilediği gibi Kullanma</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Yararlanma</a:t>
            </a:r>
            <a:r>
              <a:rPr lang="tr-TR" sz="2400" dirty="0">
                <a:latin typeface="Times New Roman" panose="02020603050405020304" pitchFamily="18" charset="0"/>
                <a:cs typeface="Times New Roman" panose="02020603050405020304" pitchFamily="18" charset="0"/>
              </a:rPr>
              <a:t> ve </a:t>
            </a:r>
            <a:r>
              <a:rPr lang="tr-TR" sz="2400" b="1" dirty="0">
                <a:latin typeface="Times New Roman" panose="02020603050405020304" pitchFamily="18" charset="0"/>
                <a:cs typeface="Times New Roman" panose="02020603050405020304" pitchFamily="18" charset="0"/>
              </a:rPr>
              <a:t>Tasarrufta Bulunma Yetkisine</a:t>
            </a:r>
            <a:r>
              <a:rPr lang="tr-TR" sz="2400" dirty="0">
                <a:latin typeface="Times New Roman" panose="02020603050405020304" pitchFamily="18" charset="0"/>
                <a:cs typeface="Times New Roman" panose="02020603050405020304" pitchFamily="18" charset="0"/>
              </a:rPr>
              <a:t> sahip kılınmıştır (</a:t>
            </a:r>
            <a:r>
              <a:rPr lang="tr-TR" sz="2400" i="1" dirty="0">
                <a:latin typeface="Times New Roman" panose="02020603050405020304" pitchFamily="18" charset="0"/>
                <a:cs typeface="Times New Roman" panose="02020603050405020304" pitchFamily="18" charset="0"/>
              </a:rPr>
              <a:t>MK m. 683 / 1). </a:t>
            </a:r>
          </a:p>
          <a:p>
            <a:pPr algn="just"/>
            <a:r>
              <a:rPr lang="tr-TR" sz="2400" dirty="0">
                <a:latin typeface="Times New Roman" panose="02020603050405020304" pitchFamily="18" charset="0"/>
                <a:cs typeface="Times New Roman" panose="02020603050405020304" pitchFamily="18" charset="0"/>
              </a:rPr>
              <a:t>Buna göre, </a:t>
            </a:r>
            <a:r>
              <a:rPr lang="tr-TR" sz="2400" b="1" dirty="0">
                <a:latin typeface="Times New Roman" panose="02020603050405020304" pitchFamily="18" charset="0"/>
                <a:cs typeface="Times New Roman" panose="02020603050405020304" pitchFamily="18" charset="0"/>
              </a:rPr>
              <a:t>Mülkiyet Hakkı</a:t>
            </a:r>
            <a:r>
              <a:rPr lang="tr-TR" sz="2400" dirty="0">
                <a:latin typeface="Times New Roman" panose="02020603050405020304" pitchFamily="18" charset="0"/>
                <a:cs typeface="Times New Roman" panose="02020603050405020304" pitchFamily="18" charset="0"/>
              </a:rPr>
              <a:t>, sahibine, </a:t>
            </a:r>
            <a:r>
              <a:rPr lang="tr-TR" sz="2400" b="1" dirty="0">
                <a:latin typeface="Times New Roman" panose="02020603050405020304" pitchFamily="18" charset="0"/>
                <a:cs typeface="Times New Roman" panose="02020603050405020304" pitchFamily="18" charset="0"/>
              </a:rPr>
              <a:t>Hakkın Konusu olan Malı Kullanma </a:t>
            </a:r>
            <a:r>
              <a:rPr lang="tr-TR" sz="2400" dirty="0">
                <a:latin typeface="Times New Roman" panose="02020603050405020304" pitchFamily="18" charset="0"/>
                <a:cs typeface="Times New Roman" panose="02020603050405020304" pitchFamily="18" charset="0"/>
              </a:rPr>
              <a:t>(</a:t>
            </a:r>
            <a:r>
              <a:rPr lang="tr-TR" sz="2400" i="1" dirty="0" err="1">
                <a:latin typeface="Times New Roman" panose="02020603050405020304" pitchFamily="18" charset="0"/>
                <a:cs typeface="Times New Roman" panose="02020603050405020304" pitchFamily="18" charset="0"/>
              </a:rPr>
              <a:t>Usus</a:t>
            </a:r>
            <a:r>
              <a:rPr lang="tr-TR" sz="2400" i="1"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Malın Semerelerinden Yararlanma </a:t>
            </a:r>
            <a:r>
              <a:rPr lang="tr-TR" sz="2400" dirty="0">
                <a:latin typeface="Times New Roman" panose="02020603050405020304" pitchFamily="18" charset="0"/>
                <a:cs typeface="Times New Roman" panose="02020603050405020304" pitchFamily="18" charset="0"/>
              </a:rPr>
              <a:t>(</a:t>
            </a:r>
            <a:r>
              <a:rPr lang="tr-TR" sz="2400" i="1" dirty="0" err="1">
                <a:latin typeface="Times New Roman" panose="02020603050405020304" pitchFamily="18" charset="0"/>
                <a:cs typeface="Times New Roman" panose="02020603050405020304" pitchFamily="18" charset="0"/>
              </a:rPr>
              <a:t>Fructus</a:t>
            </a:r>
            <a:r>
              <a:rPr lang="tr-TR" sz="2400" i="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ve </a:t>
            </a:r>
            <a:r>
              <a:rPr lang="tr-TR" sz="2400" b="1" dirty="0">
                <a:latin typeface="Times New Roman" panose="02020603050405020304" pitchFamily="18" charset="0"/>
                <a:cs typeface="Times New Roman" panose="02020603050405020304" pitchFamily="18" charset="0"/>
              </a:rPr>
              <a:t>Mal Üzerinde Tasarrufta Bulunma, Onu Tüketme (</a:t>
            </a:r>
            <a:r>
              <a:rPr lang="tr-TR" sz="2400" i="1" dirty="0" err="1">
                <a:latin typeface="Times New Roman" panose="02020603050405020304" pitchFamily="18" charset="0"/>
                <a:cs typeface="Times New Roman" panose="02020603050405020304" pitchFamily="18" charset="0"/>
              </a:rPr>
              <a:t>Abusus</a:t>
            </a:r>
            <a:r>
              <a:rPr lang="tr-TR" sz="2400" i="1" dirty="0">
                <a:latin typeface="Times New Roman" panose="02020603050405020304" pitchFamily="18" charset="0"/>
                <a:cs typeface="Times New Roman" panose="02020603050405020304" pitchFamily="18" charset="0"/>
              </a:rPr>
              <a:t>)</a:t>
            </a:r>
            <a:r>
              <a:rPr lang="tr-TR" sz="2400" b="1" dirty="0">
                <a:latin typeface="Times New Roman" panose="02020603050405020304" pitchFamily="18" charset="0"/>
                <a:cs typeface="Times New Roman" panose="02020603050405020304" pitchFamily="18" charset="0"/>
              </a:rPr>
              <a:t> Yetkilerini sağlar. </a:t>
            </a:r>
            <a:endParaRPr lang="tr-TR" sz="2400" b="1" dirty="0" smtClean="0">
              <a:latin typeface="Times New Roman" panose="02020603050405020304" pitchFamily="18" charset="0"/>
              <a:cs typeface="Times New Roman" panose="02020603050405020304" pitchFamily="18" charset="0"/>
            </a:endParaRPr>
          </a:p>
          <a:p>
            <a:pPr algn="just"/>
            <a:r>
              <a:rPr lang="tr-TR" sz="2400" b="1" dirty="0" smtClean="0">
                <a:latin typeface="Times New Roman" panose="02020603050405020304" pitchFamily="18" charset="0"/>
                <a:cs typeface="Times New Roman" panose="02020603050405020304" pitchFamily="18" charset="0"/>
              </a:rPr>
              <a:t>Mülkiyet Hakkı, </a:t>
            </a:r>
            <a:r>
              <a:rPr lang="tr-TR" sz="2400" dirty="0" smtClean="0">
                <a:latin typeface="Times New Roman" panose="02020603050405020304" pitchFamily="18" charset="0"/>
                <a:cs typeface="Times New Roman" panose="02020603050405020304" pitchFamily="18" charset="0"/>
              </a:rPr>
              <a:t>bu Yetkileri kapsamında toplayan yegane Ayni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aktır.</a:t>
            </a:r>
          </a:p>
          <a:p>
            <a:pPr algn="just"/>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Mülkiyet</a:t>
            </a:r>
            <a:r>
              <a:rPr lang="tr-TR" sz="2400" b="1"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sadece</a:t>
            </a:r>
            <a:r>
              <a:rPr lang="tr-TR" sz="2400" b="1" i="1" dirty="0" smtClean="0">
                <a:latin typeface="Times New Roman" panose="02020603050405020304" pitchFamily="18" charset="0"/>
                <a:cs typeface="Times New Roman" panose="02020603050405020304" pitchFamily="18" charset="0"/>
              </a:rPr>
              <a:t> Yetkiler </a:t>
            </a:r>
            <a:r>
              <a:rPr lang="tr-TR" sz="2400" b="1" dirty="0" smtClean="0">
                <a:latin typeface="Times New Roman" panose="02020603050405020304" pitchFamily="18" charset="0"/>
                <a:cs typeface="Times New Roman" panose="02020603050405020304" pitchFamily="18" charset="0"/>
              </a:rPr>
              <a:t>içermez, ona yüklenmiş </a:t>
            </a:r>
            <a:r>
              <a:rPr lang="tr-TR" sz="2400" b="1" i="1" dirty="0" smtClean="0">
                <a:latin typeface="Times New Roman" panose="02020603050405020304" pitchFamily="18" charset="0"/>
                <a:cs typeface="Times New Roman" panose="02020603050405020304" pitchFamily="18" charset="0"/>
              </a:rPr>
              <a:t>Ödevler </a:t>
            </a:r>
            <a:r>
              <a:rPr lang="tr-TR" sz="2400" b="1" dirty="0" smtClean="0">
                <a:latin typeface="Times New Roman" panose="02020603050405020304" pitchFamily="18" charset="0"/>
                <a:cs typeface="Times New Roman" panose="02020603050405020304" pitchFamily="18" charset="0"/>
              </a:rPr>
              <a:t>de söz konusudur. </a:t>
            </a:r>
            <a:endParaRPr lang="tr-TR" sz="24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8521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Alacak Hakkı, </a:t>
            </a:r>
            <a:r>
              <a:rPr lang="tr-TR" sz="2400" dirty="0" smtClean="0">
                <a:latin typeface="Times New Roman" panose="02020603050405020304" pitchFamily="18" charset="0"/>
                <a:cs typeface="Times New Roman" panose="02020603050405020304" pitchFamily="18" charset="0"/>
              </a:rPr>
              <a:t>bir kişinin başka bir kişiye karşı sahip olduğu </a:t>
            </a:r>
            <a:r>
              <a:rPr lang="tr-TR" sz="2400" b="1" dirty="0" smtClean="0">
                <a:latin typeface="Times New Roman" panose="02020603050405020304" pitchFamily="18" charset="0"/>
                <a:cs typeface="Times New Roman" panose="02020603050405020304" pitchFamily="18" charset="0"/>
              </a:rPr>
              <a:t>Kişisel bir Haktır.  </a:t>
            </a:r>
          </a:p>
          <a:p>
            <a:pPr algn="just"/>
            <a:r>
              <a:rPr lang="tr-TR" sz="2400" b="1" u="sng" dirty="0" smtClean="0">
                <a:latin typeface="Times New Roman" panose="02020603050405020304" pitchFamily="18" charset="0"/>
                <a:cs typeface="Times New Roman" panose="02020603050405020304" pitchFamily="18" charset="0"/>
              </a:rPr>
              <a:t>Ayni Hak sahibi</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Eşya üzerindeki yetkilerini doğrudan doğruya kullanır.</a:t>
            </a:r>
          </a:p>
          <a:p>
            <a:pPr algn="just"/>
            <a:r>
              <a:rPr lang="tr-TR" sz="2400" dirty="0" smtClean="0">
                <a:latin typeface="Times New Roman" panose="02020603050405020304" pitchFamily="18" charset="0"/>
                <a:cs typeface="Times New Roman" panose="02020603050405020304" pitchFamily="18" charset="0"/>
              </a:rPr>
              <a:t>Oysa </a:t>
            </a:r>
            <a:r>
              <a:rPr lang="tr-TR" sz="2400" b="1" u="sng" dirty="0" smtClean="0">
                <a:latin typeface="Times New Roman" panose="02020603050405020304" pitchFamily="18" charset="0"/>
                <a:cs typeface="Times New Roman" panose="02020603050405020304" pitchFamily="18" charset="0"/>
              </a:rPr>
              <a:t>Alacak Hakkı, </a:t>
            </a:r>
            <a:r>
              <a:rPr lang="tr-TR" sz="2400" b="1" dirty="0" smtClean="0">
                <a:latin typeface="Times New Roman" panose="02020603050405020304" pitchFamily="18" charset="0"/>
                <a:cs typeface="Times New Roman" panose="02020603050405020304" pitchFamily="18" charset="0"/>
              </a:rPr>
              <a:t>Hak Sahibine, </a:t>
            </a:r>
            <a:r>
              <a:rPr lang="tr-TR" sz="2400" b="1" u="sng" dirty="0" smtClean="0">
                <a:latin typeface="Times New Roman" panose="02020603050405020304" pitchFamily="18" charset="0"/>
                <a:cs typeface="Times New Roman" panose="02020603050405020304" pitchFamily="18" charset="0"/>
              </a:rPr>
              <a:t>sadece Borçludan bir Edimi yerine getirmesini talep hakkı verir</a:t>
            </a:r>
            <a:r>
              <a:rPr lang="tr-TR" sz="2400" b="1" i="1" u="sng"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Bu bağlamda, Alacaklının hakkını elde edebilmesi ancak Borçlunun aracılığıyla, fiiliyle veya katkısıyla gerçekleşebilir.</a:t>
            </a:r>
          </a:p>
          <a:p>
            <a:pPr algn="just"/>
            <a:r>
              <a:rPr lang="tr-TR" sz="2400" b="1" i="1" dirty="0" smtClean="0">
                <a:latin typeface="Times New Roman" panose="02020603050405020304" pitchFamily="18" charset="0"/>
                <a:cs typeface="Times New Roman" panose="02020603050405020304" pitchFamily="18" charset="0"/>
              </a:rPr>
              <a:t>Borçlu borcunu yerine getirmediği takdirde</a:t>
            </a:r>
            <a:r>
              <a:rPr lang="tr-TR" sz="2400" b="1" dirty="0" smtClean="0">
                <a:latin typeface="Times New Roman" panose="02020603050405020304" pitchFamily="18" charset="0"/>
                <a:cs typeface="Times New Roman" panose="02020603050405020304" pitchFamily="18" charset="0"/>
              </a:rPr>
              <a:t>, Alacaklı, Borcun ifa edilmemesinden doğan talep haklarını </a:t>
            </a:r>
            <a:r>
              <a:rPr lang="tr-TR" sz="2400" b="1" i="1" dirty="0" smtClean="0">
                <a:latin typeface="Times New Roman" panose="02020603050405020304" pitchFamily="18" charset="0"/>
                <a:cs typeface="Times New Roman" panose="02020603050405020304" pitchFamily="18" charset="0"/>
              </a:rPr>
              <a:t>yalnız Borçluya </a:t>
            </a:r>
            <a:r>
              <a:rPr lang="tr-TR" sz="2400" b="1" dirty="0" smtClean="0">
                <a:latin typeface="Times New Roman" panose="02020603050405020304" pitchFamily="18" charset="0"/>
                <a:cs typeface="Times New Roman" panose="02020603050405020304" pitchFamily="18" charset="0"/>
              </a:rPr>
              <a:t>karşı kullanabilir. </a:t>
            </a:r>
          </a:p>
          <a:p>
            <a:pPr algn="just"/>
            <a:r>
              <a:rPr lang="tr-TR" sz="2400" b="1" dirty="0" smtClean="0">
                <a:latin typeface="Times New Roman" panose="02020603050405020304" pitchFamily="18" charset="0"/>
                <a:cs typeface="Times New Roman" panose="02020603050405020304" pitchFamily="18" charset="0"/>
              </a:rPr>
              <a:t>Borçludan başka kimselerin ifayı engelleyici fiilleri Alacak Hakkının ihlalini oluşturmaz</a:t>
            </a:r>
            <a:r>
              <a:rPr lang="tr-TR" sz="2400" dirty="0" smtClean="0">
                <a:latin typeface="Times New Roman" panose="02020603050405020304" pitchFamily="18" charset="0"/>
                <a:cs typeface="Times New Roman" panose="02020603050405020304" pitchFamily="18" charset="0"/>
              </a:rPr>
              <a:t>. Bu bakımdan, </a:t>
            </a:r>
            <a:r>
              <a:rPr lang="tr-TR" sz="2400" b="1" u="sng" dirty="0" smtClean="0">
                <a:latin typeface="Times New Roman" panose="02020603050405020304" pitchFamily="18" charset="0"/>
                <a:cs typeface="Times New Roman" panose="02020603050405020304" pitchFamily="18" charset="0"/>
              </a:rPr>
              <a:t>Alacak Hakkı nispi bir haktır. </a:t>
            </a:r>
          </a:p>
          <a:p>
            <a:pPr marL="0" indent="0" algn="just">
              <a:buNone/>
            </a:pPr>
            <a:endParaRPr lang="tr-TR" sz="2400" b="1" u="sng" dirty="0" smtClean="0">
              <a:latin typeface="Times New Roman" panose="02020603050405020304" pitchFamily="18"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9793471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Taşınır Mülkiyeti – Taşınmaz Mülkiyeti Ayırımı ve Hukuki Sonuçları </a:t>
            </a:r>
            <a:endParaRPr lang="tr-TR" b="1"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Türk Medeni Kanunu</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Mülkiyeti, </a:t>
            </a:r>
            <a:r>
              <a:rPr lang="tr-TR" b="1" i="1" dirty="0" smtClean="0">
                <a:latin typeface="Times New Roman" panose="02020603050405020304" pitchFamily="18" charset="0"/>
                <a:cs typeface="Times New Roman" panose="02020603050405020304" pitchFamily="18" charset="0"/>
              </a:rPr>
              <a:t>Taşınır Mülkiyeti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Taşınmaz Mülkiyeti ayrımını, </a:t>
            </a:r>
            <a:r>
              <a:rPr lang="tr-TR" b="1" dirty="0" smtClean="0">
                <a:latin typeface="Times New Roman" panose="02020603050405020304" pitchFamily="18" charset="0"/>
                <a:cs typeface="Times New Roman" panose="02020603050405020304" pitchFamily="18" charset="0"/>
              </a:rPr>
              <a:t>temel olarak </a:t>
            </a:r>
            <a:r>
              <a:rPr lang="tr-TR" dirty="0" smtClean="0">
                <a:latin typeface="Times New Roman" panose="02020603050405020304" pitchFamily="18" charset="0"/>
                <a:cs typeface="Times New Roman" panose="02020603050405020304" pitchFamily="18" charset="0"/>
              </a:rPr>
              <a:t>düzenlemiştir. Bu ayırımın hukuki sonuçlar yönünden farkları, altı grupta toplanabilir: (</a:t>
            </a:r>
            <a:r>
              <a:rPr lang="tr-TR" sz="2400" b="1" i="1" dirty="0" smtClean="0">
                <a:latin typeface="Times New Roman" panose="02020603050405020304" pitchFamily="18" charset="0"/>
                <a:cs typeface="Times New Roman" panose="02020603050405020304" pitchFamily="18" charset="0"/>
              </a:rPr>
              <a:t>Antalya,</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C.1, s. 80) </a:t>
            </a:r>
          </a:p>
          <a:p>
            <a:pPr algn="just"/>
            <a:r>
              <a:rPr lang="tr-TR" b="1" dirty="0" smtClean="0">
                <a:latin typeface="Times New Roman" panose="02020603050405020304" pitchFamily="18" charset="0"/>
                <a:cs typeface="Times New Roman" panose="02020603050405020304" pitchFamily="18" charset="0"/>
              </a:rPr>
              <a:t>1)</a:t>
            </a:r>
            <a:r>
              <a:rPr lang="tr-TR" b="1" i="1" dirty="0" smtClean="0">
                <a:latin typeface="Times New Roman" panose="02020603050405020304" pitchFamily="18" charset="0"/>
                <a:cs typeface="Times New Roman" panose="02020603050405020304" pitchFamily="18" charset="0"/>
              </a:rPr>
              <a:t>Aleniyet bakımından </a:t>
            </a:r>
          </a:p>
          <a:p>
            <a:pPr algn="just"/>
            <a:r>
              <a:rPr lang="tr-TR" b="1" dirty="0" smtClean="0">
                <a:latin typeface="Times New Roman" panose="02020603050405020304" pitchFamily="18" charset="0"/>
                <a:cs typeface="Times New Roman" panose="02020603050405020304" pitchFamily="18" charset="0"/>
              </a:rPr>
              <a:t>2)</a:t>
            </a:r>
            <a:r>
              <a:rPr lang="tr-TR" b="1" i="1" dirty="0" smtClean="0">
                <a:latin typeface="Times New Roman" panose="02020603050405020304" pitchFamily="18" charset="0"/>
                <a:cs typeface="Times New Roman" panose="02020603050405020304" pitchFamily="18" charset="0"/>
              </a:rPr>
              <a:t>Şekil bakımından </a:t>
            </a:r>
          </a:p>
          <a:p>
            <a:pPr algn="just"/>
            <a:r>
              <a:rPr lang="tr-TR" b="1" i="1" dirty="0" smtClean="0">
                <a:latin typeface="Times New Roman" panose="02020603050405020304" pitchFamily="18" charset="0"/>
                <a:cs typeface="Times New Roman" panose="02020603050405020304" pitchFamily="18" charset="0"/>
              </a:rPr>
              <a:t>3)Ayni Hakkın kazanılması ve devri bakımından</a:t>
            </a:r>
          </a:p>
          <a:p>
            <a:pPr algn="just"/>
            <a:r>
              <a:rPr lang="tr-TR" b="1" i="1" dirty="0" smtClean="0">
                <a:latin typeface="Times New Roman" panose="02020603050405020304" pitchFamily="18" charset="0"/>
                <a:cs typeface="Times New Roman" panose="02020603050405020304" pitchFamily="18" charset="0"/>
              </a:rPr>
              <a:t>4)Karine Olgusu Bakımından </a:t>
            </a:r>
          </a:p>
          <a:p>
            <a:pPr algn="just"/>
            <a:r>
              <a:rPr lang="tr-TR" b="1" i="1" dirty="0" smtClean="0">
                <a:latin typeface="Times New Roman" panose="02020603050405020304" pitchFamily="18" charset="0"/>
                <a:cs typeface="Times New Roman" panose="02020603050405020304" pitchFamily="18" charset="0"/>
              </a:rPr>
              <a:t>5)Ayni Hak Konusu Olabilme Bakımından </a:t>
            </a:r>
          </a:p>
          <a:p>
            <a:pPr algn="just"/>
            <a:r>
              <a:rPr lang="tr-TR" b="1" i="1" dirty="0" smtClean="0">
                <a:latin typeface="Times New Roman" panose="02020603050405020304" pitchFamily="18" charset="0"/>
                <a:cs typeface="Times New Roman" panose="02020603050405020304" pitchFamily="18" charset="0"/>
              </a:rPr>
              <a:t>6)Taşınır Davası Açma Bakımından </a:t>
            </a:r>
          </a:p>
        </p:txBody>
      </p:sp>
    </p:spTree>
    <p:extLst>
      <p:ext uri="{BB962C8B-B14F-4D97-AF65-F5344CB8AC3E}">
        <p14:creationId xmlns:p14="http://schemas.microsoft.com/office/powerpoint/2010/main" val="2035183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Aleniyet Bakımından</a:t>
            </a:r>
            <a:endParaRPr lang="tr-TR" dirty="0"/>
          </a:p>
        </p:txBody>
      </p:sp>
      <p:sp>
        <p:nvSpPr>
          <p:cNvPr id="3" name="İçerik Yer Tutucusu 2"/>
          <p:cNvSpPr>
            <a:spLocks noGrp="1"/>
          </p:cNvSpPr>
          <p:nvPr>
            <p:ph idx="1"/>
          </p:nvPr>
        </p:nvSpPr>
        <p:spPr/>
        <p:txBody>
          <a:bodyPr/>
          <a:lstStyle/>
          <a:p>
            <a:pPr marL="0" indent="0" algn="just">
              <a:buNone/>
            </a:pPr>
            <a:r>
              <a:rPr lang="tr-TR" sz="3200" b="1" u="sng" dirty="0" smtClean="0">
                <a:latin typeface="Times New Roman" panose="02020603050405020304" pitchFamily="18" charset="0"/>
                <a:cs typeface="Times New Roman" panose="02020603050405020304" pitchFamily="18" charset="0"/>
              </a:rPr>
              <a:t> </a:t>
            </a:r>
            <a:endParaRPr lang="tr-TR" sz="3200" b="1" u="sng" dirty="0">
              <a:latin typeface="Times New Roman" panose="02020603050405020304" pitchFamily="18" charset="0"/>
              <a:cs typeface="Times New Roman" panose="02020603050405020304" pitchFamily="18" charset="0"/>
            </a:endParaRPr>
          </a:p>
          <a:p>
            <a:pPr algn="just"/>
            <a:r>
              <a:rPr lang="tr-TR" sz="5400" b="1" dirty="0">
                <a:latin typeface="Times New Roman" panose="02020603050405020304" pitchFamily="18" charset="0"/>
                <a:cs typeface="Times New Roman" panose="02020603050405020304" pitchFamily="18" charset="0"/>
              </a:rPr>
              <a:t>Taşınırlarda, </a:t>
            </a:r>
            <a:r>
              <a:rPr lang="tr-TR" sz="5400" dirty="0">
                <a:latin typeface="Times New Roman" panose="02020603050405020304" pitchFamily="18" charset="0"/>
                <a:cs typeface="Times New Roman" panose="02020603050405020304" pitchFamily="18" charset="0"/>
              </a:rPr>
              <a:t>aleniyeti, </a:t>
            </a:r>
            <a:r>
              <a:rPr lang="tr-TR" sz="5400" b="1" i="1" dirty="0">
                <a:latin typeface="Times New Roman" panose="02020603050405020304" pitchFamily="18" charset="0"/>
                <a:cs typeface="Times New Roman" panose="02020603050405020304" pitchFamily="18" charset="0"/>
              </a:rPr>
              <a:t>Zilyetlik </a:t>
            </a:r>
            <a:r>
              <a:rPr lang="tr-TR" sz="5400" dirty="0">
                <a:latin typeface="Times New Roman" panose="02020603050405020304" pitchFamily="18" charset="0"/>
                <a:cs typeface="Times New Roman" panose="02020603050405020304" pitchFamily="18" charset="0"/>
              </a:rPr>
              <a:t>sağlar.</a:t>
            </a:r>
          </a:p>
          <a:p>
            <a:pPr algn="just"/>
            <a:r>
              <a:rPr lang="tr-TR" sz="5400" b="1" dirty="0">
                <a:latin typeface="Times New Roman" panose="02020603050405020304" pitchFamily="18" charset="0"/>
                <a:cs typeface="Times New Roman" panose="02020603050405020304" pitchFamily="18" charset="0"/>
              </a:rPr>
              <a:t>Taşınmazlarda </a:t>
            </a:r>
            <a:r>
              <a:rPr lang="tr-TR" sz="5400" dirty="0">
                <a:latin typeface="Times New Roman" panose="02020603050405020304" pitchFamily="18" charset="0"/>
                <a:cs typeface="Times New Roman" panose="02020603050405020304" pitchFamily="18" charset="0"/>
              </a:rPr>
              <a:t>ise, aleniyeti, </a:t>
            </a:r>
            <a:r>
              <a:rPr lang="tr-TR" sz="5400" b="1" i="1" dirty="0">
                <a:latin typeface="Times New Roman" panose="02020603050405020304" pitchFamily="18" charset="0"/>
                <a:cs typeface="Times New Roman" panose="02020603050405020304" pitchFamily="18" charset="0"/>
              </a:rPr>
              <a:t>Tapu Sicili </a:t>
            </a:r>
            <a:r>
              <a:rPr lang="tr-TR" sz="5400" dirty="0">
                <a:latin typeface="Times New Roman" panose="02020603050405020304" pitchFamily="18" charset="0"/>
                <a:cs typeface="Times New Roman" panose="02020603050405020304" pitchFamily="18" charset="0"/>
              </a:rPr>
              <a:t>yerine getirir. </a:t>
            </a:r>
          </a:p>
          <a:p>
            <a:endParaRPr lang="tr-TR" dirty="0"/>
          </a:p>
        </p:txBody>
      </p:sp>
    </p:spTree>
    <p:extLst>
      <p:ext uri="{BB962C8B-B14F-4D97-AF65-F5344CB8AC3E}">
        <p14:creationId xmlns:p14="http://schemas.microsoft.com/office/powerpoint/2010/main" val="3325150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Şekil </a:t>
            </a:r>
            <a:r>
              <a:rPr lang="tr-TR" b="1" dirty="0" smtClean="0">
                <a:latin typeface="Times New Roman" panose="02020603050405020304" pitchFamily="18" charset="0"/>
                <a:cs typeface="Times New Roman" panose="02020603050405020304" pitchFamily="18" charset="0"/>
              </a:rPr>
              <a:t>Bakımından </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just"/>
            <a:r>
              <a:rPr lang="tr-TR" sz="4000" dirty="0" smtClean="0">
                <a:latin typeface="Times New Roman" panose="02020603050405020304" pitchFamily="18" charset="0"/>
                <a:cs typeface="Times New Roman" panose="02020603050405020304" pitchFamily="18" charset="0"/>
              </a:rPr>
              <a:t>Kural </a:t>
            </a:r>
            <a:r>
              <a:rPr lang="tr-TR" sz="4000" dirty="0">
                <a:latin typeface="Times New Roman" panose="02020603050405020304" pitchFamily="18" charset="0"/>
                <a:cs typeface="Times New Roman" panose="02020603050405020304" pitchFamily="18" charset="0"/>
              </a:rPr>
              <a:t>olarak, </a:t>
            </a:r>
            <a:r>
              <a:rPr lang="tr-TR" sz="4000" b="1" dirty="0">
                <a:latin typeface="Times New Roman" panose="02020603050405020304" pitchFamily="18" charset="0"/>
                <a:cs typeface="Times New Roman" panose="02020603050405020304" pitchFamily="18" charset="0"/>
              </a:rPr>
              <a:t>Taşınırlarda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Ayni Hakkı kuran Borçlandırıcı İşlemler</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şekle tabidir. </a:t>
            </a:r>
            <a:endParaRPr lang="tr-TR" sz="4000" b="1" i="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Oysa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Taşınmazlar</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resmi şekle tabidir </a:t>
            </a:r>
            <a:r>
              <a:rPr lang="tr-TR" sz="40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TMK m. 706, TBK m. 237 ve Tapu K. m. 26). </a:t>
            </a:r>
          </a:p>
          <a:p>
            <a:endParaRPr lang="tr-TR" dirty="0"/>
          </a:p>
        </p:txBody>
      </p:sp>
    </p:spTree>
    <p:extLst>
      <p:ext uri="{BB962C8B-B14F-4D97-AF65-F5344CB8AC3E}">
        <p14:creationId xmlns:p14="http://schemas.microsoft.com/office/powerpoint/2010/main" val="118361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7693" y="280064"/>
            <a:ext cx="10515600" cy="1325563"/>
          </a:xfrm>
        </p:spPr>
        <p:txBody>
          <a:bodyPr>
            <a:normAutofit/>
          </a:bodyPr>
          <a:lstStyle/>
          <a:p>
            <a:r>
              <a:rPr lang="tr-TR" sz="3600" b="1" dirty="0" smtClean="0">
                <a:latin typeface="Times New Roman" panose="02020603050405020304" pitchFamily="18" charset="0"/>
                <a:cs typeface="Times New Roman" panose="02020603050405020304" pitchFamily="18" charset="0"/>
              </a:rPr>
              <a:t>Ayni </a:t>
            </a:r>
            <a:r>
              <a:rPr lang="tr-TR" sz="3600" b="1" dirty="0">
                <a:latin typeface="Times New Roman" panose="02020603050405020304" pitchFamily="18" charset="0"/>
                <a:cs typeface="Times New Roman" panose="02020603050405020304" pitchFamily="18" charset="0"/>
              </a:rPr>
              <a:t>Hakkın Kazanılması ve Devri </a:t>
            </a:r>
            <a:r>
              <a:rPr lang="tr-TR" sz="3600" b="1" dirty="0" smtClean="0">
                <a:latin typeface="Times New Roman" panose="02020603050405020304" pitchFamily="18" charset="0"/>
                <a:cs typeface="Times New Roman" panose="02020603050405020304" pitchFamily="18" charset="0"/>
              </a:rPr>
              <a:t>Bakımından</a:t>
            </a:r>
            <a:r>
              <a:rPr lang="tr-TR" sz="3600" b="1" dirty="0">
                <a:latin typeface="Times New Roman" panose="02020603050405020304" pitchFamily="18" charset="0"/>
                <a:cs typeface="Times New Roman" panose="02020603050405020304" pitchFamily="18" charset="0"/>
              </a:rPr>
              <a:t/>
            </a:r>
            <a:br>
              <a:rPr lang="tr-TR" sz="3600" b="1" dirty="0">
                <a:latin typeface="Times New Roman" panose="02020603050405020304" pitchFamily="18" charset="0"/>
                <a:cs typeface="Times New Roman" panose="02020603050405020304" pitchFamily="18" charset="0"/>
              </a:rPr>
            </a:br>
            <a:endParaRPr lang="tr-TR" sz="3600" dirty="0"/>
          </a:p>
        </p:txBody>
      </p:sp>
      <p:sp>
        <p:nvSpPr>
          <p:cNvPr id="3" name="İçerik Yer Tutucusu 2"/>
          <p:cNvSpPr>
            <a:spLocks noGrp="1"/>
          </p:cNvSpPr>
          <p:nvPr>
            <p:ph idx="1"/>
          </p:nvPr>
        </p:nvSpPr>
        <p:spPr/>
        <p:txBody>
          <a:bodyPr>
            <a:noAutofit/>
          </a:bodyPr>
          <a:lstStyle/>
          <a:p>
            <a:pPr algn="just"/>
            <a:r>
              <a:rPr lang="tr-TR" sz="4000" b="1" dirty="0" smtClean="0">
                <a:latin typeface="Times New Roman" panose="02020603050405020304" pitchFamily="18" charset="0"/>
                <a:cs typeface="Times New Roman" panose="02020603050405020304" pitchFamily="18" charset="0"/>
              </a:rPr>
              <a:t>Taşınırlarda, </a:t>
            </a:r>
            <a:r>
              <a:rPr lang="tr-TR" sz="4000" b="1" i="1" dirty="0" smtClean="0">
                <a:latin typeface="Times New Roman" panose="02020603050405020304" pitchFamily="18" charset="0"/>
                <a:cs typeface="Times New Roman" panose="02020603050405020304" pitchFamily="18" charset="0"/>
              </a:rPr>
              <a:t>Zilyetlik</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ile</a:t>
            </a:r>
            <a:r>
              <a:rPr lang="tr-TR" sz="4000" b="1" dirty="0" smtClean="0">
                <a:latin typeface="Times New Roman" panose="02020603050405020304" pitchFamily="18" charset="0"/>
                <a:cs typeface="Times New Roman" panose="02020603050405020304" pitchFamily="18" charset="0"/>
              </a:rPr>
              <a:t> Ayni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 kurulur; </a:t>
            </a:r>
            <a:r>
              <a:rPr lang="tr-TR" sz="4000" b="1" dirty="0">
                <a:latin typeface="Times New Roman" panose="02020603050405020304" pitchFamily="18" charset="0"/>
                <a:cs typeface="Times New Roman" panose="02020603050405020304" pitchFamily="18" charset="0"/>
              </a:rPr>
              <a:t>Z</a:t>
            </a:r>
            <a:r>
              <a:rPr lang="tr-TR" sz="4000" b="1" dirty="0" smtClean="0">
                <a:latin typeface="Times New Roman" panose="02020603050405020304" pitchFamily="18" charset="0"/>
                <a:cs typeface="Times New Roman" panose="02020603050405020304" pitchFamily="18" charset="0"/>
              </a:rPr>
              <a:t>ilyetliğin el değiştirmesi</a:t>
            </a:r>
            <a:r>
              <a:rPr lang="tr-TR" sz="4000" dirty="0" smtClean="0">
                <a:latin typeface="Times New Roman" panose="02020603050405020304" pitchFamily="18" charset="0"/>
                <a:cs typeface="Times New Roman" panose="02020603050405020304" pitchFamily="18" charset="0"/>
              </a:rPr>
              <a:t> ile </a:t>
            </a:r>
            <a:r>
              <a:rPr lang="tr-TR" sz="4000" b="1" dirty="0" smtClean="0">
                <a:latin typeface="Times New Roman" panose="02020603050405020304" pitchFamily="18" charset="0"/>
                <a:cs typeface="Times New Roman" panose="02020603050405020304" pitchFamily="18" charset="0"/>
              </a:rPr>
              <a:t>Taşınır Mülkiyeti devredilir</a:t>
            </a:r>
            <a:r>
              <a:rPr lang="tr-TR" sz="4000" dirty="0" smtClean="0">
                <a:latin typeface="Times New Roman" panose="02020603050405020304" pitchFamily="18" charset="0"/>
                <a:cs typeface="Times New Roman" panose="02020603050405020304" pitchFamily="18" charset="0"/>
              </a:rPr>
              <a:t>. </a:t>
            </a:r>
          </a:p>
          <a:p>
            <a:pPr algn="just"/>
            <a:r>
              <a:rPr lang="tr-TR" sz="4000" b="1" dirty="0" smtClean="0">
                <a:latin typeface="Times New Roman" panose="02020603050405020304" pitchFamily="18" charset="0"/>
                <a:cs typeface="Times New Roman" panose="02020603050405020304" pitchFamily="18" charset="0"/>
              </a:rPr>
              <a:t>Taşınmazlarda</a:t>
            </a:r>
            <a:r>
              <a:rPr lang="tr-TR" sz="4000" dirty="0" smtClean="0">
                <a:latin typeface="Times New Roman" panose="02020603050405020304" pitchFamily="18" charset="0"/>
                <a:cs typeface="Times New Roman" panose="02020603050405020304" pitchFamily="18" charset="0"/>
              </a:rPr>
              <a:t> ise, </a:t>
            </a:r>
            <a:r>
              <a:rPr lang="tr-TR" sz="4000" b="1" i="1" dirty="0" smtClean="0">
                <a:latin typeface="Times New Roman" panose="02020603050405020304" pitchFamily="18" charset="0"/>
                <a:cs typeface="Times New Roman" panose="02020603050405020304" pitchFamily="18" charset="0"/>
              </a:rPr>
              <a:t>Ayni Hakkın kazanımı ve devri</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kural olarak</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Tapu Sicilinde Tescil </a:t>
            </a:r>
            <a:r>
              <a:rPr lang="tr-TR" sz="4000" b="1" dirty="0" smtClean="0">
                <a:latin typeface="Times New Roman" panose="02020603050405020304" pitchFamily="18" charset="0"/>
                <a:cs typeface="Times New Roman" panose="02020603050405020304" pitchFamily="18" charset="0"/>
              </a:rPr>
              <a:t>ile gerçekleşir. (</a:t>
            </a:r>
            <a:r>
              <a:rPr lang="tr-TR" sz="4000" i="1" dirty="0" smtClean="0">
                <a:latin typeface="Times New Roman" panose="02020603050405020304" pitchFamily="18" charset="0"/>
                <a:cs typeface="Times New Roman" panose="02020603050405020304" pitchFamily="18" charset="0"/>
              </a:rPr>
              <a:t>TMK m. 705, 1008)</a:t>
            </a:r>
          </a:p>
          <a:p>
            <a:pPr marL="0" indent="0">
              <a:buNone/>
            </a:pPr>
            <a:endParaRPr lang="tr-TR" sz="4000" dirty="0"/>
          </a:p>
        </p:txBody>
      </p:sp>
    </p:spTree>
    <p:extLst>
      <p:ext uri="{BB962C8B-B14F-4D97-AF65-F5344CB8AC3E}">
        <p14:creationId xmlns:p14="http://schemas.microsoft.com/office/powerpoint/2010/main" val="33001726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Karine </a:t>
            </a:r>
            <a:r>
              <a:rPr lang="tr-TR" b="1" dirty="0">
                <a:latin typeface="Times New Roman" panose="02020603050405020304" pitchFamily="18" charset="0"/>
                <a:cs typeface="Times New Roman" panose="02020603050405020304" pitchFamily="18" charset="0"/>
              </a:rPr>
              <a:t>Olgusu </a:t>
            </a:r>
            <a:r>
              <a:rPr lang="tr-TR" b="1" dirty="0" smtClean="0">
                <a:latin typeface="Times New Roman" panose="02020603050405020304" pitchFamily="18" charset="0"/>
                <a:cs typeface="Times New Roman" panose="02020603050405020304" pitchFamily="18" charset="0"/>
              </a:rPr>
              <a:t>Bakımından </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just"/>
            <a:r>
              <a:rPr lang="tr-TR" sz="4800" b="1" dirty="0" smtClean="0">
                <a:latin typeface="Times New Roman" panose="02020603050405020304" pitchFamily="18" charset="0"/>
                <a:cs typeface="Times New Roman" panose="02020603050405020304" pitchFamily="18" charset="0"/>
              </a:rPr>
              <a:t>Taşınırlarda</a:t>
            </a:r>
            <a:r>
              <a:rPr lang="tr-TR" sz="4800" b="1" dirty="0">
                <a:latin typeface="Times New Roman" panose="02020603050405020304" pitchFamily="18" charset="0"/>
                <a:cs typeface="Times New Roman" panose="02020603050405020304" pitchFamily="18" charset="0"/>
              </a:rPr>
              <a:t>, </a:t>
            </a:r>
            <a:r>
              <a:rPr lang="tr-TR" sz="4800" b="1" i="1" dirty="0">
                <a:latin typeface="Times New Roman" panose="02020603050405020304" pitchFamily="18" charset="0"/>
                <a:cs typeface="Times New Roman" panose="02020603050405020304" pitchFamily="18" charset="0"/>
              </a:rPr>
              <a:t>Zilyetlik, </a:t>
            </a:r>
            <a:r>
              <a:rPr lang="tr-TR" sz="4800" b="1" dirty="0">
                <a:latin typeface="Times New Roman" panose="02020603050405020304" pitchFamily="18" charset="0"/>
                <a:cs typeface="Times New Roman" panose="02020603050405020304" pitchFamily="18" charset="0"/>
              </a:rPr>
              <a:t>Ayni Haklara karine </a:t>
            </a:r>
            <a:r>
              <a:rPr lang="tr-TR" sz="4800" dirty="0">
                <a:latin typeface="Times New Roman" panose="02020603050405020304" pitchFamily="18" charset="0"/>
                <a:cs typeface="Times New Roman" panose="02020603050405020304" pitchFamily="18" charset="0"/>
              </a:rPr>
              <a:t>teşkil eder. (</a:t>
            </a:r>
            <a:r>
              <a:rPr lang="tr-TR" sz="4000" i="1" dirty="0">
                <a:latin typeface="Times New Roman" panose="02020603050405020304" pitchFamily="18" charset="0"/>
                <a:cs typeface="Times New Roman" panose="02020603050405020304" pitchFamily="18" charset="0"/>
              </a:rPr>
              <a:t>TMK m. 985)</a:t>
            </a:r>
            <a:endParaRPr lang="tr-TR" sz="4000" dirty="0">
              <a:latin typeface="Times New Roman" panose="02020603050405020304" pitchFamily="18" charset="0"/>
              <a:cs typeface="Times New Roman" panose="02020603050405020304" pitchFamily="18" charset="0"/>
            </a:endParaRPr>
          </a:p>
          <a:p>
            <a:pPr algn="just"/>
            <a:r>
              <a:rPr lang="tr-TR" sz="4800" b="1" dirty="0">
                <a:latin typeface="Times New Roman" panose="02020603050405020304" pitchFamily="18" charset="0"/>
                <a:cs typeface="Times New Roman" panose="02020603050405020304" pitchFamily="18" charset="0"/>
              </a:rPr>
              <a:t>Taşınmazlarda </a:t>
            </a:r>
            <a:r>
              <a:rPr lang="tr-TR" sz="4800" dirty="0">
                <a:latin typeface="Times New Roman" panose="02020603050405020304" pitchFamily="18" charset="0"/>
                <a:cs typeface="Times New Roman" panose="02020603050405020304" pitchFamily="18" charset="0"/>
              </a:rPr>
              <a:t>ise, </a:t>
            </a:r>
            <a:r>
              <a:rPr lang="tr-TR" sz="4800" b="1" i="1" dirty="0">
                <a:latin typeface="Times New Roman" panose="02020603050405020304" pitchFamily="18" charset="0"/>
                <a:cs typeface="Times New Roman" panose="02020603050405020304" pitchFamily="18" charset="0"/>
              </a:rPr>
              <a:t>Tapu Sicili</a:t>
            </a:r>
            <a:r>
              <a:rPr lang="tr-TR" sz="4800" dirty="0">
                <a:latin typeface="Times New Roman" panose="02020603050405020304" pitchFamily="18" charset="0"/>
                <a:cs typeface="Times New Roman" panose="02020603050405020304" pitchFamily="18" charset="0"/>
              </a:rPr>
              <a:t>, </a:t>
            </a:r>
            <a:r>
              <a:rPr lang="tr-TR" sz="4800" b="1" dirty="0">
                <a:latin typeface="Times New Roman" panose="02020603050405020304" pitchFamily="18" charset="0"/>
                <a:cs typeface="Times New Roman" panose="02020603050405020304" pitchFamily="18" charset="0"/>
              </a:rPr>
              <a:t>Ayni Haklara karine </a:t>
            </a:r>
            <a:r>
              <a:rPr lang="tr-TR" sz="4800" dirty="0">
                <a:latin typeface="Times New Roman" panose="02020603050405020304" pitchFamily="18" charset="0"/>
                <a:cs typeface="Times New Roman" panose="02020603050405020304" pitchFamily="18" charset="0"/>
              </a:rPr>
              <a:t>teşkil eder (</a:t>
            </a:r>
            <a:r>
              <a:rPr lang="tr-TR" sz="4000" i="1" dirty="0">
                <a:latin typeface="Times New Roman" panose="02020603050405020304" pitchFamily="18" charset="0"/>
                <a:cs typeface="Times New Roman" panose="02020603050405020304" pitchFamily="18" charset="0"/>
              </a:rPr>
              <a:t>TMK m</a:t>
            </a:r>
            <a:r>
              <a:rPr lang="tr-TR" sz="40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992). </a:t>
            </a:r>
          </a:p>
          <a:p>
            <a:pPr marL="0" indent="0">
              <a:buNone/>
            </a:pPr>
            <a:endParaRPr lang="tr-TR" dirty="0"/>
          </a:p>
        </p:txBody>
      </p:sp>
    </p:spTree>
    <p:extLst>
      <p:ext uri="{BB962C8B-B14F-4D97-AF65-F5344CB8AC3E}">
        <p14:creationId xmlns:p14="http://schemas.microsoft.com/office/powerpoint/2010/main" val="2448286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u="sng" dirty="0">
                <a:latin typeface="Times New Roman" panose="02020603050405020304" pitchFamily="18" charset="0"/>
                <a:cs typeface="Times New Roman" panose="02020603050405020304" pitchFamily="18" charset="0"/>
              </a:rPr>
              <a:t/>
            </a:r>
            <a:br>
              <a:rPr lang="tr-TR" u="sng"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Ayni Hak Konusu Olabilme Bakımından</a:t>
            </a:r>
            <a:r>
              <a:rPr lang="tr-TR" dirty="0">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Bazı Ayni Haklar sadece </a:t>
            </a:r>
            <a:r>
              <a:rPr lang="tr-TR" b="1" dirty="0" smtClean="0">
                <a:latin typeface="Times New Roman" panose="02020603050405020304" pitchFamily="18" charset="0"/>
                <a:cs typeface="Times New Roman" panose="02020603050405020304" pitchFamily="18" charset="0"/>
              </a:rPr>
              <a:t>Taşınırlar</a:t>
            </a:r>
            <a:r>
              <a:rPr lang="tr-TR" dirty="0" smtClean="0">
                <a:latin typeface="Times New Roman" panose="02020603050405020304" pitchFamily="18" charset="0"/>
                <a:cs typeface="Times New Roman" panose="02020603050405020304" pitchFamily="18" charset="0"/>
              </a:rPr>
              <a:t> bakımından </a:t>
            </a:r>
            <a:r>
              <a:rPr lang="tr-TR" b="1" dirty="0" smtClean="0">
                <a:latin typeface="Times New Roman" panose="02020603050405020304" pitchFamily="18" charset="0"/>
                <a:cs typeface="Times New Roman" panose="02020603050405020304" pitchFamily="18" charset="0"/>
              </a:rPr>
              <a:t>Ayni Hakkın konusunu</a:t>
            </a:r>
            <a:r>
              <a:rPr lang="tr-TR" dirty="0" smtClean="0">
                <a:latin typeface="Times New Roman" panose="02020603050405020304" pitchFamily="18" charset="0"/>
                <a:cs typeface="Times New Roman" panose="02020603050405020304" pitchFamily="18" charset="0"/>
              </a:rPr>
              <a:t> oluşturur. Buna </a:t>
            </a:r>
            <a:r>
              <a:rPr lang="tr-TR" b="1" dirty="0" smtClean="0">
                <a:latin typeface="Times New Roman" panose="02020603050405020304" pitchFamily="18" charset="0"/>
                <a:cs typeface="Times New Roman" panose="02020603050405020304" pitchFamily="18" charset="0"/>
              </a:rPr>
              <a:t>örnek</a:t>
            </a:r>
            <a:r>
              <a:rPr lang="tr-TR" dirty="0" smtClean="0">
                <a:latin typeface="Times New Roman" panose="02020603050405020304" pitchFamily="18" charset="0"/>
                <a:cs typeface="Times New Roman" panose="02020603050405020304" pitchFamily="18" charset="0"/>
              </a:rPr>
              <a:t> olarak,  </a:t>
            </a:r>
            <a:r>
              <a:rPr lang="tr-TR" b="1" i="1" dirty="0" smtClean="0">
                <a:latin typeface="Times New Roman" panose="02020603050405020304" pitchFamily="18" charset="0"/>
                <a:cs typeface="Times New Roman" panose="02020603050405020304" pitchFamily="18" charset="0"/>
              </a:rPr>
              <a:t>Teslime Bağlı Rehin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Hapis Hakkı </a:t>
            </a:r>
            <a:r>
              <a:rPr lang="tr-TR" dirty="0" smtClean="0">
                <a:latin typeface="Times New Roman" panose="02020603050405020304" pitchFamily="18" charset="0"/>
                <a:cs typeface="Times New Roman" panose="02020603050405020304" pitchFamily="18" charset="0"/>
              </a:rPr>
              <a:t>verilebilir. </a:t>
            </a:r>
          </a:p>
          <a:p>
            <a:pPr algn="just"/>
            <a:r>
              <a:rPr lang="tr-TR" dirty="0" smtClean="0">
                <a:latin typeface="Times New Roman" panose="02020603050405020304" pitchFamily="18" charset="0"/>
                <a:cs typeface="Times New Roman" panose="02020603050405020304" pitchFamily="18" charset="0"/>
              </a:rPr>
              <a:t>Bazı Ayni Haklar ise, sadece </a:t>
            </a:r>
            <a:r>
              <a:rPr lang="tr-TR" b="1" dirty="0" smtClean="0">
                <a:latin typeface="Times New Roman" panose="02020603050405020304" pitchFamily="18" charset="0"/>
                <a:cs typeface="Times New Roman" panose="02020603050405020304" pitchFamily="18" charset="0"/>
              </a:rPr>
              <a:t>Taşınmazlar</a:t>
            </a:r>
            <a:r>
              <a:rPr lang="tr-TR" dirty="0" smtClean="0">
                <a:latin typeface="Times New Roman" panose="02020603050405020304" pitchFamily="18" charset="0"/>
                <a:cs typeface="Times New Roman" panose="02020603050405020304" pitchFamily="18" charset="0"/>
              </a:rPr>
              <a:t> bakımından </a:t>
            </a:r>
            <a:r>
              <a:rPr lang="tr-TR" b="1" dirty="0" smtClean="0">
                <a:latin typeface="Times New Roman" panose="02020603050405020304" pitchFamily="18" charset="0"/>
                <a:cs typeface="Times New Roman" panose="02020603050405020304" pitchFamily="18" charset="0"/>
              </a:rPr>
              <a:t>Ayni Hakkın konusunu </a:t>
            </a:r>
            <a:r>
              <a:rPr lang="tr-TR" dirty="0" smtClean="0">
                <a:latin typeface="Times New Roman" panose="02020603050405020304" pitchFamily="18" charset="0"/>
                <a:cs typeface="Times New Roman" panose="02020603050405020304" pitchFamily="18" charset="0"/>
              </a:rPr>
              <a:t>oluşturur. Buna </a:t>
            </a:r>
            <a:r>
              <a:rPr lang="tr-TR" b="1" dirty="0" smtClean="0">
                <a:latin typeface="Times New Roman" panose="02020603050405020304" pitchFamily="18" charset="0"/>
                <a:cs typeface="Times New Roman" panose="02020603050405020304" pitchFamily="18" charset="0"/>
              </a:rPr>
              <a:t>örnek</a:t>
            </a:r>
            <a:r>
              <a:rPr lang="tr-TR" dirty="0" smtClean="0">
                <a:latin typeface="Times New Roman" panose="02020603050405020304" pitchFamily="18" charset="0"/>
                <a:cs typeface="Times New Roman" panose="02020603050405020304" pitchFamily="18" charset="0"/>
              </a:rPr>
              <a:t> olarak, </a:t>
            </a:r>
            <a:r>
              <a:rPr lang="tr-TR" b="1" i="1" dirty="0" smtClean="0">
                <a:latin typeface="Times New Roman" panose="02020603050405020304" pitchFamily="18" charset="0"/>
                <a:cs typeface="Times New Roman" panose="02020603050405020304" pitchFamily="18" charset="0"/>
              </a:rPr>
              <a:t>İrtifak Hakkı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 Yükü</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İpotek</a:t>
            </a:r>
            <a:r>
              <a:rPr lang="tr-TR" dirty="0" smtClean="0">
                <a:latin typeface="Times New Roman" panose="02020603050405020304" pitchFamily="18" charset="0"/>
                <a:cs typeface="Times New Roman" panose="02020603050405020304" pitchFamily="18" charset="0"/>
              </a:rPr>
              <a:t>  verilebilir. </a:t>
            </a:r>
          </a:p>
          <a:p>
            <a:pPr algn="just"/>
            <a:r>
              <a:rPr lang="tr-TR" dirty="0" smtClean="0">
                <a:latin typeface="Times New Roman" panose="02020603050405020304" pitchFamily="18" charset="0"/>
                <a:cs typeface="Times New Roman" panose="02020603050405020304" pitchFamily="18" charset="0"/>
              </a:rPr>
              <a:t>Her ikisinin konusu olan, yani hem</a:t>
            </a:r>
            <a:r>
              <a:rPr lang="tr-TR" b="1" dirty="0" smtClean="0">
                <a:latin typeface="Times New Roman" panose="02020603050405020304" pitchFamily="18" charset="0"/>
                <a:cs typeface="Times New Roman" panose="02020603050405020304" pitchFamily="18" charset="0"/>
              </a:rPr>
              <a:t> Taşınırların </a:t>
            </a:r>
            <a:r>
              <a:rPr lang="tr-TR" dirty="0" smtClean="0">
                <a:latin typeface="Times New Roman" panose="02020603050405020304" pitchFamily="18" charset="0"/>
                <a:cs typeface="Times New Roman" panose="02020603050405020304" pitchFamily="18" charset="0"/>
              </a:rPr>
              <a:t>hem de </a:t>
            </a:r>
            <a:r>
              <a:rPr lang="tr-TR" b="1" dirty="0" smtClean="0">
                <a:latin typeface="Times New Roman" panose="02020603050405020304" pitchFamily="18" charset="0"/>
                <a:cs typeface="Times New Roman" panose="02020603050405020304" pitchFamily="18" charset="0"/>
              </a:rPr>
              <a:t>Taşınmazların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konusu olan </a:t>
            </a:r>
            <a:r>
              <a:rPr lang="tr-TR" b="1" i="1" dirty="0" smtClean="0">
                <a:latin typeface="Times New Roman" panose="02020603050405020304" pitchFamily="18" charset="0"/>
                <a:cs typeface="Times New Roman" panose="02020603050405020304" pitchFamily="18" charset="0"/>
              </a:rPr>
              <a:t>Ayni Haklar </a:t>
            </a:r>
            <a:r>
              <a:rPr lang="tr-TR" dirty="0" smtClean="0">
                <a:latin typeface="Times New Roman" panose="02020603050405020304" pitchFamily="18" charset="0"/>
                <a:cs typeface="Times New Roman" panose="02020603050405020304" pitchFamily="18" charset="0"/>
              </a:rPr>
              <a:t>da, vardır. Örneğin, İntifa Hakkı, her ikisinin de konusunu oluşturur (</a:t>
            </a:r>
            <a:r>
              <a:rPr lang="tr-TR" i="1" dirty="0" smtClean="0">
                <a:latin typeface="Times New Roman" panose="02020603050405020304" pitchFamily="18" charset="0"/>
                <a:cs typeface="Times New Roman" panose="02020603050405020304" pitchFamily="18" charset="0"/>
              </a:rPr>
              <a:t>TMK m. 838, 850, 959).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229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Taşınır </a:t>
            </a:r>
            <a:r>
              <a:rPr lang="tr-TR" b="1" dirty="0">
                <a:latin typeface="Times New Roman" panose="02020603050405020304" pitchFamily="18" charset="0"/>
                <a:cs typeface="Times New Roman" panose="02020603050405020304" pitchFamily="18" charset="0"/>
              </a:rPr>
              <a:t>Davası Açma </a:t>
            </a:r>
            <a:r>
              <a:rPr lang="tr-TR" b="1" dirty="0" smtClean="0">
                <a:latin typeface="Times New Roman" panose="02020603050405020304" pitchFamily="18" charset="0"/>
                <a:cs typeface="Times New Roman" panose="02020603050405020304" pitchFamily="18" charset="0"/>
              </a:rPr>
              <a:t>Bakımından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a:bodyPr>
          <a:lstStyle/>
          <a:p>
            <a:pPr algn="just"/>
            <a:r>
              <a:rPr lang="tr-TR" sz="4800" b="1" dirty="0" smtClean="0">
                <a:latin typeface="Times New Roman" panose="02020603050405020304" pitchFamily="18" charset="0"/>
                <a:cs typeface="Times New Roman" panose="02020603050405020304" pitchFamily="18" charset="0"/>
              </a:rPr>
              <a:t>Taşınır</a:t>
            </a:r>
            <a:r>
              <a:rPr lang="tr-TR" sz="4800" dirty="0" smtClean="0">
                <a:latin typeface="Times New Roman" panose="02020603050405020304" pitchFamily="18" charset="0"/>
                <a:cs typeface="Times New Roman" panose="02020603050405020304" pitchFamily="18" charset="0"/>
              </a:rPr>
              <a:t> (</a:t>
            </a:r>
            <a:r>
              <a:rPr lang="tr-TR" sz="4800" i="1" dirty="0" smtClean="0">
                <a:latin typeface="Times New Roman" panose="02020603050405020304" pitchFamily="18" charset="0"/>
                <a:cs typeface="Times New Roman" panose="02020603050405020304" pitchFamily="18" charset="0"/>
              </a:rPr>
              <a:t>Menkul)</a:t>
            </a:r>
            <a:r>
              <a:rPr lang="tr-TR" sz="4800" dirty="0" smtClean="0">
                <a:latin typeface="Times New Roman" panose="02020603050405020304" pitchFamily="18" charset="0"/>
                <a:cs typeface="Times New Roman" panose="02020603050405020304" pitchFamily="18" charset="0"/>
              </a:rPr>
              <a:t> </a:t>
            </a:r>
            <a:r>
              <a:rPr lang="tr-TR" sz="4800" b="1" dirty="0" smtClean="0">
                <a:latin typeface="Times New Roman" panose="02020603050405020304" pitchFamily="18" charset="0"/>
                <a:cs typeface="Times New Roman" panose="02020603050405020304" pitchFamily="18" charset="0"/>
              </a:rPr>
              <a:t>Davası,</a:t>
            </a:r>
            <a:r>
              <a:rPr lang="tr-TR" sz="4800" dirty="0" smtClean="0">
                <a:latin typeface="Times New Roman" panose="02020603050405020304" pitchFamily="18" charset="0"/>
                <a:cs typeface="Times New Roman" panose="02020603050405020304" pitchFamily="18" charset="0"/>
              </a:rPr>
              <a:t> sadece </a:t>
            </a:r>
            <a:r>
              <a:rPr lang="tr-TR" sz="4800" b="1" i="1" dirty="0" smtClean="0">
                <a:latin typeface="Times New Roman" panose="02020603050405020304" pitchFamily="18" charset="0"/>
                <a:cs typeface="Times New Roman" panose="02020603050405020304" pitchFamily="18" charset="0"/>
              </a:rPr>
              <a:t>Taşınırlarda</a:t>
            </a:r>
            <a:r>
              <a:rPr lang="tr-TR" sz="4800" dirty="0" smtClean="0">
                <a:latin typeface="Times New Roman" panose="02020603050405020304" pitchFamily="18" charset="0"/>
                <a:cs typeface="Times New Roman" panose="02020603050405020304" pitchFamily="18" charset="0"/>
              </a:rPr>
              <a:t> </a:t>
            </a:r>
            <a:r>
              <a:rPr lang="tr-TR" sz="4800" b="1" dirty="0" smtClean="0">
                <a:latin typeface="Times New Roman" panose="02020603050405020304" pitchFamily="18" charset="0"/>
                <a:cs typeface="Times New Roman" panose="02020603050405020304" pitchFamily="18" charset="0"/>
              </a:rPr>
              <a:t>hukuki koruma sağlar. </a:t>
            </a:r>
          </a:p>
          <a:p>
            <a:pPr algn="just"/>
            <a:r>
              <a:rPr lang="tr-TR" sz="4800" dirty="0" smtClean="0">
                <a:latin typeface="Times New Roman" panose="02020603050405020304" pitchFamily="18" charset="0"/>
                <a:cs typeface="Times New Roman" panose="02020603050405020304" pitchFamily="18" charset="0"/>
              </a:rPr>
              <a:t>T</a:t>
            </a:r>
            <a:r>
              <a:rPr lang="tr-TR" sz="4800" b="1" dirty="0" smtClean="0">
                <a:latin typeface="Times New Roman" panose="02020603050405020304" pitchFamily="18" charset="0"/>
                <a:cs typeface="Times New Roman" panose="02020603050405020304" pitchFamily="18" charset="0"/>
              </a:rPr>
              <a:t>aşınmazlar</a:t>
            </a:r>
            <a:r>
              <a:rPr lang="tr-TR" sz="4800" dirty="0" smtClean="0">
                <a:latin typeface="Times New Roman" panose="02020603050405020304" pitchFamily="18" charset="0"/>
                <a:cs typeface="Times New Roman" panose="02020603050405020304" pitchFamily="18" charset="0"/>
              </a:rPr>
              <a:t> için, </a:t>
            </a:r>
            <a:r>
              <a:rPr lang="tr-TR" sz="4800" b="1" dirty="0" smtClean="0">
                <a:latin typeface="Times New Roman" panose="02020603050405020304" pitchFamily="18" charset="0"/>
                <a:cs typeface="Times New Roman" panose="02020603050405020304" pitchFamily="18" charset="0"/>
              </a:rPr>
              <a:t>Taşınır Davasının açılması söz konusu olmaz. </a:t>
            </a:r>
            <a:endParaRPr lang="tr-TR"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0612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Sınırlı Ayni Haklar </a:t>
            </a:r>
            <a:endParaRPr lang="tr-TR" b="1" dirty="0"/>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Sınırlı Ayni Haklar</a:t>
            </a:r>
            <a:r>
              <a:rPr lang="tr-TR" sz="2400" dirty="0" smtClean="0">
                <a:latin typeface="Times New Roman" panose="02020603050405020304" pitchFamily="18" charset="0"/>
                <a:cs typeface="Times New Roman" panose="02020603050405020304" pitchFamily="18" charset="0"/>
              </a:rPr>
              <a:t>, Kişiye, </a:t>
            </a:r>
            <a:r>
              <a:rPr lang="tr-TR" sz="2400" b="1" dirty="0" smtClean="0">
                <a:latin typeface="Times New Roman" panose="02020603050405020304" pitchFamily="18" charset="0"/>
                <a:cs typeface="Times New Roman" panose="02020603050405020304" pitchFamily="18" charset="0"/>
              </a:rPr>
              <a:t>Eşya üzerinde Sınırlı </a:t>
            </a:r>
            <a:r>
              <a:rPr lang="tr-TR" sz="2400" b="1" dirty="0">
                <a:latin typeface="Times New Roman" panose="02020603050405020304" pitchFamily="18" charset="0"/>
                <a:cs typeface="Times New Roman" panose="02020603050405020304" pitchFamily="18" charset="0"/>
              </a:rPr>
              <a:t>Y</a:t>
            </a:r>
            <a:r>
              <a:rPr lang="tr-TR" sz="2400" b="1" dirty="0" smtClean="0">
                <a:latin typeface="Times New Roman" panose="02020603050405020304" pitchFamily="18" charset="0"/>
                <a:cs typeface="Times New Roman" panose="02020603050405020304" pitchFamily="18" charset="0"/>
              </a:rPr>
              <a:t>etkiler sağlayan Ayni Haklardır. </a:t>
            </a:r>
          </a:p>
          <a:p>
            <a:pPr algn="just"/>
            <a:r>
              <a:rPr lang="tr-TR" sz="2400" b="1" dirty="0" smtClean="0">
                <a:latin typeface="Times New Roman" panose="02020603050405020304" pitchFamily="18" charset="0"/>
                <a:cs typeface="Times New Roman" panose="02020603050405020304" pitchFamily="18" charset="0"/>
              </a:rPr>
              <a:t>Sınırlı Ayni Haklar, </a:t>
            </a:r>
            <a:r>
              <a:rPr lang="tr-TR" sz="2400" b="1" i="1" dirty="0" smtClean="0">
                <a:latin typeface="Times New Roman" panose="02020603050405020304" pitchFamily="18" charset="0"/>
                <a:cs typeface="Times New Roman" panose="02020603050405020304" pitchFamily="18" charset="0"/>
              </a:rPr>
              <a:t>Mülkiyetin </a:t>
            </a:r>
            <a:r>
              <a:rPr lang="tr-TR" sz="2400" b="1" i="1" dirty="0">
                <a:latin typeface="Times New Roman" panose="02020603050405020304" pitchFamily="18" charset="0"/>
                <a:cs typeface="Times New Roman" panose="02020603050405020304" pitchFamily="18" charset="0"/>
              </a:rPr>
              <a:t>İ</a:t>
            </a:r>
            <a:r>
              <a:rPr lang="tr-TR" sz="2400" b="1" i="1" dirty="0" smtClean="0">
                <a:latin typeface="Times New Roman" panose="02020603050405020304" pitchFamily="18" charset="0"/>
                <a:cs typeface="Times New Roman" panose="02020603050405020304" pitchFamily="18" charset="0"/>
              </a:rPr>
              <a:t>çeriğindeki </a:t>
            </a:r>
            <a:r>
              <a:rPr lang="tr-TR" sz="2400" b="1" i="1" dirty="0">
                <a:latin typeface="Times New Roman" panose="02020603050405020304" pitchFamily="18" charset="0"/>
                <a:cs typeface="Times New Roman" panose="02020603050405020304" pitchFamily="18" charset="0"/>
              </a:rPr>
              <a:t>Y</a:t>
            </a:r>
            <a:r>
              <a:rPr lang="tr-TR" sz="2400" b="1" i="1" dirty="0" smtClean="0">
                <a:latin typeface="Times New Roman" panose="02020603050405020304" pitchFamily="18" charset="0"/>
                <a:cs typeface="Times New Roman" panose="02020603050405020304" pitchFamily="18" charset="0"/>
              </a:rPr>
              <a:t>etkilerin bir kısmından </a:t>
            </a:r>
            <a:r>
              <a:rPr lang="tr-TR" sz="2400" dirty="0" smtClean="0">
                <a:latin typeface="Times New Roman" panose="02020603050405020304" pitchFamily="18" charset="0"/>
                <a:cs typeface="Times New Roman" panose="02020603050405020304" pitchFamily="18" charset="0"/>
              </a:rPr>
              <a:t>meydana geldiği için, bunların sağladığı yetkiler, Mülkiyete oranla sınırlıdır. Ancak, </a:t>
            </a:r>
            <a:r>
              <a:rPr lang="tr-TR" sz="2400" b="1" dirty="0" smtClean="0">
                <a:latin typeface="Times New Roman" panose="02020603050405020304" pitchFamily="18" charset="0"/>
                <a:cs typeface="Times New Roman" panose="02020603050405020304" pitchFamily="18" charset="0"/>
              </a:rPr>
              <a:t>Sınırlı Ayni Haklar, </a:t>
            </a:r>
            <a:r>
              <a:rPr lang="tr-TR" sz="2400" b="1" i="1" dirty="0" smtClean="0">
                <a:latin typeface="Times New Roman" panose="02020603050405020304" pitchFamily="18" charset="0"/>
                <a:cs typeface="Times New Roman" panose="02020603050405020304" pitchFamily="18" charset="0"/>
              </a:rPr>
              <a:t>Mülkiyeti sınırlayıcı bir özelliğe </a:t>
            </a:r>
            <a:r>
              <a:rPr lang="tr-TR" sz="2400" b="1" dirty="0" smtClean="0">
                <a:latin typeface="Times New Roman" panose="02020603050405020304" pitchFamily="18" charset="0"/>
                <a:cs typeface="Times New Roman" panose="02020603050405020304" pitchFamily="18" charset="0"/>
              </a:rPr>
              <a:t>de sahiptir. </a:t>
            </a:r>
          </a:p>
          <a:p>
            <a:pPr algn="just"/>
            <a:r>
              <a:rPr lang="tr-TR" sz="2400" dirty="0" smtClean="0">
                <a:latin typeface="Times New Roman" panose="02020603050405020304" pitchFamily="18" charset="0"/>
                <a:cs typeface="Times New Roman" panose="02020603050405020304" pitchFamily="18" charset="0"/>
              </a:rPr>
              <a:t>Gerçekten, </a:t>
            </a:r>
            <a:r>
              <a:rPr lang="tr-TR" sz="2400" b="1" dirty="0" smtClean="0">
                <a:latin typeface="Times New Roman" panose="02020603050405020304" pitchFamily="18" charset="0"/>
                <a:cs typeface="Times New Roman" panose="02020603050405020304" pitchFamily="18" charset="0"/>
              </a:rPr>
              <a:t>Sınırlı Ayni Hak var olduğu sürece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Mülkiyet Hakkının kullanılması</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Sınırlı Ayni Hakkın içeriğinin gerektirdiği ölçüde, </a:t>
            </a:r>
            <a:r>
              <a:rPr lang="tr-TR" sz="2400" dirty="0" smtClean="0">
                <a:latin typeface="Times New Roman" panose="02020603050405020304" pitchFamily="18" charset="0"/>
                <a:cs typeface="Times New Roman" panose="02020603050405020304" pitchFamily="18" charset="0"/>
              </a:rPr>
              <a:t>yani Sınırlı Ayni Hakkın sahibine sağladığı yetkiler ölçüsünde </a:t>
            </a:r>
            <a:r>
              <a:rPr lang="tr-TR" sz="2400" b="1" dirty="0" smtClean="0">
                <a:latin typeface="Times New Roman" panose="02020603050405020304" pitchFamily="18" charset="0"/>
                <a:cs typeface="Times New Roman" panose="02020603050405020304" pitchFamily="18" charset="0"/>
              </a:rPr>
              <a:t>sınırlanmış olmaktadır</a:t>
            </a:r>
            <a:r>
              <a:rPr lang="tr-TR" sz="2400"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Bu bağlamda, </a:t>
            </a:r>
            <a:r>
              <a:rPr lang="tr-TR" sz="2400" b="1" dirty="0" smtClean="0">
                <a:latin typeface="Times New Roman" panose="02020603050405020304" pitchFamily="18" charset="0"/>
                <a:cs typeface="Times New Roman" panose="02020603050405020304" pitchFamily="18" charset="0"/>
              </a:rPr>
              <a:t>Sınırlı Ayni Hak</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Eşya üzerinde bir yük </a:t>
            </a:r>
            <a:r>
              <a:rPr lang="tr-TR" sz="2400" dirty="0" smtClean="0">
                <a:latin typeface="Times New Roman" panose="02020603050405020304" pitchFamily="18" charset="0"/>
                <a:cs typeface="Times New Roman" panose="02020603050405020304" pitchFamily="18" charset="0"/>
              </a:rPr>
              <a:t>oluşturur.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3130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Öyleyse, </a:t>
            </a:r>
            <a:r>
              <a:rPr lang="tr-TR" b="1" dirty="0" smtClean="0">
                <a:latin typeface="Times New Roman" panose="02020603050405020304" pitchFamily="18" charset="0"/>
                <a:cs typeface="Times New Roman" panose="02020603050405020304" pitchFamily="18" charset="0"/>
              </a:rPr>
              <a:t>Sınırlı Ayni Haklarda sınırlanan</a:t>
            </a:r>
            <a:r>
              <a:rPr lang="tr-TR" dirty="0" smtClean="0">
                <a:latin typeface="Times New Roman" panose="02020603050405020304" pitchFamily="18" charset="0"/>
                <a:cs typeface="Times New Roman" panose="02020603050405020304" pitchFamily="18" charset="0"/>
              </a:rPr>
              <a:t>, kaynak </a:t>
            </a:r>
            <a:r>
              <a:rPr lang="tr-TR" b="1" i="1" dirty="0" smtClean="0">
                <a:latin typeface="Times New Roman" panose="02020603050405020304" pitchFamily="18" charset="0"/>
                <a:cs typeface="Times New Roman" panose="02020603050405020304" pitchFamily="18" charset="0"/>
              </a:rPr>
              <a:t>Mülkiyet Hakkının içeriğindeki Yetkilerdir. </a:t>
            </a:r>
            <a:r>
              <a:rPr lang="tr-TR" dirty="0" smtClean="0">
                <a:latin typeface="Times New Roman" panose="02020603050405020304" pitchFamily="18" charset="0"/>
                <a:cs typeface="Times New Roman" panose="02020603050405020304" pitchFamily="18" charset="0"/>
              </a:rPr>
              <a:t>Yoksa, </a:t>
            </a:r>
            <a:r>
              <a:rPr lang="tr-TR" b="1" dirty="0" smtClean="0">
                <a:latin typeface="Times New Roman" panose="02020603050405020304" pitchFamily="18" charset="0"/>
                <a:cs typeface="Times New Roman" panose="02020603050405020304" pitchFamily="18" charset="0"/>
              </a:rPr>
              <a:t>Hakkın Ayni olması özelliği </a:t>
            </a:r>
            <a:r>
              <a:rPr lang="tr-TR" dirty="0" smtClean="0">
                <a:latin typeface="Times New Roman" panose="02020603050405020304" pitchFamily="18" charset="0"/>
                <a:cs typeface="Times New Roman" panose="02020603050405020304" pitchFamily="18" charset="0"/>
              </a:rPr>
              <a:t>bakımından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sınırlama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yoktur. </a:t>
            </a:r>
          </a:p>
          <a:p>
            <a:pPr algn="just"/>
            <a:r>
              <a:rPr lang="tr-TR" b="1" dirty="0" smtClean="0">
                <a:latin typeface="Times New Roman" panose="02020603050405020304" pitchFamily="18" charset="0"/>
                <a:cs typeface="Times New Roman" panose="02020603050405020304" pitchFamily="18" charset="0"/>
              </a:rPr>
              <a:t>Sınırlı Ayni Hak Sahibi de, </a:t>
            </a:r>
            <a:r>
              <a:rPr lang="tr-TR" b="1" i="1" dirty="0" smtClean="0">
                <a:latin typeface="Times New Roman" panose="02020603050405020304" pitchFamily="18" charset="0"/>
                <a:cs typeface="Times New Roman" panose="02020603050405020304" pitchFamily="18" charset="0"/>
              </a:rPr>
              <a:t>İstihkak</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i="1" dirty="0" err="1" smtClean="0">
                <a:latin typeface="Times New Roman" panose="02020603050405020304" pitchFamily="18" charset="0"/>
                <a:cs typeface="Times New Roman" panose="02020603050405020304" pitchFamily="18" charset="0"/>
              </a:rPr>
              <a:t>Elatmanın</a:t>
            </a:r>
            <a:r>
              <a:rPr lang="tr-TR" b="1" i="1" dirty="0" smtClean="0">
                <a:latin typeface="Times New Roman" panose="02020603050405020304" pitchFamily="18" charset="0"/>
                <a:cs typeface="Times New Roman" panose="02020603050405020304" pitchFamily="18" charset="0"/>
              </a:rPr>
              <a:t> Önlenmesi Davalarının </a:t>
            </a:r>
            <a:r>
              <a:rPr lang="tr-TR" dirty="0" smtClean="0">
                <a:latin typeface="Times New Roman" panose="02020603050405020304" pitchFamily="18" charset="0"/>
                <a:cs typeface="Times New Roman" panose="02020603050405020304" pitchFamily="18" charset="0"/>
              </a:rPr>
              <a:t>koruması altındadır ve Mülkiyet el değiştirse bile, Sınırlı Ayni Hak, Eşya üzerinde varlığını sürdürür. </a:t>
            </a:r>
          </a:p>
          <a:p>
            <a:pPr algn="just"/>
            <a:r>
              <a:rPr lang="tr-TR" b="1" dirty="0" smtClean="0">
                <a:latin typeface="Times New Roman" panose="02020603050405020304" pitchFamily="18" charset="0"/>
                <a:cs typeface="Times New Roman" panose="02020603050405020304" pitchFamily="18" charset="0"/>
              </a:rPr>
              <a:t>Sınırlı Ayni Haklar </a:t>
            </a:r>
            <a:r>
              <a:rPr lang="tr-TR" dirty="0" smtClean="0">
                <a:latin typeface="Times New Roman" panose="02020603050405020304" pitchFamily="18" charset="0"/>
                <a:cs typeface="Times New Roman" panose="02020603050405020304" pitchFamily="18" charset="0"/>
              </a:rPr>
              <a:t>da, </a:t>
            </a:r>
            <a:r>
              <a:rPr lang="tr-TR" b="1" i="1" dirty="0" smtClean="0">
                <a:latin typeface="Times New Roman" panose="02020603050405020304" pitchFamily="18" charset="0"/>
                <a:cs typeface="Times New Roman" panose="02020603050405020304" pitchFamily="18" charset="0"/>
              </a:rPr>
              <a:t>Eşya üzerinde sağladığı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etkilere </a:t>
            </a:r>
            <a:r>
              <a:rPr lang="tr-TR" dirty="0" smtClean="0">
                <a:latin typeface="Times New Roman" panose="02020603050405020304" pitchFamily="18" charset="0"/>
                <a:cs typeface="Times New Roman" panose="02020603050405020304" pitchFamily="18" charset="0"/>
              </a:rPr>
              <a:t>göre, üç gruba ayrılır.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0440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İrtifak Hakları </a:t>
            </a:r>
            <a:endParaRPr lang="tr-TR" b="1" dirty="0"/>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İrtifak Hakları şu şekilde tanımlanabilir: </a:t>
            </a:r>
          </a:p>
          <a:p>
            <a:pPr algn="just"/>
            <a:r>
              <a:rPr lang="tr-TR" sz="3600" b="1" u="sng" dirty="0" smtClean="0">
                <a:latin typeface="Times New Roman" panose="02020603050405020304" pitchFamily="18" charset="0"/>
                <a:cs typeface="Times New Roman" panose="02020603050405020304" pitchFamily="18" charset="0"/>
              </a:rPr>
              <a:t>İrtifak Hakları; </a:t>
            </a:r>
            <a:r>
              <a:rPr lang="tr-TR" sz="3600" b="1" dirty="0" smtClean="0">
                <a:latin typeface="Times New Roman" panose="02020603050405020304" pitchFamily="18" charset="0"/>
                <a:cs typeface="Times New Roman" panose="02020603050405020304" pitchFamily="18" charset="0"/>
              </a:rPr>
              <a:t>Malikin Eşya üzerindeki Kullanma ve Yararlanmayla ilgili Yetkilerinin bir kısmını </a:t>
            </a:r>
            <a:r>
              <a:rPr lang="tr-TR" sz="3600" dirty="0" smtClean="0">
                <a:latin typeface="Times New Roman" panose="02020603050405020304" pitchFamily="18" charset="0"/>
                <a:cs typeface="Times New Roman" panose="02020603050405020304" pitchFamily="18" charset="0"/>
              </a:rPr>
              <a:t>veya</a:t>
            </a:r>
            <a:r>
              <a:rPr lang="tr-TR" sz="3600" b="1" dirty="0" smtClean="0">
                <a:latin typeface="Times New Roman" panose="02020603050405020304" pitchFamily="18" charset="0"/>
                <a:cs typeface="Times New Roman" panose="02020603050405020304" pitchFamily="18" charset="0"/>
              </a:rPr>
              <a:t> tamamını Hak Sahibine sağlayan </a:t>
            </a:r>
            <a:r>
              <a:rPr lang="tr-TR" sz="3600" dirty="0" smtClean="0">
                <a:latin typeface="Times New Roman" panose="02020603050405020304" pitchFamily="18" charset="0"/>
                <a:cs typeface="Times New Roman" panose="02020603050405020304" pitchFamily="18" charset="0"/>
              </a:rPr>
              <a:t>ya da </a:t>
            </a:r>
            <a:r>
              <a:rPr lang="tr-TR" sz="3600" b="1" dirty="0" smtClean="0">
                <a:latin typeface="Times New Roman" panose="02020603050405020304" pitchFamily="18" charset="0"/>
                <a:cs typeface="Times New Roman" panose="02020603050405020304" pitchFamily="18" charset="0"/>
              </a:rPr>
              <a:t>Malikin Mülkiyetin İçeriğindeki Yetkilerden bazılarını kullanmasını</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Hak Sahibi Yararına yasaklayan </a:t>
            </a:r>
            <a:r>
              <a:rPr lang="tr-TR" sz="3600" b="1" dirty="0" smtClean="0">
                <a:latin typeface="Times New Roman" panose="02020603050405020304" pitchFamily="18" charset="0"/>
                <a:cs typeface="Times New Roman" panose="02020603050405020304" pitchFamily="18" charset="0"/>
              </a:rPr>
              <a:t>Haklardır. </a:t>
            </a:r>
          </a:p>
        </p:txBody>
      </p:sp>
    </p:spTree>
    <p:extLst>
      <p:ext uri="{BB962C8B-B14F-4D97-AF65-F5344CB8AC3E}">
        <p14:creationId xmlns:p14="http://schemas.microsoft.com/office/powerpoint/2010/main" val="3808755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t>Ayni Hak – Alacak Hakkı Arasındaki Temel Farklar </a:t>
            </a:r>
            <a:endParaRPr lang="tr-TR" sz="4000" b="1" dirty="0"/>
          </a:p>
        </p:txBody>
      </p:sp>
      <p:sp>
        <p:nvSpPr>
          <p:cNvPr id="3" name="İçerik Yer Tutucusu 2"/>
          <p:cNvSpPr>
            <a:spLocks noGrp="1"/>
          </p:cNvSpPr>
          <p:nvPr>
            <p:ph idx="1"/>
          </p:nvPr>
        </p:nvSpPr>
        <p:spPr/>
        <p:txBody>
          <a:bodyPr>
            <a:normAutofit/>
          </a:bodyPr>
          <a:lstStyle/>
          <a:p>
            <a:pPr algn="just"/>
            <a:r>
              <a:rPr lang="tr-TR" sz="2400" b="1" u="sng" dirty="0" smtClean="0">
                <a:latin typeface="Times New Roman" panose="02020603050405020304" pitchFamily="18" charset="0"/>
                <a:cs typeface="Times New Roman" panose="02020603050405020304" pitchFamily="18" charset="0"/>
              </a:rPr>
              <a:t>Ayni Hak, </a:t>
            </a:r>
            <a:r>
              <a:rPr lang="tr-TR" sz="2400" b="1" dirty="0" smtClean="0">
                <a:latin typeface="Times New Roman" panose="02020603050405020304" pitchFamily="18" charset="0"/>
                <a:cs typeface="Times New Roman" panose="02020603050405020304" pitchFamily="18" charset="0"/>
              </a:rPr>
              <a:t>ancak mevcut ve belirli olan bir şey üzerinde kurulur. </a:t>
            </a:r>
          </a:p>
          <a:p>
            <a:pPr algn="just"/>
            <a:r>
              <a:rPr lang="tr-TR" sz="2400" dirty="0" smtClean="0">
                <a:latin typeface="Times New Roman" panose="02020603050405020304" pitchFamily="18" charset="0"/>
                <a:cs typeface="Times New Roman" panose="02020603050405020304" pitchFamily="18" charset="0"/>
              </a:rPr>
              <a:t>Oysa, </a:t>
            </a:r>
            <a:r>
              <a:rPr lang="tr-TR" sz="2400" b="1" u="sng" dirty="0" smtClean="0">
                <a:latin typeface="Times New Roman" panose="02020603050405020304" pitchFamily="18" charset="0"/>
                <a:cs typeface="Times New Roman" panose="02020603050405020304" pitchFamily="18" charset="0"/>
              </a:rPr>
              <a:t>Alacak Hakkının konusunu oluşturan Edimin</a:t>
            </a:r>
            <a:r>
              <a:rPr lang="tr-TR" sz="2400" u="sng"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mevcut ve belirlenmiş olması gerekmez; </a:t>
            </a:r>
            <a:r>
              <a:rPr lang="tr-TR" sz="2400" dirty="0" smtClean="0">
                <a:latin typeface="Times New Roman" panose="02020603050405020304" pitchFamily="18" charset="0"/>
                <a:cs typeface="Times New Roman" panose="02020603050405020304" pitchFamily="18" charset="0"/>
              </a:rPr>
              <a:t>henüz gerçekleşmemiş ve belirlenebilir olması mümkündür</a:t>
            </a:r>
            <a:r>
              <a:rPr lang="tr-TR" sz="2400" b="1" dirty="0" smtClean="0">
                <a:latin typeface="Times New Roman" panose="02020603050405020304" pitchFamily="18" charset="0"/>
                <a:cs typeface="Times New Roman" panose="02020603050405020304" pitchFamily="18" charset="0"/>
              </a:rPr>
              <a:t>.</a:t>
            </a:r>
          </a:p>
          <a:p>
            <a:pPr algn="just"/>
            <a:r>
              <a:rPr lang="tr-TR" sz="2400" b="1" dirty="0" smtClean="0">
                <a:latin typeface="Times New Roman" panose="02020603050405020304" pitchFamily="18" charset="0"/>
                <a:cs typeface="Times New Roman" panose="02020603050405020304" pitchFamily="18" charset="0"/>
              </a:rPr>
              <a:t>Ayni Hak </a:t>
            </a:r>
            <a:r>
              <a:rPr lang="tr-TR" sz="2400" b="1" u="sng" dirty="0" smtClean="0">
                <a:latin typeface="Times New Roman" panose="02020603050405020304" pitchFamily="18" charset="0"/>
                <a:cs typeface="Times New Roman" panose="02020603050405020304" pitchFamily="18" charset="0"/>
              </a:rPr>
              <a:t>herkese karşı ileri sürülebildiği </a:t>
            </a:r>
            <a:r>
              <a:rPr lang="tr-TR" sz="2400" b="1" dirty="0" smtClean="0">
                <a:latin typeface="Times New Roman" panose="02020603050405020304" pitchFamily="18" charset="0"/>
                <a:cs typeface="Times New Roman" panose="02020603050405020304" pitchFamily="18" charset="0"/>
              </a:rPr>
              <a:t>için,  Ayni Hakkın dışa karşı açıklanması, </a:t>
            </a:r>
            <a:r>
              <a:rPr lang="tr-TR" sz="2400" dirty="0" smtClean="0">
                <a:latin typeface="Times New Roman" panose="02020603050405020304" pitchFamily="18" charset="0"/>
                <a:cs typeface="Times New Roman" panose="02020603050405020304" pitchFamily="18" charset="0"/>
              </a:rPr>
              <a:t>herkes tarafından anlaşılabilir bir biçimde dışa aksetmesi </a:t>
            </a:r>
            <a:r>
              <a:rPr lang="tr-TR" sz="2400" b="1" dirty="0" smtClean="0">
                <a:latin typeface="Times New Roman" panose="02020603050405020304" pitchFamily="18" charset="0"/>
                <a:cs typeface="Times New Roman" panose="02020603050405020304" pitchFamily="18" charset="0"/>
              </a:rPr>
              <a:t>gerekir. </a:t>
            </a:r>
          </a:p>
          <a:p>
            <a:pPr algn="just"/>
            <a:r>
              <a:rPr lang="tr-TR" sz="2400" dirty="0" smtClean="0">
                <a:latin typeface="Times New Roman" panose="02020603050405020304" pitchFamily="18" charset="0"/>
                <a:cs typeface="Times New Roman" panose="02020603050405020304" pitchFamily="18" charset="0"/>
              </a:rPr>
              <a:t>Bu Açıklık, </a:t>
            </a:r>
            <a:r>
              <a:rPr lang="tr-TR" sz="2400" b="1" dirty="0" smtClean="0">
                <a:latin typeface="Times New Roman" panose="02020603050405020304" pitchFamily="18" charset="0"/>
                <a:cs typeface="Times New Roman" panose="02020603050405020304" pitchFamily="18" charset="0"/>
              </a:rPr>
              <a:t>Taşınmazlarda </a:t>
            </a:r>
            <a:r>
              <a:rPr lang="tr-TR" sz="2400" b="1" i="1" dirty="0" smtClean="0">
                <a:latin typeface="Times New Roman" panose="02020603050405020304" pitchFamily="18" charset="0"/>
                <a:cs typeface="Times New Roman" panose="02020603050405020304" pitchFamily="18" charset="0"/>
              </a:rPr>
              <a:t>Tapu Siciline yapılan Tescille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Taşınırlarda</a:t>
            </a:r>
            <a:r>
              <a:rPr lang="tr-TR" sz="2400" dirty="0" smtClean="0">
                <a:latin typeface="Times New Roman" panose="02020603050405020304" pitchFamily="18" charset="0"/>
                <a:cs typeface="Times New Roman" panose="02020603050405020304" pitchFamily="18" charset="0"/>
              </a:rPr>
              <a:t> ise </a:t>
            </a:r>
            <a:r>
              <a:rPr lang="tr-TR" sz="2400" b="1" i="1" dirty="0" smtClean="0">
                <a:latin typeface="Times New Roman" panose="02020603050405020304" pitchFamily="18" charset="0"/>
                <a:cs typeface="Times New Roman" panose="02020603050405020304" pitchFamily="18" charset="0"/>
              </a:rPr>
              <a:t>Zilyetlikle</a:t>
            </a:r>
            <a:r>
              <a:rPr lang="tr-TR" sz="2400" dirty="0" smtClean="0">
                <a:latin typeface="Times New Roman" panose="02020603050405020304" pitchFamily="18" charset="0"/>
                <a:cs typeface="Times New Roman" panose="02020603050405020304" pitchFamily="18" charset="0"/>
              </a:rPr>
              <a:t> sağlanır. </a:t>
            </a:r>
          </a:p>
          <a:p>
            <a:pPr algn="just"/>
            <a:r>
              <a:rPr lang="tr-TR" sz="2400" dirty="0" smtClean="0">
                <a:latin typeface="Times New Roman" panose="02020603050405020304" pitchFamily="18" charset="0"/>
                <a:cs typeface="Times New Roman" panose="02020603050405020304" pitchFamily="18" charset="0"/>
              </a:rPr>
              <a:t>Buna karşılık, </a:t>
            </a:r>
            <a:r>
              <a:rPr lang="tr-TR" sz="2400" b="1" dirty="0" smtClean="0">
                <a:latin typeface="Times New Roman" panose="02020603050405020304" pitchFamily="18" charset="0"/>
                <a:cs typeface="Times New Roman" panose="02020603050405020304" pitchFamily="18" charset="0"/>
              </a:rPr>
              <a:t>Alacak Hakkı, </a:t>
            </a:r>
            <a:r>
              <a:rPr lang="tr-TR" sz="2400" dirty="0" smtClean="0">
                <a:latin typeface="Times New Roman" panose="02020603050405020304" pitchFamily="18" charset="0"/>
                <a:cs typeface="Times New Roman" panose="02020603050405020304" pitchFamily="18" charset="0"/>
              </a:rPr>
              <a:t>sadece Borçluya karşı ileri sürülebildiği için, Alacak Hakkının herkes tarafından anlaşılabilir olmasına, dolayısıyla dışa karşı açıklanmasına gerek yoktur.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2179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Olumlu İrtifaklar – Olumsuz İrtifaklar</a:t>
            </a:r>
            <a:endParaRPr lang="tr-TR" b="1"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Hak Sahibinin maldan yararlanması, aktif bir biçimde olursa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Olumlu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Müspet</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İrtifak Hakkı </a:t>
            </a:r>
            <a:r>
              <a:rPr lang="tr-TR" dirty="0">
                <a:latin typeface="Times New Roman" panose="02020603050405020304" pitchFamily="18" charset="0"/>
                <a:cs typeface="Times New Roman" panose="02020603050405020304" pitchFamily="18" charset="0"/>
              </a:rPr>
              <a:t>söz konusudur. </a:t>
            </a:r>
            <a:r>
              <a:rPr lang="tr-TR" b="1" dirty="0">
                <a:latin typeface="Times New Roman" panose="02020603050405020304" pitchFamily="18" charset="0"/>
                <a:cs typeface="Times New Roman" panose="02020603050405020304" pitchFamily="18" charset="0"/>
              </a:rPr>
              <a:t>Olumlu İrtifak Hakkına örnek </a:t>
            </a:r>
            <a:r>
              <a:rPr lang="tr-TR" dirty="0">
                <a:latin typeface="Times New Roman" panose="02020603050405020304" pitchFamily="18" charset="0"/>
                <a:cs typeface="Times New Roman" panose="02020603050405020304" pitchFamily="18" charset="0"/>
              </a:rPr>
              <a:t>olarak, </a:t>
            </a:r>
            <a:r>
              <a:rPr lang="tr-TR" b="1" i="1" dirty="0">
                <a:latin typeface="Times New Roman" panose="02020603050405020304" pitchFamily="18" charset="0"/>
                <a:cs typeface="Times New Roman" panose="02020603050405020304" pitchFamily="18" charset="0"/>
              </a:rPr>
              <a:t>Geçit İrtifakı </a:t>
            </a:r>
            <a:r>
              <a:rPr lang="tr-TR" dirty="0">
                <a:latin typeface="Times New Roman" panose="02020603050405020304" pitchFamily="18" charset="0"/>
                <a:cs typeface="Times New Roman" panose="02020603050405020304" pitchFamily="18" charset="0"/>
              </a:rPr>
              <a:t>verilebilir. </a:t>
            </a:r>
          </a:p>
          <a:p>
            <a:pPr algn="just"/>
            <a:r>
              <a:rPr lang="tr-TR" dirty="0">
                <a:latin typeface="Times New Roman" panose="02020603050405020304" pitchFamily="18" charset="0"/>
                <a:cs typeface="Times New Roman" panose="02020603050405020304" pitchFamily="18" charset="0"/>
              </a:rPr>
              <a:t>Buna karşılık, Hak Sahibinin maldan yararlanması, Malikin Yetkilerini kullanmasına engel olma biçiminde ise, </a:t>
            </a:r>
            <a:r>
              <a:rPr lang="tr-TR" b="1" dirty="0">
                <a:latin typeface="Times New Roman" panose="02020603050405020304" pitchFamily="18" charset="0"/>
                <a:cs typeface="Times New Roman" panose="02020603050405020304" pitchFamily="18" charset="0"/>
              </a:rPr>
              <a:t>Olumsuz</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Menfi)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İrtifak Hakkı </a:t>
            </a:r>
            <a:r>
              <a:rPr lang="tr-TR" dirty="0">
                <a:latin typeface="Times New Roman" panose="02020603050405020304" pitchFamily="18" charset="0"/>
                <a:cs typeface="Times New Roman" panose="02020603050405020304" pitchFamily="18" charset="0"/>
              </a:rPr>
              <a:t>söz konusudur. </a:t>
            </a:r>
            <a:r>
              <a:rPr lang="tr-TR" b="1" dirty="0">
                <a:latin typeface="Times New Roman" panose="02020603050405020304" pitchFamily="18" charset="0"/>
                <a:cs typeface="Times New Roman" panose="02020603050405020304" pitchFamily="18" charset="0"/>
              </a:rPr>
              <a:t>Olumsuz İrtifak Hakkına örnek </a:t>
            </a:r>
            <a:r>
              <a:rPr lang="tr-TR" dirty="0">
                <a:latin typeface="Times New Roman" panose="02020603050405020304" pitchFamily="18" charset="0"/>
                <a:cs typeface="Times New Roman" panose="02020603050405020304" pitchFamily="18" charset="0"/>
              </a:rPr>
              <a:t>olarak, </a:t>
            </a:r>
            <a:r>
              <a:rPr lang="tr-TR" b="1" i="1" dirty="0">
                <a:latin typeface="Times New Roman" panose="02020603050405020304" pitchFamily="18" charset="0"/>
                <a:cs typeface="Times New Roman" panose="02020603050405020304" pitchFamily="18" charset="0"/>
              </a:rPr>
              <a:t>Manzara Kapatmama İrtifakı</a:t>
            </a:r>
            <a:r>
              <a:rPr lang="tr-TR" dirty="0">
                <a:latin typeface="Times New Roman" panose="02020603050405020304" pitchFamily="18" charset="0"/>
                <a:cs typeface="Times New Roman" panose="02020603050405020304" pitchFamily="18" charset="0"/>
              </a:rPr>
              <a:t> verilebilir. </a:t>
            </a:r>
          </a:p>
          <a:p>
            <a:pPr algn="just"/>
            <a:r>
              <a:rPr lang="tr-TR" dirty="0">
                <a:latin typeface="Times New Roman" panose="02020603050405020304" pitchFamily="18" charset="0"/>
                <a:cs typeface="Times New Roman" panose="02020603050405020304" pitchFamily="18" charset="0"/>
              </a:rPr>
              <a:t>Malik, </a:t>
            </a:r>
            <a:r>
              <a:rPr lang="tr-TR" b="1" dirty="0">
                <a:latin typeface="Times New Roman" panose="02020603050405020304" pitchFamily="18" charset="0"/>
                <a:cs typeface="Times New Roman" panose="02020603050405020304" pitchFamily="18" charset="0"/>
              </a:rPr>
              <a:t>Olumlu İrtifaklarda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Katlanma Yükümlülüğü</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Olumsuz İrtifaklarda </a:t>
            </a:r>
            <a:r>
              <a:rPr lang="tr-TR" dirty="0">
                <a:latin typeface="Times New Roman" panose="02020603050405020304" pitchFamily="18" charset="0"/>
                <a:cs typeface="Times New Roman" panose="02020603050405020304" pitchFamily="18" charset="0"/>
              </a:rPr>
              <a:t>ise, bir «</a:t>
            </a:r>
            <a:r>
              <a:rPr lang="tr-TR" b="1" dirty="0">
                <a:latin typeface="Times New Roman" panose="02020603050405020304" pitchFamily="18" charset="0"/>
                <a:cs typeface="Times New Roman" panose="02020603050405020304" pitchFamily="18" charset="0"/>
              </a:rPr>
              <a:t>Kaçınma Yükümlülüğü</a:t>
            </a:r>
            <a:r>
              <a:rPr lang="tr-TR" dirty="0">
                <a:latin typeface="Times New Roman" panose="02020603050405020304" pitchFamily="18" charset="0"/>
                <a:cs typeface="Times New Roman" panose="02020603050405020304" pitchFamily="18" charset="0"/>
              </a:rPr>
              <a:t>» altına girer. </a:t>
            </a:r>
          </a:p>
          <a:p>
            <a:pPr marL="0" indent="0">
              <a:buNone/>
            </a:pPr>
            <a:endParaRPr lang="tr-TR" dirty="0"/>
          </a:p>
        </p:txBody>
      </p:sp>
    </p:spTree>
    <p:extLst>
      <p:ext uri="{BB962C8B-B14F-4D97-AF65-F5344CB8AC3E}">
        <p14:creationId xmlns:p14="http://schemas.microsoft.com/office/powerpoint/2010/main" val="34501950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İrtifak Haklarından </a:t>
            </a:r>
            <a:r>
              <a:rPr lang="tr-TR" sz="4000" dirty="0" smtClean="0">
                <a:latin typeface="Times New Roman" panose="02020603050405020304" pitchFamily="18" charset="0"/>
                <a:cs typeface="Times New Roman" panose="02020603050405020304" pitchFamily="18" charset="0"/>
              </a:rPr>
              <a:t>sadece</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İntifa Hakkı</a:t>
            </a:r>
            <a:r>
              <a:rPr lang="tr-TR" sz="4000" dirty="0" smtClean="0">
                <a:latin typeface="Times New Roman" panose="02020603050405020304" pitchFamily="18" charset="0"/>
                <a:cs typeface="Times New Roman" panose="02020603050405020304" pitchFamily="18" charset="0"/>
              </a:rPr>
              <a:t>, Malvarlığının tüm değerleri üzerinde hem </a:t>
            </a:r>
            <a:r>
              <a:rPr lang="tr-TR" sz="4000" b="1" i="1" dirty="0" smtClean="0">
                <a:latin typeface="Times New Roman" panose="02020603050405020304" pitchFamily="18" charset="0"/>
                <a:cs typeface="Times New Roman" panose="02020603050405020304" pitchFamily="18" charset="0"/>
              </a:rPr>
              <a:t>Taşınır</a:t>
            </a:r>
            <a:r>
              <a:rPr lang="tr-TR" sz="4000" i="1" dirty="0" smtClean="0">
                <a:latin typeface="Times New Roman" panose="02020603050405020304" pitchFamily="18" charset="0"/>
                <a:cs typeface="Times New Roman" panose="02020603050405020304" pitchFamily="18" charset="0"/>
              </a:rPr>
              <a:t>,</a:t>
            </a:r>
            <a:r>
              <a:rPr lang="tr-TR" sz="4000" dirty="0" smtClean="0">
                <a:latin typeface="Times New Roman" panose="02020603050405020304" pitchFamily="18" charset="0"/>
                <a:cs typeface="Times New Roman" panose="02020603050405020304" pitchFamily="18" charset="0"/>
              </a:rPr>
              <a:t> hem de </a:t>
            </a:r>
            <a:r>
              <a:rPr lang="tr-TR" sz="4000" b="1" i="1" dirty="0" smtClean="0">
                <a:latin typeface="Times New Roman" panose="02020603050405020304" pitchFamily="18" charset="0"/>
                <a:cs typeface="Times New Roman" panose="02020603050405020304" pitchFamily="18" charset="0"/>
              </a:rPr>
              <a:t>Taşınmaz Eşyada</a:t>
            </a:r>
            <a:r>
              <a:rPr lang="tr-TR" sz="4000" b="1" dirty="0" smtClean="0">
                <a:latin typeface="Times New Roman" panose="02020603050405020304" pitchFamily="18" charset="0"/>
                <a:cs typeface="Times New Roman" panose="02020603050405020304" pitchFamily="18" charset="0"/>
              </a:rPr>
              <a:t> kurulabilir. </a:t>
            </a:r>
          </a:p>
          <a:p>
            <a:pPr algn="just"/>
            <a:r>
              <a:rPr lang="tr-TR" sz="4000" b="1" dirty="0" smtClean="0">
                <a:latin typeface="Times New Roman" panose="02020603050405020304" pitchFamily="18" charset="0"/>
                <a:cs typeface="Times New Roman" panose="02020603050405020304" pitchFamily="18" charset="0"/>
              </a:rPr>
              <a:t>Diğer İrtifaklar ise, </a:t>
            </a:r>
            <a:r>
              <a:rPr lang="tr-TR" sz="4000" dirty="0" smtClean="0">
                <a:latin typeface="Times New Roman" panose="02020603050405020304" pitchFamily="18" charset="0"/>
                <a:cs typeface="Times New Roman" panose="02020603050405020304" pitchFamily="18" charset="0"/>
              </a:rPr>
              <a:t>sadece </a:t>
            </a:r>
            <a:r>
              <a:rPr lang="tr-TR" sz="4000" b="1" dirty="0" smtClean="0">
                <a:latin typeface="Times New Roman" panose="02020603050405020304" pitchFamily="18" charset="0"/>
                <a:cs typeface="Times New Roman" panose="02020603050405020304" pitchFamily="18" charset="0"/>
              </a:rPr>
              <a:t>Taşınmaz Eşyada </a:t>
            </a:r>
            <a:r>
              <a:rPr lang="tr-TR" sz="4000" dirty="0" smtClean="0">
                <a:latin typeface="Times New Roman" panose="02020603050405020304" pitchFamily="18" charset="0"/>
                <a:cs typeface="Times New Roman" panose="02020603050405020304" pitchFamily="18" charset="0"/>
              </a:rPr>
              <a:t>söz konusu olabilir. </a:t>
            </a: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80511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Rehin Hakları </a:t>
            </a:r>
            <a:br>
              <a:rPr lang="tr-TR" b="1" dirty="0" smtClean="0"/>
            </a:br>
            <a:r>
              <a:rPr lang="tr-TR" b="1" dirty="0" smtClean="0"/>
              <a:t>(</a:t>
            </a:r>
            <a:r>
              <a:rPr lang="tr-TR" sz="2800" b="1" i="1" dirty="0" smtClean="0">
                <a:latin typeface="Times New Roman" panose="02020603050405020304" pitchFamily="18" charset="0"/>
                <a:cs typeface="Times New Roman" panose="02020603050405020304" pitchFamily="18" charset="0"/>
              </a:rPr>
              <a:t>Sirmen,</a:t>
            </a:r>
            <a:r>
              <a:rPr lang="tr-TR" sz="2800" b="1" dirty="0" smtClean="0">
                <a:latin typeface="Times New Roman" panose="02020603050405020304" pitchFamily="18" charset="0"/>
                <a:cs typeface="Times New Roman" panose="02020603050405020304" pitchFamily="18" charset="0"/>
              </a:rPr>
              <a:t> </a:t>
            </a:r>
            <a:r>
              <a:rPr lang="tr-TR" sz="2800" i="1" dirty="0" smtClean="0">
                <a:latin typeface="Times New Roman" panose="02020603050405020304" pitchFamily="18" charset="0"/>
                <a:cs typeface="Times New Roman" panose="02020603050405020304" pitchFamily="18" charset="0"/>
              </a:rPr>
              <a:t>Eşya H., 5.B., s. 30; </a:t>
            </a:r>
            <a:r>
              <a:rPr lang="tr-TR" sz="2800" b="1" i="1" dirty="0" smtClean="0">
                <a:latin typeface="Times New Roman" panose="02020603050405020304" pitchFamily="18" charset="0"/>
                <a:cs typeface="Times New Roman" panose="02020603050405020304" pitchFamily="18" charset="0"/>
              </a:rPr>
              <a:t>Antalya</a:t>
            </a:r>
            <a:r>
              <a:rPr lang="tr-TR" sz="2800" i="1" dirty="0" smtClean="0">
                <a:latin typeface="Times New Roman" panose="02020603050405020304" pitchFamily="18" charset="0"/>
                <a:cs typeface="Times New Roman" panose="02020603050405020304" pitchFamily="18" charset="0"/>
              </a:rPr>
              <a:t>, Eşya Hukuku, C.1, s. 90 vd.)</a:t>
            </a:r>
            <a:endParaRPr lang="tr-TR" sz="28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Rehin Hakları,</a:t>
            </a:r>
            <a:r>
              <a:rPr lang="tr-TR" u="sng"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Hak Sahibinin bir Alacağını güvence altına alan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Alacak ödenmediği takdirde</a:t>
            </a:r>
            <a:r>
              <a:rPr lang="tr-TR" b="1" dirty="0" smtClean="0">
                <a:latin typeface="Times New Roman" panose="02020603050405020304" pitchFamily="18" charset="0"/>
                <a:cs typeface="Times New Roman" panose="02020603050405020304" pitchFamily="18" charset="0"/>
              </a:rPr>
              <a:t>, Rehin verilen Malın satılması suretiyle elde edilecek parayla Alacağın Karşılanması Yetkisini sağlayan Haklardır. </a:t>
            </a:r>
          </a:p>
          <a:p>
            <a:pPr algn="just"/>
            <a:r>
              <a:rPr lang="tr-TR" dirty="0" smtClean="0">
                <a:latin typeface="Times New Roman" panose="02020603050405020304" pitchFamily="18" charset="0"/>
                <a:cs typeface="Times New Roman" panose="02020603050405020304" pitchFamily="18" charset="0"/>
              </a:rPr>
              <a:t>Rehin hakkı sahibi, rehinle teminat altına alınan borç kendisine ifa edilmediğinde, rehin konusunu icra organları vasıtasıyla paraya çevirterek alacağını elde etme yetkisine sahip olur. Bununla beraber, Rehin Hakkı, hak sahibine doğrudan doğruya bizzat rehin konusunu satarak  paraya çevirme yetkisi vermez. </a:t>
            </a:r>
          </a:p>
        </p:txBody>
      </p:sp>
    </p:spTree>
    <p:extLst>
      <p:ext uri="{BB962C8B-B14F-4D97-AF65-F5344CB8AC3E}">
        <p14:creationId xmlns:p14="http://schemas.microsoft.com/office/powerpoint/2010/main" val="917856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Malın Değerinden Yararlanma Yetkisi veren Rehin Hakkının, </a:t>
            </a:r>
            <a:r>
              <a:rPr lang="tr-TR" sz="4000" b="1" i="1" dirty="0">
                <a:latin typeface="Times New Roman" panose="02020603050405020304" pitchFamily="18" charset="0"/>
                <a:cs typeface="Times New Roman" panose="02020603050405020304" pitchFamily="18" charset="0"/>
              </a:rPr>
              <a:t>Rehin Konusu Mal üzerinde sağladığı Doğrudan Hakimiyet</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Rehin Hakkı Sahibinin, </a:t>
            </a:r>
            <a:r>
              <a:rPr lang="tr-TR" sz="4000" b="1" i="1" dirty="0">
                <a:latin typeface="Times New Roman" panose="02020603050405020304" pitchFamily="18" charset="0"/>
                <a:cs typeface="Times New Roman" panose="02020603050405020304" pitchFamily="18" charset="0"/>
              </a:rPr>
              <a:t>Rehin Verenin aracılığına ihtiyacı olmaksızın Eşyayı Paraya Çevirme </a:t>
            </a:r>
            <a:r>
              <a:rPr lang="tr-TR" sz="4000" dirty="0">
                <a:latin typeface="Times New Roman" panose="02020603050405020304" pitchFamily="18" charset="0"/>
                <a:cs typeface="Times New Roman" panose="02020603050405020304" pitchFamily="18" charset="0"/>
              </a:rPr>
              <a:t>ve </a:t>
            </a:r>
            <a:r>
              <a:rPr lang="tr-TR" sz="4000" b="1" i="1" dirty="0">
                <a:latin typeface="Times New Roman" panose="02020603050405020304" pitchFamily="18" charset="0"/>
                <a:cs typeface="Times New Roman" panose="02020603050405020304" pitchFamily="18" charset="0"/>
              </a:rPr>
              <a:t>Getirisinden Alacağını Elde Etme Yetkisinde</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kendisini gösterir. </a:t>
            </a:r>
            <a:endParaRPr lang="tr-TR" sz="4000" dirty="0" smtClean="0">
              <a:latin typeface="Times New Roman" panose="02020603050405020304" pitchFamily="18"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28061204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Rehin Hakkı, belirli bir alacağı teminat altına almak amacıyla kurulduğundan, </a:t>
            </a:r>
            <a:r>
              <a:rPr lang="tr-TR" sz="3200" b="1" i="1" dirty="0">
                <a:latin typeface="Times New Roman" panose="02020603050405020304" pitchFamily="18" charset="0"/>
                <a:cs typeface="Times New Roman" panose="02020603050405020304" pitchFamily="18" charset="0"/>
              </a:rPr>
              <a:t>bu hakkın doğuşu ve sona ermesi</a:t>
            </a:r>
            <a:r>
              <a:rPr lang="tr-TR" sz="3200" b="1" dirty="0">
                <a:latin typeface="Times New Roman" panose="02020603050405020304" pitchFamily="18" charset="0"/>
                <a:cs typeface="Times New Roman" panose="02020603050405020304" pitchFamily="18" charset="0"/>
              </a:rPr>
              <a:t>, teminat altına alınan </a:t>
            </a:r>
            <a:r>
              <a:rPr lang="tr-TR" sz="3200" b="1" i="1" dirty="0">
                <a:latin typeface="Times New Roman" panose="02020603050405020304" pitchFamily="18" charset="0"/>
                <a:cs typeface="Times New Roman" panose="02020603050405020304" pitchFamily="18" charset="0"/>
              </a:rPr>
              <a:t>Alacağa</a:t>
            </a:r>
            <a:r>
              <a:rPr lang="tr-TR" sz="3200" b="1" dirty="0">
                <a:latin typeface="Times New Roman" panose="02020603050405020304" pitchFamily="18" charset="0"/>
                <a:cs typeface="Times New Roman" panose="02020603050405020304" pitchFamily="18" charset="0"/>
              </a:rPr>
              <a:t> bağlıdır. </a:t>
            </a:r>
          </a:p>
          <a:p>
            <a:pPr algn="just"/>
            <a:r>
              <a:rPr lang="tr-TR" sz="3200" dirty="0">
                <a:latin typeface="Times New Roman" panose="02020603050405020304" pitchFamily="18" charset="0"/>
                <a:cs typeface="Times New Roman" panose="02020603050405020304" pitchFamily="18" charset="0"/>
              </a:rPr>
              <a:t>Diğer bir deyişle, </a:t>
            </a:r>
            <a:r>
              <a:rPr lang="tr-TR" sz="3200" b="1" i="1" dirty="0" smtClean="0">
                <a:latin typeface="Times New Roman" panose="02020603050405020304" pitchFamily="18" charset="0"/>
                <a:cs typeface="Times New Roman" panose="02020603050405020304" pitchFamily="18" charset="0"/>
              </a:rPr>
              <a:t>Rehin Hakları</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teminat altına aldıkları Alacak Hakkının sahibine tanınırlar ve </a:t>
            </a:r>
            <a:r>
              <a:rPr lang="tr-TR" sz="3200" b="1" i="1" dirty="0" smtClean="0">
                <a:latin typeface="Times New Roman" panose="02020603050405020304" pitchFamily="18" charset="0"/>
                <a:cs typeface="Times New Roman" panose="02020603050405020304" pitchFamily="18" charset="0"/>
              </a:rPr>
              <a:t>teminat altına alınan Alacağın kaderine </a:t>
            </a:r>
            <a:r>
              <a:rPr lang="tr-TR" sz="3200" b="1" dirty="0" smtClean="0">
                <a:latin typeface="Times New Roman" panose="02020603050405020304" pitchFamily="18" charset="0"/>
                <a:cs typeface="Times New Roman" panose="02020603050405020304" pitchFamily="18" charset="0"/>
              </a:rPr>
              <a:t>tabi olurlar. </a:t>
            </a:r>
          </a:p>
          <a:p>
            <a:pPr algn="just"/>
            <a:r>
              <a:rPr lang="tr-TR" sz="3200" dirty="0" smtClean="0">
                <a:latin typeface="Times New Roman" panose="02020603050405020304" pitchFamily="18" charset="0"/>
                <a:cs typeface="Times New Roman" panose="02020603050405020304" pitchFamily="18" charset="0"/>
              </a:rPr>
              <a:t>Dolayısıyla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Alacak Hakkı ortadan kalkarsa, Rehin Hakkı da ortadan kalkar. Bu bağlamda, Rehin Haklarına «</a:t>
            </a:r>
            <a:r>
              <a:rPr lang="tr-TR" sz="3200" b="1" dirty="0" smtClean="0">
                <a:latin typeface="Times New Roman" panose="02020603050405020304" pitchFamily="18" charset="0"/>
                <a:cs typeface="Times New Roman" panose="02020603050405020304" pitchFamily="18" charset="0"/>
              </a:rPr>
              <a:t>Fer’i Ayni Haklar</a:t>
            </a:r>
            <a:r>
              <a:rPr lang="tr-TR" sz="3200" dirty="0" smtClean="0">
                <a:latin typeface="Times New Roman" panose="02020603050405020304" pitchFamily="18" charset="0"/>
                <a:cs typeface="Times New Roman" panose="02020603050405020304" pitchFamily="18" charset="0"/>
              </a:rPr>
              <a:t>» da denir. </a:t>
            </a: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97997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Rehin Hakları, hakkın konusu olan malın türüne göre, </a:t>
            </a:r>
            <a:r>
              <a:rPr lang="tr-TR" sz="2400" b="1" i="1" dirty="0" smtClean="0">
                <a:latin typeface="Times New Roman" panose="02020603050405020304" pitchFamily="18" charset="0"/>
                <a:cs typeface="Times New Roman" panose="02020603050405020304" pitchFamily="18" charset="0"/>
              </a:rPr>
              <a:t>Taşınır Rehini </a:t>
            </a:r>
            <a:r>
              <a:rPr lang="tr-TR" sz="2400" b="1"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Taşınmaz Rehini </a:t>
            </a:r>
            <a:r>
              <a:rPr lang="tr-TR" sz="2400" b="1" dirty="0" smtClean="0">
                <a:latin typeface="Times New Roman" panose="02020603050405020304" pitchFamily="18" charset="0"/>
                <a:cs typeface="Times New Roman" panose="02020603050405020304" pitchFamily="18" charset="0"/>
              </a:rPr>
              <a:t>olmak üzere ikiye ayrılır. </a:t>
            </a:r>
          </a:p>
          <a:p>
            <a:pPr algn="just"/>
            <a:r>
              <a:rPr lang="tr-TR" sz="2400" b="1" dirty="0" smtClean="0">
                <a:latin typeface="Times New Roman" panose="02020603050405020304" pitchFamily="18" charset="0"/>
                <a:cs typeface="Times New Roman" panose="02020603050405020304" pitchFamily="18" charset="0"/>
              </a:rPr>
              <a:t>Taşınmaz Rehini, </a:t>
            </a:r>
            <a:r>
              <a:rPr lang="tr-TR" sz="2400" b="1" i="1" dirty="0" smtClean="0">
                <a:latin typeface="Times New Roman" panose="02020603050405020304" pitchFamily="18" charset="0"/>
                <a:cs typeface="Times New Roman" panose="02020603050405020304" pitchFamily="18" charset="0"/>
              </a:rPr>
              <a:t>İpotek</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İpotekli Borç Senedi </a:t>
            </a:r>
            <a:r>
              <a:rPr lang="tr-TR" sz="2400"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İrat Senedi </a:t>
            </a:r>
            <a:r>
              <a:rPr lang="tr-TR" sz="2400" dirty="0" smtClean="0">
                <a:latin typeface="Times New Roman" panose="02020603050405020304" pitchFamily="18" charset="0"/>
                <a:cs typeface="Times New Roman" panose="02020603050405020304" pitchFamily="18" charset="0"/>
              </a:rPr>
              <a:t>olmak üzere üç şekilde kurulabilir. </a:t>
            </a:r>
          </a:p>
          <a:p>
            <a:pPr algn="just"/>
            <a:r>
              <a:rPr lang="tr-TR" sz="2400" b="1" dirty="0" smtClean="0">
                <a:latin typeface="Times New Roman" panose="02020603050405020304" pitchFamily="18" charset="0"/>
                <a:cs typeface="Times New Roman" panose="02020603050405020304" pitchFamily="18" charset="0"/>
              </a:rPr>
              <a:t>İpotek,</a:t>
            </a:r>
            <a:r>
              <a:rPr lang="tr-TR" sz="2400" dirty="0" smtClean="0">
                <a:latin typeface="Times New Roman" panose="02020603050405020304" pitchFamily="18" charset="0"/>
                <a:cs typeface="Times New Roman" panose="02020603050405020304" pitchFamily="18" charset="0"/>
              </a:rPr>
              <a:t> sadece </a:t>
            </a:r>
            <a:r>
              <a:rPr lang="tr-TR" sz="2400" b="1" dirty="0" smtClean="0">
                <a:latin typeface="Times New Roman" panose="02020603050405020304" pitchFamily="18" charset="0"/>
                <a:cs typeface="Times New Roman" panose="02020603050405020304" pitchFamily="18" charset="0"/>
              </a:rPr>
              <a:t>teminat fonksiyonuna sahip bir rehin </a:t>
            </a:r>
            <a:r>
              <a:rPr lang="tr-TR" sz="2400" dirty="0" smtClean="0">
                <a:latin typeface="Times New Roman" panose="02020603050405020304" pitchFamily="18" charset="0"/>
                <a:cs typeface="Times New Roman" panose="02020603050405020304" pitchFamily="18" charset="0"/>
              </a:rPr>
              <a:t>şeklidir. </a:t>
            </a:r>
          </a:p>
          <a:p>
            <a:pPr algn="just"/>
            <a:r>
              <a:rPr lang="tr-TR" sz="2400" dirty="0" smtClean="0">
                <a:latin typeface="Times New Roman" panose="02020603050405020304" pitchFamily="18" charset="0"/>
                <a:cs typeface="Times New Roman" panose="02020603050405020304" pitchFamily="18" charset="0"/>
              </a:rPr>
              <a:t>Oysa, </a:t>
            </a:r>
            <a:r>
              <a:rPr lang="tr-TR" sz="2400" b="1" dirty="0" smtClean="0">
                <a:latin typeface="Times New Roman" panose="02020603050405020304" pitchFamily="18" charset="0"/>
                <a:cs typeface="Times New Roman" panose="02020603050405020304" pitchFamily="18" charset="0"/>
              </a:rPr>
              <a:t>İpotekli Borç Senedi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İrat Senedinde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teminat altına alınan Alacak</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Kıymetli Evrak niteliğinde bir senede </a:t>
            </a:r>
            <a:r>
              <a:rPr lang="tr-TR" sz="2400" dirty="0" smtClean="0">
                <a:latin typeface="Times New Roman" panose="02020603050405020304" pitchFamily="18" charset="0"/>
                <a:cs typeface="Times New Roman" panose="02020603050405020304" pitchFamily="18" charset="0"/>
              </a:rPr>
              <a:t>bağlanır. Bu senet sayesinde, Taşınmazın değerinin tedavülü olanağı da sağlanmış olur. </a:t>
            </a:r>
          </a:p>
          <a:p>
            <a:pPr algn="just"/>
            <a:r>
              <a:rPr lang="tr-TR" sz="2400" b="1" dirty="0" smtClean="0">
                <a:latin typeface="Times New Roman" panose="02020603050405020304" pitchFamily="18" charset="0"/>
                <a:cs typeface="Times New Roman" panose="02020603050405020304" pitchFamily="18" charset="0"/>
              </a:rPr>
              <a:t>Uygulamada yaygın olan teminat türü, </a:t>
            </a:r>
            <a:r>
              <a:rPr lang="tr-TR" sz="2400" b="1" i="1" dirty="0" smtClean="0">
                <a:latin typeface="Times New Roman" panose="02020603050405020304" pitchFamily="18" charset="0"/>
                <a:cs typeface="Times New Roman" panose="02020603050405020304" pitchFamily="18" charset="0"/>
              </a:rPr>
              <a:t>İpotek</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olup, </a:t>
            </a:r>
            <a:r>
              <a:rPr lang="tr-TR" sz="2400" b="1" dirty="0" smtClean="0">
                <a:latin typeface="Times New Roman" panose="02020603050405020304" pitchFamily="18" charset="0"/>
                <a:cs typeface="Times New Roman" panose="02020603050405020304" pitchFamily="18" charset="0"/>
              </a:rPr>
              <a:t>İpotekli Borç Senedi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İrat Senedine </a:t>
            </a:r>
            <a:r>
              <a:rPr lang="tr-TR" sz="2400" dirty="0" smtClean="0">
                <a:latin typeface="Times New Roman" panose="02020603050405020304" pitchFamily="18" charset="0"/>
                <a:cs typeface="Times New Roman" panose="02020603050405020304" pitchFamily="18" charset="0"/>
              </a:rPr>
              <a:t>pek rastlanmamaktadır. </a:t>
            </a:r>
          </a:p>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b="1" dirty="0" smtClean="0">
              <a:latin typeface="Times New Roman" panose="02020603050405020304" pitchFamily="18" charset="0"/>
              <a:cs typeface="Times New Roman" panose="02020603050405020304" pitchFamily="18" charset="0"/>
            </a:endParaRPr>
          </a:p>
          <a:p>
            <a:pPr algn="just"/>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98673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İpotek </a:t>
            </a:r>
            <a:endParaRPr lang="tr-TR" b="1"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İpotek</a:t>
            </a:r>
            <a:r>
              <a:rPr lang="tr-TR" dirty="0" smtClean="0">
                <a:latin typeface="Times New Roman" panose="02020603050405020304" pitchFamily="18" charset="0"/>
                <a:cs typeface="Times New Roman" panose="02020603050405020304" pitchFamily="18" charset="0"/>
              </a:rPr>
              <a:t>, halen mevcut veya henüz doğmamış olmakla beraber doğması kesin veya olası olan herhangi bir Alacağın bir taşınmaz teminat gösterilerek güvence altına alınmasıdır (</a:t>
            </a:r>
            <a:r>
              <a:rPr lang="tr-TR" i="1" dirty="0" smtClean="0">
                <a:latin typeface="Times New Roman" panose="02020603050405020304" pitchFamily="18" charset="0"/>
                <a:cs typeface="Times New Roman" panose="02020603050405020304" pitchFamily="18" charset="0"/>
              </a:rPr>
              <a:t>TMK m. 881). </a:t>
            </a:r>
          </a:p>
          <a:p>
            <a:pPr algn="just"/>
            <a:r>
              <a:rPr lang="tr-TR" b="1" dirty="0" smtClean="0">
                <a:latin typeface="Times New Roman" panose="02020603050405020304" pitchFamily="18" charset="0"/>
                <a:cs typeface="Times New Roman" panose="02020603050405020304" pitchFamily="18" charset="0"/>
              </a:rPr>
              <a:t>İpotek,</a:t>
            </a:r>
            <a:r>
              <a:rPr lang="tr-TR" dirty="0" smtClean="0">
                <a:latin typeface="Times New Roman" panose="02020603050405020304" pitchFamily="18" charset="0"/>
                <a:cs typeface="Times New Roman" panose="02020603050405020304" pitchFamily="18" charset="0"/>
              </a:rPr>
              <a:t> bir kimsenin herhangi bir Kişisel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lacağını, </a:t>
            </a:r>
            <a:r>
              <a:rPr lang="tr-TR" b="1" dirty="0" smtClean="0">
                <a:latin typeface="Times New Roman" panose="02020603050405020304" pitchFamily="18" charset="0"/>
                <a:cs typeface="Times New Roman" panose="02020603050405020304" pitchFamily="18" charset="0"/>
              </a:rPr>
              <a:t>Borçlunun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işisel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orumluluğuna bir etkide bulunmadan</a:t>
            </a:r>
            <a:r>
              <a:rPr lang="tr-TR" dirty="0" smtClean="0">
                <a:latin typeface="Times New Roman" panose="02020603050405020304" pitchFamily="18" charset="0"/>
                <a:cs typeface="Times New Roman" panose="02020603050405020304" pitchFamily="18" charset="0"/>
              </a:rPr>
              <a:t>, bir </a:t>
            </a:r>
            <a:r>
              <a:rPr lang="tr-TR" b="1" dirty="0" smtClean="0">
                <a:latin typeface="Times New Roman" panose="02020603050405020304" pitchFamily="18" charset="0"/>
                <a:cs typeface="Times New Roman" panose="02020603050405020304" pitchFamily="18" charset="0"/>
              </a:rPr>
              <a:t>Taşınmazın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eğeri </a:t>
            </a:r>
            <a:r>
              <a:rPr lang="tr-TR" dirty="0" smtClean="0">
                <a:latin typeface="Times New Roman" panose="02020603050405020304" pitchFamily="18" charset="0"/>
                <a:cs typeface="Times New Roman" panose="02020603050405020304" pitchFamily="18" charset="0"/>
              </a:rPr>
              <a:t>veya değer parçası ile </a:t>
            </a:r>
            <a:r>
              <a:rPr lang="tr-TR" b="1" dirty="0" smtClean="0">
                <a:latin typeface="Times New Roman" panose="02020603050405020304" pitchFamily="18" charset="0"/>
                <a:cs typeface="Times New Roman" panose="02020603050405020304" pitchFamily="18" charset="0"/>
              </a:rPr>
              <a:t>teminat altına alır. </a:t>
            </a:r>
          </a:p>
          <a:p>
            <a:pPr algn="just"/>
            <a:r>
              <a:rPr lang="tr-TR" b="1" dirty="0" smtClean="0">
                <a:latin typeface="Times New Roman" panose="02020603050405020304" pitchFamily="18" charset="0"/>
                <a:cs typeface="Times New Roman" panose="02020603050405020304" pitchFamily="18" charset="0"/>
              </a:rPr>
              <a:t>İpoteğin Amacı, </a:t>
            </a:r>
            <a:r>
              <a:rPr lang="tr-TR" dirty="0" smtClean="0">
                <a:latin typeface="Times New Roman" panose="02020603050405020304" pitchFamily="18" charset="0"/>
                <a:cs typeface="Times New Roman" panose="02020603050405020304" pitchFamily="18" charset="0"/>
              </a:rPr>
              <a:t>Borcun ödenmemesi olasılığına karşı Alacaklıya ayni bir teminat sağlayarak onu korumaktır. Bundan dolayı İpotek, teminat altına aldığı Alacağa bağlı </a:t>
            </a:r>
            <a:r>
              <a:rPr lang="tr-TR" dirty="0" err="1" smtClean="0">
                <a:latin typeface="Times New Roman" panose="02020603050405020304" pitchFamily="18" charset="0"/>
                <a:cs typeface="Times New Roman" panose="02020603050405020304" pitchFamily="18" charset="0"/>
              </a:rPr>
              <a:t>fer’i</a:t>
            </a:r>
            <a:r>
              <a:rPr lang="tr-TR" dirty="0" smtClean="0">
                <a:latin typeface="Times New Roman" panose="02020603050405020304" pitchFamily="18" charset="0"/>
                <a:cs typeface="Times New Roman" panose="02020603050405020304" pitchFamily="18" charset="0"/>
              </a:rPr>
              <a:t> bir haktır.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9575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İpoteğin doğması için, kural olarak, </a:t>
            </a:r>
            <a:r>
              <a:rPr lang="tr-TR" sz="2400" b="1" i="1" dirty="0" smtClean="0">
                <a:latin typeface="Times New Roman" panose="02020603050405020304" pitchFamily="18" charset="0"/>
                <a:cs typeface="Times New Roman" panose="02020603050405020304" pitchFamily="18" charset="0"/>
              </a:rPr>
              <a:t>Tapu Kütüğüne tescil </a:t>
            </a:r>
            <a:r>
              <a:rPr lang="tr-TR" sz="2400" b="1" dirty="0" smtClean="0">
                <a:latin typeface="Times New Roman" panose="02020603050405020304" pitchFamily="18" charset="0"/>
                <a:cs typeface="Times New Roman" panose="02020603050405020304" pitchFamily="18" charset="0"/>
              </a:rPr>
              <a:t>yapılması gerekir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TMK m. 856). </a:t>
            </a:r>
            <a:r>
              <a:rPr lang="tr-TR" sz="2400" b="1" dirty="0" smtClean="0">
                <a:latin typeface="Times New Roman" panose="02020603050405020304" pitchFamily="18" charset="0"/>
                <a:cs typeface="Times New Roman" panose="02020603050405020304" pitchFamily="18" charset="0"/>
              </a:rPr>
              <a:t>Geçerli bir tescil için </a:t>
            </a:r>
            <a:r>
              <a:rPr lang="tr-TR" sz="2400" dirty="0" smtClean="0">
                <a:latin typeface="Times New Roman" panose="02020603050405020304" pitchFamily="18" charset="0"/>
                <a:cs typeface="Times New Roman" panose="02020603050405020304" pitchFamily="18" charset="0"/>
              </a:rPr>
              <a:t>ise, </a:t>
            </a:r>
            <a:r>
              <a:rPr lang="tr-TR" sz="2400" b="1" i="1" dirty="0" smtClean="0">
                <a:latin typeface="Times New Roman" panose="02020603050405020304" pitchFamily="18" charset="0"/>
                <a:cs typeface="Times New Roman" panose="02020603050405020304" pitchFamily="18" charset="0"/>
              </a:rPr>
              <a:t>Taşınmaz Malikinin yazılı beyanı </a:t>
            </a:r>
            <a:r>
              <a:rPr lang="tr-TR" sz="2400" dirty="0" smtClean="0">
                <a:latin typeface="Times New Roman" panose="02020603050405020304" pitchFamily="18" charset="0"/>
                <a:cs typeface="Times New Roman" panose="02020603050405020304" pitchFamily="18" charset="0"/>
              </a:rPr>
              <a:t>ile </a:t>
            </a:r>
            <a:r>
              <a:rPr lang="tr-TR" sz="2400" b="1" i="1" dirty="0" smtClean="0">
                <a:latin typeface="Times New Roman" panose="02020603050405020304" pitchFamily="18" charset="0"/>
                <a:cs typeface="Times New Roman" panose="02020603050405020304" pitchFamily="18" charset="0"/>
              </a:rPr>
              <a:t>geçerli bir kazanma sebebinin varlığı </a:t>
            </a:r>
            <a:r>
              <a:rPr lang="tr-TR" sz="2400" dirty="0" smtClean="0">
                <a:latin typeface="Times New Roman" panose="02020603050405020304" pitchFamily="18" charset="0"/>
                <a:cs typeface="Times New Roman" panose="02020603050405020304" pitchFamily="18" charset="0"/>
              </a:rPr>
              <a:t>aranır. </a:t>
            </a:r>
          </a:p>
          <a:p>
            <a:pPr algn="just"/>
            <a:r>
              <a:rPr lang="tr-TR" sz="2400" b="1" dirty="0" smtClean="0">
                <a:latin typeface="Times New Roman" panose="02020603050405020304" pitchFamily="18" charset="0"/>
                <a:cs typeface="Times New Roman" panose="02020603050405020304" pitchFamily="18" charset="0"/>
              </a:rPr>
              <a:t>İpotek,</a:t>
            </a:r>
            <a:r>
              <a:rPr lang="tr-TR" sz="2400" dirty="0" smtClean="0">
                <a:latin typeface="Times New Roman" panose="02020603050405020304" pitchFamily="18" charset="0"/>
                <a:cs typeface="Times New Roman" panose="02020603050405020304" pitchFamily="18" charset="0"/>
              </a:rPr>
              <a:t> </a:t>
            </a:r>
            <a:r>
              <a:rPr lang="tr-TR" sz="2400" b="1" u="sng" dirty="0" smtClean="0">
                <a:latin typeface="Times New Roman" panose="02020603050405020304" pitchFamily="18" charset="0"/>
                <a:cs typeface="Times New Roman" panose="02020603050405020304" pitchFamily="18" charset="0"/>
              </a:rPr>
              <a:t>asıl Alacağa bağlı bir hak olduğundan</a:t>
            </a:r>
            <a:r>
              <a:rPr lang="tr-TR" sz="2400" dirty="0" smtClean="0">
                <a:latin typeface="Times New Roman" panose="02020603050405020304" pitchFamily="18" charset="0"/>
                <a:cs typeface="Times New Roman" panose="02020603050405020304" pitchFamily="18" charset="0"/>
              </a:rPr>
              <a:t>, İpoteğin geçerli olması için, Kazanma Sebebinin </a:t>
            </a:r>
            <a:r>
              <a:rPr lang="tr-TR" sz="2400" dirty="0" err="1" smtClean="0">
                <a:latin typeface="Times New Roman" panose="02020603050405020304" pitchFamily="18" charset="0"/>
                <a:cs typeface="Times New Roman" panose="02020603050405020304" pitchFamily="18" charset="0"/>
              </a:rPr>
              <a:t>yanısıra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asıl Alacağı doğuran bağımsız bir borç ilişkisinin varlığ</a:t>
            </a:r>
            <a:r>
              <a:rPr lang="tr-TR" sz="2400" dirty="0" smtClean="0">
                <a:latin typeface="Times New Roman" panose="02020603050405020304" pitchFamily="18" charset="0"/>
                <a:cs typeface="Times New Roman" panose="02020603050405020304" pitchFamily="18" charset="0"/>
              </a:rPr>
              <a:t>ı da zorunludur. </a:t>
            </a:r>
          </a:p>
          <a:p>
            <a:pPr algn="just"/>
            <a:r>
              <a:rPr lang="tr-TR" sz="2400" b="1" i="1" dirty="0" smtClean="0">
                <a:latin typeface="Times New Roman" panose="02020603050405020304" pitchFamily="18" charset="0"/>
                <a:cs typeface="Times New Roman" panose="02020603050405020304" pitchFamily="18" charset="0"/>
              </a:rPr>
              <a:t>Temel İlişkinin geçersiz olmasından dolayı Alacak hakkı doğmamışsa</a:t>
            </a:r>
            <a:r>
              <a:rPr lang="tr-TR" sz="2400" b="1" dirty="0" smtClean="0">
                <a:latin typeface="Times New Roman" panose="02020603050405020304" pitchFamily="18" charset="0"/>
                <a:cs typeface="Times New Roman" panose="02020603050405020304" pitchFamily="18" charset="0"/>
              </a:rPr>
              <a:t>, İpotek de doğmaz. </a:t>
            </a:r>
          </a:p>
          <a:p>
            <a:pPr algn="just"/>
            <a:r>
              <a:rPr lang="tr-TR" sz="2400" b="1" dirty="0" smtClean="0">
                <a:latin typeface="Times New Roman" panose="02020603050405020304" pitchFamily="18" charset="0"/>
                <a:cs typeface="Times New Roman" panose="02020603050405020304" pitchFamily="18" charset="0"/>
              </a:rPr>
              <a:t>İpoteğin doğumu için yapılan </a:t>
            </a:r>
            <a:r>
              <a:rPr lang="tr-TR" sz="2400" b="1" i="1" dirty="0" smtClean="0">
                <a:latin typeface="Times New Roman" panose="02020603050405020304" pitchFamily="18" charset="0"/>
                <a:cs typeface="Times New Roman" panose="02020603050405020304" pitchFamily="18" charset="0"/>
              </a:rPr>
              <a:t>Tescilin,</a:t>
            </a:r>
            <a:r>
              <a:rPr lang="tr-TR" sz="2400" b="1" dirty="0" smtClean="0">
                <a:latin typeface="Times New Roman" panose="02020603050405020304" pitchFamily="18" charset="0"/>
                <a:cs typeface="Times New Roman" panose="02020603050405020304" pitchFamily="18" charset="0"/>
              </a:rPr>
              <a:t> Alacaklı ile Borçlu arasındaki Borç İlişkisine herhangi bir etkisi yoktur</a:t>
            </a:r>
            <a:r>
              <a:rPr lang="tr-TR" sz="2400" dirty="0" smtClean="0">
                <a:latin typeface="Times New Roman" panose="02020603050405020304" pitchFamily="18" charset="0"/>
                <a:cs typeface="Times New Roman" panose="02020603050405020304" pitchFamily="18" charset="0"/>
              </a:rPr>
              <a:t>. Tescil, Alacağı doğurmaz, İpotek Hakkı, Alacağın varlığına bağlı olarak tescille doğar.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6936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Rehinli Alacağın devriyle birlikte, İpotek de, yeni Alacaklıya kendiliğinden geçer </a:t>
            </a:r>
            <a:r>
              <a:rPr lang="tr-TR" i="1" dirty="0" smtClean="0">
                <a:latin typeface="Times New Roman" panose="02020603050405020304" pitchFamily="18" charset="0"/>
                <a:cs typeface="Times New Roman" panose="02020603050405020304" pitchFamily="18" charset="0"/>
              </a:rPr>
              <a:t>(TBK m. 189). </a:t>
            </a:r>
          </a:p>
          <a:p>
            <a:pPr algn="just"/>
            <a:r>
              <a:rPr lang="tr-TR" b="1" dirty="0" smtClean="0">
                <a:latin typeface="Times New Roman" panose="02020603050405020304" pitchFamily="18" charset="0"/>
                <a:cs typeface="Times New Roman" panose="02020603050405020304" pitchFamily="18" charset="0"/>
              </a:rPr>
              <a:t>Asıl Alacağın sona ermesi, </a:t>
            </a:r>
            <a:r>
              <a:rPr lang="tr-TR" b="1" i="1" dirty="0" smtClean="0">
                <a:latin typeface="Times New Roman" panose="02020603050405020304" pitchFamily="18" charset="0"/>
                <a:cs typeface="Times New Roman" panose="02020603050405020304" pitchFamily="18" charset="0"/>
              </a:rPr>
              <a:t>İpoteğin</a:t>
            </a:r>
            <a:r>
              <a:rPr lang="tr-TR" b="1" dirty="0" smtClean="0">
                <a:latin typeface="Times New Roman" panose="02020603050405020304" pitchFamily="18" charset="0"/>
                <a:cs typeface="Times New Roman" panose="02020603050405020304" pitchFamily="18" charset="0"/>
              </a:rPr>
              <a:t> de sona ermesi sonucunu doğurur. </a:t>
            </a:r>
          </a:p>
          <a:p>
            <a:pPr algn="just"/>
            <a:r>
              <a:rPr lang="tr-TR" b="1" i="1" dirty="0" smtClean="0">
                <a:latin typeface="Times New Roman" panose="02020603050405020304" pitchFamily="18" charset="0"/>
                <a:cs typeface="Times New Roman" panose="02020603050405020304" pitchFamily="18" charset="0"/>
              </a:rPr>
              <a:t>TMK m. 883’e göre, </a:t>
            </a:r>
            <a:r>
              <a:rPr lang="tr-TR" dirty="0" smtClean="0">
                <a:latin typeface="Times New Roman" panose="02020603050405020304" pitchFamily="18" charset="0"/>
                <a:cs typeface="Times New Roman" panose="02020603050405020304" pitchFamily="18" charset="0"/>
              </a:rPr>
              <a:t>Asıl Alacak sona erince, İpotekli Taşınmazın Maliki, Alacaklıdan İpoteği terkin ettirmesini isteyebilir. </a:t>
            </a:r>
          </a:p>
          <a:p>
            <a:pPr algn="just"/>
            <a:r>
              <a:rPr lang="tr-TR" dirty="0" smtClean="0">
                <a:latin typeface="Times New Roman" panose="02020603050405020304" pitchFamily="18" charset="0"/>
                <a:cs typeface="Times New Roman" panose="02020603050405020304" pitchFamily="18" charset="0"/>
              </a:rPr>
              <a:t>Alacaklının bu talebe uymaması halinde açılacak Dava, </a:t>
            </a:r>
            <a:r>
              <a:rPr lang="tr-TR" b="1" i="1" dirty="0" smtClean="0">
                <a:latin typeface="Times New Roman" panose="02020603050405020304" pitchFamily="18" charset="0"/>
                <a:cs typeface="Times New Roman" panose="02020603050405020304" pitchFamily="18" charset="0"/>
              </a:rPr>
              <a:t>TMK m. 1025 uyarınca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Yolsuz İpoteğin Terkinine yönelik bir Davadır</a:t>
            </a:r>
            <a:r>
              <a:rPr lang="tr-TR" dirty="0" smtClean="0">
                <a:latin typeface="Times New Roman" panose="02020603050405020304" pitchFamily="18" charset="0"/>
                <a:cs typeface="Times New Roman" panose="02020603050405020304" pitchFamily="18" charset="0"/>
              </a:rPr>
              <a:t>.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59368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İcra ve İflas Kanunu’na göre, </a:t>
            </a:r>
            <a:r>
              <a:rPr lang="tr-TR" dirty="0" smtClean="0">
                <a:latin typeface="Times New Roman" panose="02020603050405020304" pitchFamily="18" charset="0"/>
                <a:cs typeface="Times New Roman" panose="02020603050405020304" pitchFamily="18" charset="0"/>
              </a:rPr>
              <a:t>İpotekle güvence altına alınmış olan Alacağın Borçlusu borcunu ödemezse, Rehinli Alacaklının, öncelikle Rehinin Paraya Çevrilmesi yoluyla takip yapması gerekir. </a:t>
            </a:r>
          </a:p>
          <a:p>
            <a:pPr algn="just"/>
            <a:r>
              <a:rPr lang="tr-TR" b="1" dirty="0" smtClean="0">
                <a:latin typeface="Times New Roman" panose="02020603050405020304" pitchFamily="18" charset="0"/>
                <a:cs typeface="Times New Roman" panose="02020603050405020304" pitchFamily="18" charset="0"/>
              </a:rPr>
              <a:t>Rehinli Alacaklı, rehinin paraya çevrilmesinden elde edilen meblağla Alacağını alamazsa, kalan kısım  için Borçlunun diğer Malvarlığı değerlerine başvurabilir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İpotekte, kişisel sorumlu olan Borçlu ile Taşınmaz Malikinin aynı kişi olması zorunlu değildi</a:t>
            </a:r>
            <a:r>
              <a:rPr lang="tr-TR" dirty="0" smtClean="0">
                <a:latin typeface="Times New Roman" panose="02020603050405020304" pitchFamily="18" charset="0"/>
                <a:cs typeface="Times New Roman" panose="02020603050405020304" pitchFamily="18" charset="0"/>
              </a:rPr>
              <a:t>r (</a:t>
            </a:r>
            <a:r>
              <a:rPr lang="tr-TR" i="1" dirty="0" smtClean="0">
                <a:latin typeface="Times New Roman" panose="02020603050405020304" pitchFamily="18" charset="0"/>
                <a:cs typeface="Times New Roman" panose="02020603050405020304" pitchFamily="18" charset="0"/>
              </a:rPr>
              <a:t>TMK m. 881 / II). </a:t>
            </a:r>
          </a:p>
          <a:p>
            <a:pPr marL="0" indent="0" algn="just">
              <a:buNone/>
            </a:pPr>
            <a:endParaRPr lang="tr-TR" sz="2400" i="1" dirty="0" smtClean="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63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Malikin tasarruflarına karşı </a:t>
            </a:r>
            <a:r>
              <a:rPr lang="tr-TR" sz="2400" b="1" i="1" dirty="0" smtClean="0">
                <a:latin typeface="Times New Roman" panose="02020603050405020304" pitchFamily="18" charset="0"/>
                <a:cs typeface="Times New Roman" panose="02020603050405020304" pitchFamily="18" charset="0"/>
              </a:rPr>
              <a:t>Sınırlı Ayni Hak Sahibine </a:t>
            </a:r>
            <a:r>
              <a:rPr lang="tr-TR" sz="2400" b="1" dirty="0" smtClean="0">
                <a:latin typeface="Times New Roman" panose="02020603050405020304" pitchFamily="18" charset="0"/>
                <a:cs typeface="Times New Roman" panose="02020603050405020304" pitchFamily="18" charset="0"/>
              </a:rPr>
              <a:t>sağlanan koruma</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Alacak Haklarında </a:t>
            </a:r>
            <a:r>
              <a:rPr lang="tr-TR" sz="2400" b="1" dirty="0" smtClean="0">
                <a:latin typeface="Times New Roman" panose="02020603050405020304" pitchFamily="18" charset="0"/>
                <a:cs typeface="Times New Roman" panose="02020603050405020304" pitchFamily="18" charset="0"/>
              </a:rPr>
              <a:t>söz konusu olmaz. </a:t>
            </a:r>
            <a:r>
              <a:rPr lang="tr-TR" sz="2400" dirty="0" smtClean="0">
                <a:latin typeface="Times New Roman" panose="02020603050405020304" pitchFamily="18" charset="0"/>
                <a:cs typeface="Times New Roman" panose="02020603050405020304" pitchFamily="18" charset="0"/>
              </a:rPr>
              <a:t>Bu bağlamda</a:t>
            </a:r>
            <a:r>
              <a:rPr lang="tr-TR" sz="2400" b="1" dirty="0" smtClean="0">
                <a:latin typeface="Times New Roman" panose="02020603050405020304" pitchFamily="18" charset="0"/>
                <a:cs typeface="Times New Roman" panose="02020603050405020304" pitchFamily="18" charset="0"/>
              </a:rPr>
              <a:t>, örneğin,  </a:t>
            </a:r>
            <a:r>
              <a:rPr lang="tr-TR" sz="2400" dirty="0" smtClean="0">
                <a:latin typeface="Times New Roman" panose="02020603050405020304" pitchFamily="18" charset="0"/>
                <a:cs typeface="Times New Roman" panose="02020603050405020304" pitchFamily="18" charset="0"/>
              </a:rPr>
              <a:t>(S), (A)’ya sattığı ancak henüz teslim etmediği bir malı sonradan (B)’ye satıp mülkiyetini (B)’ye devretse, (A), (B)’ye karşı kural olarak herhangi bir talepte bulunamaz. (A), ancak (S)’den BK 112’ye göre tazminat isteyebilir. </a:t>
            </a:r>
          </a:p>
          <a:p>
            <a:pPr algn="just"/>
            <a:r>
              <a:rPr lang="tr-TR" sz="2400" b="1" dirty="0" smtClean="0">
                <a:latin typeface="Times New Roman" panose="02020603050405020304" pitchFamily="18" charset="0"/>
                <a:cs typeface="Times New Roman" panose="02020603050405020304" pitchFamily="18" charset="0"/>
              </a:rPr>
              <a:t>Ayni Hak üzerinde </a:t>
            </a:r>
            <a:r>
              <a:rPr lang="tr-TR" sz="2400" dirty="0" smtClean="0">
                <a:latin typeface="Times New Roman" panose="02020603050405020304" pitchFamily="18" charset="0"/>
                <a:cs typeface="Times New Roman" panose="02020603050405020304" pitchFamily="18" charset="0"/>
              </a:rPr>
              <a:t>ancak bu konuda </a:t>
            </a:r>
            <a:r>
              <a:rPr lang="tr-TR" sz="2400" b="1" i="1" dirty="0" smtClean="0">
                <a:latin typeface="Times New Roman" panose="02020603050405020304" pitchFamily="18" charset="0"/>
                <a:cs typeface="Times New Roman" panose="02020603050405020304" pitchFamily="18" charset="0"/>
              </a:rPr>
              <a:t>yetkili olan kimse</a:t>
            </a:r>
            <a:r>
              <a:rPr lang="tr-TR" sz="2400" b="1" dirty="0" smtClean="0">
                <a:latin typeface="Times New Roman" panose="02020603050405020304" pitchFamily="18" charset="0"/>
                <a:cs typeface="Times New Roman" panose="02020603050405020304" pitchFamily="18" charset="0"/>
              </a:rPr>
              <a:t>, Hak </a:t>
            </a:r>
            <a:r>
              <a:rPr lang="tr-TR" sz="2400" b="1" dirty="0">
                <a:latin typeface="Times New Roman" panose="02020603050405020304" pitchFamily="18" charset="0"/>
                <a:cs typeface="Times New Roman" panose="02020603050405020304" pitchFamily="18" charset="0"/>
              </a:rPr>
              <a:t>S</a:t>
            </a:r>
            <a:r>
              <a:rPr lang="tr-TR" sz="2400" b="1" dirty="0" smtClean="0">
                <a:latin typeface="Times New Roman" panose="02020603050405020304" pitchFamily="18" charset="0"/>
                <a:cs typeface="Times New Roman" panose="02020603050405020304" pitchFamily="18" charset="0"/>
              </a:rPr>
              <a:t>ahibinin kendisi </a:t>
            </a:r>
            <a:r>
              <a:rPr lang="tr-TR" sz="2400" dirty="0" smtClean="0">
                <a:latin typeface="Times New Roman" panose="02020603050405020304" pitchFamily="18" charset="0"/>
                <a:cs typeface="Times New Roman" panose="02020603050405020304" pitchFamily="18" charset="0"/>
              </a:rPr>
              <a:t>veya onun</a:t>
            </a:r>
            <a:r>
              <a:rPr lang="tr-TR" sz="2400" b="1" dirty="0" smtClean="0">
                <a:latin typeface="Times New Roman" panose="02020603050405020304" pitchFamily="18" charset="0"/>
                <a:cs typeface="Times New Roman" panose="02020603050405020304" pitchFamily="18" charset="0"/>
              </a:rPr>
              <a:t> İradi </a:t>
            </a:r>
            <a:r>
              <a:rPr lang="tr-TR" sz="2400" dirty="0" smtClean="0">
                <a:latin typeface="Times New Roman" panose="02020603050405020304" pitchFamily="18" charset="0"/>
                <a:cs typeface="Times New Roman" panose="02020603050405020304" pitchFamily="18" charset="0"/>
              </a:rPr>
              <a:t>ya da </a:t>
            </a:r>
            <a:r>
              <a:rPr lang="tr-TR" sz="2400" b="1" dirty="0" smtClean="0">
                <a:latin typeface="Times New Roman" panose="02020603050405020304" pitchFamily="18" charset="0"/>
                <a:cs typeface="Times New Roman" panose="02020603050405020304" pitchFamily="18" charset="0"/>
              </a:rPr>
              <a:t>Kanuni Temsilcisi, tasarrufta bulunabilir. Yetkisiz Kişilerin yaptıkları Tasarruflar </a:t>
            </a:r>
            <a:r>
              <a:rPr lang="tr-TR" sz="2400"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iyiniyetle</a:t>
            </a:r>
            <a:r>
              <a:rPr lang="tr-TR" sz="2400" i="1" dirty="0" smtClean="0">
                <a:latin typeface="Times New Roman" panose="02020603050405020304" pitchFamily="18" charset="0"/>
                <a:cs typeface="Times New Roman" panose="02020603050405020304" pitchFamily="18" charset="0"/>
              </a:rPr>
              <a:t> Ayni Hak ediniminin korunduğu durumlar dışında) </a:t>
            </a:r>
            <a:r>
              <a:rPr lang="tr-TR" sz="2400" b="1" dirty="0" smtClean="0">
                <a:latin typeface="Times New Roman" panose="02020603050405020304" pitchFamily="18" charset="0"/>
                <a:cs typeface="Times New Roman" panose="02020603050405020304" pitchFamily="18" charset="0"/>
              </a:rPr>
              <a:t>geçersiz sayılır. </a:t>
            </a:r>
          </a:p>
          <a:p>
            <a:pPr algn="just"/>
            <a:r>
              <a:rPr lang="tr-TR" sz="2400" dirty="0" smtClean="0">
                <a:latin typeface="Times New Roman" panose="02020603050405020304" pitchFamily="18" charset="0"/>
                <a:cs typeface="Times New Roman" panose="02020603050405020304" pitchFamily="18" charset="0"/>
              </a:rPr>
              <a:t>Buna karşılık, </a:t>
            </a:r>
            <a:r>
              <a:rPr lang="tr-TR" sz="2400" b="1" dirty="0" smtClean="0">
                <a:latin typeface="Times New Roman" panose="02020603050405020304" pitchFamily="18" charset="0"/>
                <a:cs typeface="Times New Roman" panose="02020603050405020304" pitchFamily="18" charset="0"/>
              </a:rPr>
              <a:t>bir kimse, kendisine ait olmayan bir şey üzerinde, </a:t>
            </a:r>
            <a:r>
              <a:rPr lang="tr-TR" sz="2400" b="1" i="1" dirty="0" smtClean="0">
                <a:latin typeface="Times New Roman" panose="02020603050405020304" pitchFamily="18" charset="0"/>
                <a:cs typeface="Times New Roman" panose="02020603050405020304" pitchFamily="18" charset="0"/>
              </a:rPr>
              <a:t>örneğin</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onu satmak veya kiraya vermek suretiyle </a:t>
            </a:r>
            <a:r>
              <a:rPr lang="tr-TR" sz="2400" b="1" dirty="0" smtClean="0">
                <a:latin typeface="Times New Roman" panose="02020603050405020304" pitchFamily="18" charset="0"/>
                <a:cs typeface="Times New Roman" panose="02020603050405020304" pitchFamily="18" charset="0"/>
              </a:rPr>
              <a:t>bir başkasına bir Alacak Hakkı tanıyabilir. </a:t>
            </a:r>
          </a:p>
          <a:p>
            <a:pPr algn="just"/>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3132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İpotekli Taşınmaz Maliki, İpotek dolayısıyla kişisel borçlu haline gelmez. Fakat </a:t>
            </a:r>
            <a:r>
              <a:rPr lang="tr-TR" b="1" i="1" dirty="0" smtClean="0">
                <a:latin typeface="Times New Roman" panose="02020603050405020304" pitchFamily="18" charset="0"/>
                <a:cs typeface="Times New Roman" panose="02020603050405020304" pitchFamily="18" charset="0"/>
              </a:rPr>
              <a:t>Borçlunun borcunu ödememesi halinde</a:t>
            </a:r>
            <a:r>
              <a:rPr lang="tr-TR" b="1" dirty="0" smtClean="0">
                <a:latin typeface="Times New Roman" panose="02020603050405020304" pitchFamily="18" charset="0"/>
                <a:cs typeface="Times New Roman" panose="02020603050405020304" pitchFamily="18" charset="0"/>
              </a:rPr>
              <a:t>, Taşınmazın paraya çevrilmesine katlanmak zorundadır. </a:t>
            </a:r>
          </a:p>
          <a:p>
            <a:pPr algn="just"/>
            <a:r>
              <a:rPr lang="tr-TR" dirty="0" smtClean="0">
                <a:latin typeface="Times New Roman" panose="02020603050405020304" pitchFamily="18" charset="0"/>
                <a:cs typeface="Times New Roman" panose="02020603050405020304" pitchFamily="18" charset="0"/>
              </a:rPr>
              <a:t>Taşınmazın paraya çevrilmesi sonucu elde edilen miktar, Alacağı karşılamıyorsa, kalan kısım için sadece esas borçluya başvurulabilir; Rehinli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 Maliki üçüncü kişinin sorumluluğuna gidilemez. </a:t>
            </a:r>
          </a:p>
          <a:p>
            <a:pPr algn="just"/>
            <a:r>
              <a:rPr lang="tr-TR" dirty="0" smtClean="0">
                <a:latin typeface="Times New Roman" panose="02020603050405020304" pitchFamily="18" charset="0"/>
                <a:cs typeface="Times New Roman" panose="02020603050405020304" pitchFamily="18" charset="0"/>
              </a:rPr>
              <a:t>İpotekli Taşınmazın Devri, aksi kararlaştırılmış olmadıkça, Borçlunun sorumluluğunda ve güvencede bir değişiklik meydana getirmez (</a:t>
            </a:r>
            <a:r>
              <a:rPr lang="tr-TR" i="1" dirty="0" smtClean="0">
                <a:latin typeface="Times New Roman" panose="02020603050405020304" pitchFamily="18" charset="0"/>
                <a:cs typeface="Times New Roman" panose="02020603050405020304" pitchFamily="18" charset="0"/>
              </a:rPr>
              <a:t>TMK m. 888 /1).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39562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smtClean="0">
                <a:latin typeface="+mn-lt"/>
              </a:rPr>
              <a:t>Taşınmaz Yükü </a:t>
            </a:r>
            <a:br>
              <a:rPr lang="tr-TR" sz="4000" b="1" dirty="0" smtClean="0">
                <a:latin typeface="+mn-lt"/>
              </a:rPr>
            </a:br>
            <a:r>
              <a:rPr lang="tr-TR" sz="2700" b="1" i="1" dirty="0" smtClean="0"/>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5. B., s. 30; </a:t>
            </a:r>
            <a:r>
              <a:rPr lang="tr-TR" sz="2700" b="1" i="1" dirty="0" smtClean="0">
                <a:latin typeface="Times New Roman" panose="02020603050405020304" pitchFamily="18" charset="0"/>
                <a:cs typeface="Times New Roman" panose="02020603050405020304" pitchFamily="18" charset="0"/>
              </a:rPr>
              <a:t>Antalya</a:t>
            </a:r>
            <a:r>
              <a:rPr lang="tr-TR" sz="2700" i="1" dirty="0" smtClean="0">
                <a:latin typeface="Times New Roman" panose="02020603050405020304" pitchFamily="18" charset="0"/>
                <a:cs typeface="Times New Roman" panose="02020603050405020304" pitchFamily="18" charset="0"/>
              </a:rPr>
              <a:t>, Eşya H., C.1, s. 98 vd.)</a:t>
            </a:r>
            <a:br>
              <a:rPr lang="tr-TR" sz="2700" i="1" dirty="0" smtClean="0">
                <a:latin typeface="Times New Roman" panose="02020603050405020304" pitchFamily="18" charset="0"/>
                <a:cs typeface="Times New Roman" panose="02020603050405020304" pitchFamily="18" charset="0"/>
              </a:rPr>
            </a:b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20000"/>
          </a:bodyPr>
          <a:lstStyle/>
          <a:p>
            <a:pPr algn="just"/>
            <a:r>
              <a:rPr lang="tr-TR" b="1" u="sng" dirty="0" smtClean="0">
                <a:latin typeface="Times New Roman" panose="02020603050405020304" pitchFamily="18" charset="0"/>
                <a:cs typeface="Times New Roman" panose="02020603050405020304" pitchFamily="18" charset="0"/>
              </a:rPr>
              <a:t>Taşınmaz Yükü</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Taşınmaz Malikinin Taşınmazı dolayısıyla, o Taşınmaz karşılık olmak üzere diğer bir kimse lehine bir şey vermek veya yapmakla yükümlü tutulmasıdır. </a:t>
            </a:r>
          </a:p>
          <a:p>
            <a:pPr algn="just"/>
            <a:r>
              <a:rPr lang="tr-TR" dirty="0" smtClean="0">
                <a:latin typeface="Times New Roman" panose="02020603050405020304" pitchFamily="18" charset="0"/>
                <a:cs typeface="Times New Roman" panose="02020603050405020304" pitchFamily="18" charset="0"/>
              </a:rPr>
              <a:t>Bu yükümlülük, herhangi bir Taşınmazın Maliki kim ise, onun lehine olmak üzere de kurulabilir. </a:t>
            </a:r>
          </a:p>
          <a:p>
            <a:pPr algn="just"/>
            <a:r>
              <a:rPr lang="tr-TR" b="1" dirty="0" smtClean="0">
                <a:latin typeface="Times New Roman" panose="02020603050405020304" pitchFamily="18" charset="0"/>
                <a:cs typeface="Times New Roman" panose="02020603050405020304" pitchFamily="18" charset="0"/>
              </a:rPr>
              <a:t>Taşınmaz Yükü</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Taşınmazla güvence altına alınan bir </a:t>
            </a:r>
            <a:r>
              <a:rPr lang="tr-TR" b="1" i="1" u="sng" dirty="0" smtClean="0">
                <a:latin typeface="Times New Roman" panose="02020603050405020304" pitchFamily="18" charset="0"/>
                <a:cs typeface="Times New Roman" panose="02020603050405020304" pitchFamily="18" charset="0"/>
              </a:rPr>
              <a:t>Eşyaya Bağlı Borç İlişkisi </a:t>
            </a:r>
            <a:r>
              <a:rPr lang="tr-TR" dirty="0" smtClean="0">
                <a:latin typeface="Times New Roman" panose="02020603050405020304" pitchFamily="18" charset="0"/>
                <a:cs typeface="Times New Roman" panose="02020603050405020304" pitchFamily="18" charset="0"/>
              </a:rPr>
              <a:t>doğurur. </a:t>
            </a:r>
          </a:p>
          <a:p>
            <a:pPr algn="just"/>
            <a:r>
              <a:rPr lang="tr-TR" dirty="0" smtClean="0">
                <a:latin typeface="Times New Roman" panose="02020603050405020304" pitchFamily="18" charset="0"/>
                <a:cs typeface="Times New Roman" panose="02020603050405020304" pitchFamily="18" charset="0"/>
              </a:rPr>
              <a:t>Hak Sahibi, Taşınmaz Malikine karşı o Taşınmazla güvence altına alınmış bir Alacak Hakkına sahiptir. </a:t>
            </a:r>
          </a:p>
          <a:p>
            <a:pPr algn="just"/>
            <a:r>
              <a:rPr lang="tr-TR" b="1" dirty="0" smtClean="0">
                <a:latin typeface="Times New Roman" panose="02020603050405020304" pitchFamily="18" charset="0"/>
                <a:cs typeface="Times New Roman" panose="02020603050405020304" pitchFamily="18" charset="0"/>
              </a:rPr>
              <a:t>Bir yönüyle </a:t>
            </a:r>
            <a:r>
              <a:rPr lang="tr-TR" b="1" i="1" dirty="0" smtClean="0">
                <a:latin typeface="Times New Roman" panose="02020603050405020304" pitchFamily="18" charset="0"/>
                <a:cs typeface="Times New Roman" panose="02020603050405020304" pitchFamily="18" charset="0"/>
              </a:rPr>
              <a:t>Alacak Hakkı </a:t>
            </a:r>
            <a:r>
              <a:rPr lang="tr-TR" dirty="0" smtClean="0">
                <a:latin typeface="Times New Roman" panose="02020603050405020304" pitchFamily="18" charset="0"/>
                <a:cs typeface="Times New Roman" panose="02020603050405020304" pitchFamily="18" charset="0"/>
              </a:rPr>
              <a:t>olan </a:t>
            </a:r>
            <a:r>
              <a:rPr lang="tr-TR" b="1" dirty="0" smtClean="0">
                <a:latin typeface="Times New Roman" panose="02020603050405020304" pitchFamily="18" charset="0"/>
                <a:cs typeface="Times New Roman" panose="02020603050405020304" pitchFamily="18" charset="0"/>
              </a:rPr>
              <a:t>Taşınmaz Yüküne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Ayni Hak </a:t>
            </a:r>
            <a:r>
              <a:rPr lang="tr-TR" dirty="0" smtClean="0">
                <a:latin typeface="Times New Roman" panose="02020603050405020304" pitchFamily="18" charset="0"/>
                <a:cs typeface="Times New Roman" panose="02020603050405020304" pitchFamily="18" charset="0"/>
              </a:rPr>
              <a:t>niteliğini veren, </a:t>
            </a:r>
            <a:r>
              <a:rPr lang="tr-TR" b="1" i="1" dirty="0" smtClean="0">
                <a:latin typeface="Times New Roman" panose="02020603050405020304" pitchFamily="18" charset="0"/>
                <a:cs typeface="Times New Roman" panose="02020603050405020304" pitchFamily="18" charset="0"/>
              </a:rPr>
              <a:t>Rehinde</a:t>
            </a:r>
            <a:r>
              <a:rPr lang="tr-TR" dirty="0" smtClean="0">
                <a:latin typeface="Times New Roman" panose="02020603050405020304" pitchFamily="18" charset="0"/>
                <a:cs typeface="Times New Roman" panose="02020603050405020304" pitchFamily="18" charset="0"/>
              </a:rPr>
              <a:t> olduğu gibi, </a:t>
            </a:r>
            <a:r>
              <a:rPr lang="tr-TR" b="1" dirty="0" smtClean="0">
                <a:latin typeface="Times New Roman" panose="02020603050405020304" pitchFamily="18" charset="0"/>
                <a:cs typeface="Times New Roman" panose="02020603050405020304" pitchFamily="18" charset="0"/>
              </a:rPr>
              <a:t>Malın Paraya Çevrilmesi Konusunda Hak Sahibine sağlanan</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oğrudan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etkidir</a:t>
            </a:r>
            <a:r>
              <a:rPr lang="tr-TR" dirty="0" smtClean="0">
                <a:latin typeface="Times New Roman" panose="02020603050405020304" pitchFamily="18" charset="0"/>
                <a:cs typeface="Times New Roman" panose="02020603050405020304" pitchFamily="18" charset="0"/>
              </a:rPr>
              <a:t>.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9046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i="1" dirty="0" smtClean="0">
                <a:latin typeface="Times New Roman" panose="02020603050405020304" pitchFamily="18" charset="0"/>
                <a:cs typeface="Times New Roman" panose="02020603050405020304" pitchFamily="18" charset="0"/>
              </a:rPr>
              <a:t>İrtifak Haklarından farklı olarak</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burada, </a:t>
            </a:r>
            <a:r>
              <a:rPr lang="tr-TR" sz="2400" b="1" u="sng" dirty="0" smtClean="0">
                <a:latin typeface="Times New Roman" panose="02020603050405020304" pitchFamily="18" charset="0"/>
                <a:cs typeface="Times New Roman" panose="02020603050405020304" pitchFamily="18" charset="0"/>
              </a:rPr>
              <a:t>Taşınmazın Maliki</a:t>
            </a:r>
            <a:r>
              <a:rPr lang="tr-TR" sz="2400" b="1" dirty="0" smtClean="0">
                <a:latin typeface="Times New Roman" panose="02020603050405020304" pitchFamily="18" charset="0"/>
                <a:cs typeface="Times New Roman" panose="02020603050405020304" pitchFamily="18" charset="0"/>
              </a:rPr>
              <a:t>, bir şey yapmak ya da vermek borcu altına girer. </a:t>
            </a:r>
          </a:p>
          <a:p>
            <a:pPr algn="just"/>
            <a:r>
              <a:rPr lang="tr-TR" sz="2400" b="1" i="1" dirty="0" smtClean="0">
                <a:latin typeface="Times New Roman" panose="02020603050405020304" pitchFamily="18" charset="0"/>
                <a:cs typeface="Times New Roman" panose="02020603050405020304" pitchFamily="18" charset="0"/>
              </a:rPr>
              <a:t>Örneğin,</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bir buğday tarlasının maliki (A), bir ekmek fabrikasını işleten (B)’ye, her hasat zamanı belli miktarda buğday gönderme borcu altına girmişse, taraflar, (A)’</a:t>
            </a:r>
            <a:r>
              <a:rPr lang="tr-TR" sz="2400" dirty="0" err="1" smtClean="0">
                <a:latin typeface="Times New Roman" panose="02020603050405020304" pitchFamily="18" charset="0"/>
                <a:cs typeface="Times New Roman" panose="02020603050405020304" pitchFamily="18" charset="0"/>
              </a:rPr>
              <a:t>nın</a:t>
            </a:r>
            <a:r>
              <a:rPr lang="tr-TR" sz="2400" dirty="0" smtClean="0">
                <a:latin typeface="Times New Roman" panose="02020603050405020304" pitchFamily="18" charset="0"/>
                <a:cs typeface="Times New Roman" panose="02020603050405020304" pitchFamily="18" charset="0"/>
              </a:rPr>
              <a:t> bu borcunun bir Taşınmaz Yükü şeklinde düzenlenmesine karar verebilirler. </a:t>
            </a:r>
          </a:p>
          <a:p>
            <a:pPr algn="just"/>
            <a:r>
              <a:rPr lang="tr-TR" sz="2400" dirty="0" smtClean="0">
                <a:latin typeface="Times New Roman" panose="02020603050405020304" pitchFamily="18" charset="0"/>
                <a:cs typeface="Times New Roman" panose="02020603050405020304" pitchFamily="18" charset="0"/>
              </a:rPr>
              <a:t>Böylece, buğday tarlasına külfet yüklenmek üzere ve (B) lehine bir Taşınmaz Yükü kurulursa, artık (A) ile (B) arasındaki kişisel borç ilişkisi, Eşyaya Bağlı Borç İlişkisine dönüşmüş olur. Bu tarla, söz konusu borcun teminatını oluşturur. Yani, bu borç yerine getirilmezse, (B), tarlayı paraya çevirterek zararlarını karşılayabilir. </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6362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İşte, </a:t>
            </a:r>
            <a:r>
              <a:rPr lang="tr-TR" sz="3600" b="1" dirty="0" smtClean="0">
                <a:latin typeface="Times New Roman" panose="02020603050405020304" pitchFamily="18" charset="0"/>
                <a:cs typeface="Times New Roman" panose="02020603050405020304" pitchFamily="18" charset="0"/>
              </a:rPr>
              <a:t>Taşınmaz Yükünün bu teminat fonksiyonu </a:t>
            </a:r>
            <a:r>
              <a:rPr lang="tr-TR" sz="3600" dirty="0" smtClean="0">
                <a:latin typeface="Times New Roman" panose="02020603050405020304" pitchFamily="18" charset="0"/>
                <a:cs typeface="Times New Roman" panose="02020603050405020304" pitchFamily="18" charset="0"/>
              </a:rPr>
              <a:t>yönünde, Alacaklı bakımından </a:t>
            </a:r>
            <a:r>
              <a:rPr lang="tr-TR" sz="3600" b="1" i="1" dirty="0" smtClean="0">
                <a:latin typeface="Times New Roman" panose="02020603050405020304" pitchFamily="18" charset="0"/>
                <a:cs typeface="Times New Roman" panose="02020603050405020304" pitchFamily="18" charset="0"/>
              </a:rPr>
              <a:t>tıpkı Rehindeki gibi</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Sınırlı bir Ayni Hak </a:t>
            </a:r>
            <a:r>
              <a:rPr lang="tr-TR" sz="3600" dirty="0" smtClean="0">
                <a:latin typeface="Times New Roman" panose="02020603050405020304" pitchFamily="18" charset="0"/>
                <a:cs typeface="Times New Roman" panose="02020603050405020304" pitchFamily="18" charset="0"/>
              </a:rPr>
              <a:t>söz konusudur.</a:t>
            </a:r>
          </a:p>
          <a:p>
            <a:pPr algn="just"/>
            <a:r>
              <a:rPr lang="tr-TR" sz="3600" b="1" dirty="0" smtClean="0">
                <a:latin typeface="Times New Roman" panose="02020603050405020304" pitchFamily="18" charset="0"/>
                <a:cs typeface="Times New Roman" panose="02020603050405020304" pitchFamily="18" charset="0"/>
              </a:rPr>
              <a:t>Taşınmaz Yükünde, </a:t>
            </a:r>
            <a:r>
              <a:rPr lang="tr-TR" sz="3600" b="1" i="1" dirty="0" smtClean="0">
                <a:latin typeface="Times New Roman" panose="02020603050405020304" pitchFamily="18" charset="0"/>
                <a:cs typeface="Times New Roman" panose="02020603050405020304" pitchFamily="18" charset="0"/>
              </a:rPr>
              <a:t>Taşınmaz Malikinin Sorumluluğu </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ve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Alacaklının Hakları</a:t>
            </a:r>
            <a:r>
              <a:rPr lang="tr-TR" sz="3600" b="1" dirty="0" smtClean="0">
                <a:latin typeface="Times New Roman" panose="02020603050405020304" pitchFamily="18" charset="0"/>
                <a:cs typeface="Times New Roman" panose="02020603050405020304" pitchFamily="18" charset="0"/>
              </a:rPr>
              <a:t>, Taşınmazın Değeri </a:t>
            </a:r>
            <a:r>
              <a:rPr lang="tr-TR" sz="3600" dirty="0" smtClean="0">
                <a:latin typeface="Times New Roman" panose="02020603050405020304" pitchFamily="18" charset="0"/>
                <a:cs typeface="Times New Roman" panose="02020603050405020304" pitchFamily="18" charset="0"/>
              </a:rPr>
              <a:t>ile </a:t>
            </a:r>
            <a:r>
              <a:rPr lang="tr-TR" sz="3600" b="1" dirty="0" smtClean="0">
                <a:latin typeface="Times New Roman" panose="02020603050405020304" pitchFamily="18" charset="0"/>
                <a:cs typeface="Times New Roman" panose="02020603050405020304" pitchFamily="18" charset="0"/>
              </a:rPr>
              <a:t>sınırlıdır.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53257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Kişiye Bağlı Ayni Hak – Eşyaya Bağlı Ayni Hak </a:t>
            </a:r>
            <a:endParaRPr lang="tr-TR" b="1" dirty="0"/>
          </a:p>
        </p:txBody>
      </p:sp>
      <p:sp>
        <p:nvSpPr>
          <p:cNvPr id="3" name="İçerik Yer Tutucusu 2"/>
          <p:cNvSpPr>
            <a:spLocks noGrp="1"/>
          </p:cNvSpPr>
          <p:nvPr>
            <p:ph idx="1"/>
          </p:nvPr>
        </p:nvSpPr>
        <p:spPr/>
        <p:txBody>
          <a:bodyPr>
            <a:noAutofit/>
          </a:bodyPr>
          <a:lstStyle/>
          <a:p>
            <a:pPr algn="just"/>
            <a:r>
              <a:rPr lang="tr-TR" dirty="0" smtClean="0">
                <a:latin typeface="Times New Roman" panose="02020603050405020304" pitchFamily="18" charset="0"/>
                <a:cs typeface="Times New Roman" panose="02020603050405020304" pitchFamily="18" charset="0"/>
              </a:rPr>
              <a:t>Bu Ayırım, </a:t>
            </a:r>
            <a:r>
              <a:rPr lang="tr-TR" b="1" u="sng" dirty="0" smtClean="0">
                <a:latin typeface="Times New Roman" panose="02020603050405020304" pitchFamily="18" charset="0"/>
                <a:cs typeface="Times New Roman" panose="02020603050405020304" pitchFamily="18" charset="0"/>
              </a:rPr>
              <a:t>Ayni Hak Sahibinin belirleniş şekline göre </a:t>
            </a:r>
            <a:r>
              <a:rPr lang="tr-TR" dirty="0" smtClean="0">
                <a:latin typeface="Times New Roman" panose="02020603050405020304" pitchFamily="18" charset="0"/>
                <a:cs typeface="Times New Roman" panose="02020603050405020304" pitchFamily="18" charset="0"/>
              </a:rPr>
              <a:t>yapılan Ayırımdır. </a:t>
            </a:r>
            <a:r>
              <a:rPr lang="tr-TR" b="1" dirty="0" smtClean="0">
                <a:latin typeface="Times New Roman" panose="02020603050405020304" pitchFamily="18" charset="0"/>
                <a:cs typeface="Times New Roman" panose="02020603050405020304" pitchFamily="18" charset="0"/>
              </a:rPr>
              <a:t>Ayni Hakkın Sahibi, </a:t>
            </a:r>
            <a:r>
              <a:rPr lang="tr-TR" b="1" i="1" dirty="0" smtClean="0">
                <a:latin typeface="Times New Roman" panose="02020603050405020304" pitchFamily="18" charset="0"/>
                <a:cs typeface="Times New Roman" panose="02020603050405020304" pitchFamily="18" charset="0"/>
              </a:rPr>
              <a:t>genellikle belirli bir kişidir</a:t>
            </a:r>
            <a:r>
              <a:rPr lang="tr-TR" dirty="0" smtClean="0">
                <a:latin typeface="Times New Roman" panose="02020603050405020304" pitchFamily="18" charset="0"/>
                <a:cs typeface="Times New Roman" panose="02020603050405020304" pitchFamily="18" charset="0"/>
              </a:rPr>
              <a:t>. Fakat, bazen </a:t>
            </a:r>
            <a:r>
              <a:rPr lang="tr-TR" b="1" dirty="0" smtClean="0">
                <a:latin typeface="Times New Roman" panose="02020603050405020304" pitchFamily="18" charset="0"/>
                <a:cs typeface="Times New Roman" panose="02020603050405020304" pitchFamily="18" charset="0"/>
              </a:rPr>
              <a:t>Ayni Hakkın Sahibi</a:t>
            </a:r>
            <a:r>
              <a:rPr lang="tr-TR" dirty="0" smtClean="0">
                <a:latin typeface="Times New Roman" panose="02020603050405020304" pitchFamily="18" charset="0"/>
                <a:cs typeface="Times New Roman" panose="02020603050405020304" pitchFamily="18" charset="0"/>
              </a:rPr>
              <a:t>, bir </a:t>
            </a:r>
            <a:r>
              <a:rPr lang="tr-TR" b="1" dirty="0" smtClean="0">
                <a:latin typeface="Times New Roman" panose="02020603050405020304" pitchFamily="18" charset="0"/>
                <a:cs typeface="Times New Roman" panose="02020603050405020304" pitchFamily="18" charset="0"/>
              </a:rPr>
              <a:t>Taşınmaz Mala, </a:t>
            </a:r>
            <a:r>
              <a:rPr lang="tr-TR" b="1" i="1" dirty="0" smtClean="0">
                <a:latin typeface="Times New Roman" panose="02020603050405020304" pitchFamily="18" charset="0"/>
                <a:cs typeface="Times New Roman" panose="02020603050405020304" pitchFamily="18" charset="0"/>
              </a:rPr>
              <a:t>Malik Olma Durumuna </a:t>
            </a:r>
            <a:r>
              <a:rPr lang="tr-TR" dirty="0" smtClean="0">
                <a:latin typeface="Times New Roman" panose="02020603050405020304" pitchFamily="18" charset="0"/>
                <a:cs typeface="Times New Roman" panose="02020603050405020304" pitchFamily="18" charset="0"/>
              </a:rPr>
              <a:t>göre belirlenir.  </a:t>
            </a:r>
          </a:p>
          <a:p>
            <a:pPr algn="just"/>
            <a:r>
              <a:rPr lang="tr-TR" dirty="0" smtClean="0">
                <a:latin typeface="Times New Roman" panose="02020603050405020304" pitchFamily="18" charset="0"/>
                <a:cs typeface="Times New Roman" panose="02020603050405020304" pitchFamily="18" charset="0"/>
              </a:rPr>
              <a:t>Bu duruma, </a:t>
            </a:r>
            <a:r>
              <a:rPr lang="tr-TR" b="1" dirty="0" smtClean="0">
                <a:latin typeface="Times New Roman" panose="02020603050405020304" pitchFamily="18" charset="0"/>
                <a:cs typeface="Times New Roman" panose="02020603050405020304" pitchFamily="18" charset="0"/>
              </a:rPr>
              <a:t>Geçit İrtifakı ile ilgili bir örnek </a:t>
            </a:r>
            <a:r>
              <a:rPr lang="tr-TR" dirty="0" smtClean="0">
                <a:latin typeface="Times New Roman" panose="02020603050405020304" pitchFamily="18" charset="0"/>
                <a:cs typeface="Times New Roman" panose="02020603050405020304" pitchFamily="18" charset="0"/>
              </a:rPr>
              <a:t>vermek mümkündür. </a:t>
            </a:r>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(X) Taşınmazı üzerinde bir Geçit İrtifakı,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 olarak (A)’ya tanınmış olabileceği</a:t>
            </a:r>
            <a:r>
              <a:rPr lang="tr-TR" dirty="0" smtClean="0">
                <a:latin typeface="Times New Roman" panose="02020603050405020304" pitchFamily="18" charset="0"/>
                <a:cs typeface="Times New Roman" panose="02020603050405020304" pitchFamily="18" charset="0"/>
              </a:rPr>
              <a:t> gibi, </a:t>
            </a:r>
            <a:r>
              <a:rPr lang="tr-TR" b="1" i="1" dirty="0" smtClean="0">
                <a:latin typeface="Times New Roman" panose="02020603050405020304" pitchFamily="18" charset="0"/>
                <a:cs typeface="Times New Roman" panose="02020603050405020304" pitchFamily="18" charset="0"/>
              </a:rPr>
              <a:t>diğer bir Taşınmaz (Y)’</a:t>
            </a:r>
            <a:r>
              <a:rPr lang="tr-TR" b="1" i="1" dirty="0" err="1" smtClean="0">
                <a:latin typeface="Times New Roman" panose="02020603050405020304" pitchFamily="18" charset="0"/>
                <a:cs typeface="Times New Roman" panose="02020603050405020304" pitchFamily="18" charset="0"/>
              </a:rPr>
              <a:t>nin</a:t>
            </a:r>
            <a:r>
              <a:rPr lang="tr-TR" b="1" i="1" dirty="0" smtClean="0">
                <a:latin typeface="Times New Roman" panose="02020603050405020304" pitchFamily="18" charset="0"/>
                <a:cs typeface="Times New Roman" panose="02020603050405020304" pitchFamily="18" charset="0"/>
              </a:rPr>
              <a:t> Maliki kim olursa olsun ona tanınmış </a:t>
            </a:r>
            <a:r>
              <a:rPr lang="tr-TR" dirty="0" smtClean="0">
                <a:latin typeface="Times New Roman" panose="02020603050405020304" pitchFamily="18" charset="0"/>
                <a:cs typeface="Times New Roman" panose="02020603050405020304" pitchFamily="18" charset="0"/>
              </a:rPr>
              <a:t>da olabilir. </a:t>
            </a: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Ö</a:t>
            </a:r>
            <a:r>
              <a:rPr lang="tr-TR" dirty="0" smtClean="0">
                <a:latin typeface="Times New Roman" panose="02020603050405020304" pitchFamily="18" charset="0"/>
                <a:cs typeface="Times New Roman" panose="02020603050405020304" pitchFamily="18" charset="0"/>
              </a:rPr>
              <a:t>rnekte, </a:t>
            </a:r>
            <a:r>
              <a:rPr lang="tr-TR" b="1" dirty="0" smtClean="0">
                <a:latin typeface="Times New Roman" panose="02020603050405020304" pitchFamily="18" charset="0"/>
                <a:cs typeface="Times New Roman" panose="02020603050405020304" pitchFamily="18" charset="0"/>
              </a:rPr>
              <a:t>İkinci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urumda, </a:t>
            </a:r>
            <a:r>
              <a:rPr lang="tr-TR" b="1" i="1" dirty="0" smtClean="0">
                <a:latin typeface="Times New Roman" panose="02020603050405020304" pitchFamily="18" charset="0"/>
                <a:cs typeface="Times New Roman" panose="02020603050405020304" pitchFamily="18" charset="0"/>
              </a:rPr>
              <a:t>Geçit İrtifakının Sahibini </a:t>
            </a:r>
            <a:r>
              <a:rPr lang="tr-TR" dirty="0" smtClean="0">
                <a:latin typeface="Times New Roman" panose="02020603050405020304" pitchFamily="18" charset="0"/>
                <a:cs typeface="Times New Roman" panose="02020603050405020304" pitchFamily="18" charset="0"/>
              </a:rPr>
              <a:t>belirlemek için, </a:t>
            </a:r>
            <a:r>
              <a:rPr lang="tr-TR" b="1" dirty="0" smtClean="0">
                <a:latin typeface="Times New Roman" panose="02020603050405020304" pitchFamily="18" charset="0"/>
                <a:cs typeface="Times New Roman" panose="02020603050405020304" pitchFamily="18" charset="0"/>
              </a:rPr>
              <a:t>(Y) Taşınmazının Malikinin belirlenmesi </a:t>
            </a:r>
            <a:r>
              <a:rPr lang="tr-TR" dirty="0" smtClean="0">
                <a:latin typeface="Times New Roman" panose="02020603050405020304" pitchFamily="18" charset="0"/>
                <a:cs typeface="Times New Roman" panose="02020603050405020304" pitchFamily="18" charset="0"/>
              </a:rPr>
              <a:t>gerekir. </a:t>
            </a:r>
          </a:p>
        </p:txBody>
      </p:sp>
    </p:spTree>
    <p:extLst>
      <p:ext uri="{BB962C8B-B14F-4D97-AF65-F5344CB8AC3E}">
        <p14:creationId xmlns:p14="http://schemas.microsoft.com/office/powerpoint/2010/main" val="19407345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İrtifak Hakkının, Kişi olarak (A)’ya tanınmış olması durumunda</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Kişiye Bağlı Ayni Hak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söz konusudur. </a:t>
            </a:r>
            <a:endParaRPr lang="tr-TR"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İrtifak Hakkının (Y) Taşınmazının Maliki kim olursa olsun ona tanınmış olması durumunda </a:t>
            </a:r>
            <a:r>
              <a:rPr lang="tr-TR" dirty="0" smtClean="0">
                <a:latin typeface="Times New Roman" panose="02020603050405020304" pitchFamily="18" charset="0"/>
                <a:cs typeface="Times New Roman" panose="02020603050405020304" pitchFamily="18" charset="0"/>
              </a:rPr>
              <a:t>da, «</a:t>
            </a:r>
            <a:r>
              <a:rPr lang="tr-TR" b="1" i="1" u="sng" dirty="0" smtClean="0">
                <a:latin typeface="Times New Roman" panose="02020603050405020304" pitchFamily="18" charset="0"/>
                <a:cs typeface="Times New Roman" panose="02020603050405020304" pitchFamily="18" charset="0"/>
              </a:rPr>
              <a:t>Eşyaya Bağlı Ayni Hak</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söz konusu olur. </a:t>
            </a:r>
          </a:p>
          <a:p>
            <a:pPr algn="just"/>
            <a:r>
              <a:rPr lang="tr-TR" b="1" dirty="0" smtClean="0">
                <a:latin typeface="Times New Roman" panose="02020603050405020304" pitchFamily="18" charset="0"/>
                <a:cs typeface="Times New Roman" panose="02020603050405020304" pitchFamily="18" charset="0"/>
              </a:rPr>
              <a:t>Öğretide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irinci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Kişisel (</a:t>
            </a:r>
            <a:r>
              <a:rPr lang="tr-TR" i="1" dirty="0" smtClean="0">
                <a:latin typeface="Times New Roman" panose="02020603050405020304" pitchFamily="18" charset="0"/>
                <a:cs typeface="Times New Roman" panose="02020603050405020304" pitchFamily="18" charset="0"/>
              </a:rPr>
              <a:t>Şahsi)</a:t>
            </a:r>
            <a:r>
              <a:rPr lang="tr-TR" b="1" dirty="0" smtClean="0">
                <a:latin typeface="Times New Roman" panose="02020603050405020304" pitchFamily="18" charset="0"/>
                <a:cs typeface="Times New Roman" panose="02020603050405020304" pitchFamily="18" charset="0"/>
              </a:rPr>
              <a:t> İrtifak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İkinci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 </a:t>
            </a:r>
            <a:r>
              <a:rPr lang="tr-TR" dirty="0" smtClean="0">
                <a:latin typeface="Times New Roman" panose="02020603050405020304" pitchFamily="18" charset="0"/>
                <a:cs typeface="Times New Roman" panose="02020603050405020304" pitchFamily="18" charset="0"/>
              </a:rPr>
              <a:t>için ise, «</a:t>
            </a:r>
            <a:r>
              <a:rPr lang="tr-TR" b="1" dirty="0" smtClean="0">
                <a:latin typeface="Times New Roman" panose="02020603050405020304" pitchFamily="18" charset="0"/>
                <a:cs typeface="Times New Roman" panose="02020603050405020304" pitchFamily="18" charset="0"/>
              </a:rPr>
              <a:t>Ayni İrtifak»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Arzi</a:t>
            </a:r>
            <a:r>
              <a:rPr lang="tr-TR" b="1" dirty="0" smtClean="0">
                <a:latin typeface="Times New Roman" panose="02020603050405020304" pitchFamily="18" charset="0"/>
                <a:cs typeface="Times New Roman" panose="02020603050405020304" pitchFamily="18" charset="0"/>
              </a:rPr>
              <a:t> İrtifak» </a:t>
            </a:r>
            <a:r>
              <a:rPr lang="tr-TR" dirty="0" smtClean="0">
                <a:latin typeface="Times New Roman" panose="02020603050405020304" pitchFamily="18" charset="0"/>
                <a:cs typeface="Times New Roman" panose="02020603050405020304" pitchFamily="18" charset="0"/>
              </a:rPr>
              <a:t>terimlerinin kullanıldığına rastlanmaktadır. </a:t>
            </a:r>
          </a:p>
          <a:p>
            <a:pPr marL="0" indent="0">
              <a:buNone/>
            </a:pPr>
            <a:endParaRPr lang="tr-TR" dirty="0"/>
          </a:p>
        </p:txBody>
      </p:sp>
    </p:spTree>
    <p:extLst>
      <p:ext uri="{BB962C8B-B14F-4D97-AF65-F5344CB8AC3E}">
        <p14:creationId xmlns:p14="http://schemas.microsoft.com/office/powerpoint/2010/main" val="3274076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Ancak, bu terimler, özellikle, </a:t>
            </a:r>
            <a:r>
              <a:rPr lang="tr-TR" sz="2400" b="1" dirty="0">
                <a:latin typeface="Times New Roman" panose="02020603050405020304" pitchFamily="18" charset="0"/>
                <a:cs typeface="Times New Roman" panose="02020603050405020304" pitchFamily="18" charset="0"/>
              </a:rPr>
              <a:t>Kişisel İrtifakların </a:t>
            </a:r>
            <a:r>
              <a:rPr lang="tr-TR" sz="2400" b="1" i="1" dirty="0">
                <a:latin typeface="Times New Roman" panose="02020603050405020304" pitchFamily="18" charset="0"/>
                <a:cs typeface="Times New Roman" panose="02020603050405020304" pitchFamily="18" charset="0"/>
              </a:rPr>
              <a:t>Ayni Hak olmadığı düşüncesini </a:t>
            </a:r>
            <a:r>
              <a:rPr lang="tr-TR" sz="2400" b="1" dirty="0">
                <a:latin typeface="Times New Roman" panose="02020603050405020304" pitchFamily="18" charset="0"/>
                <a:cs typeface="Times New Roman" panose="02020603050405020304" pitchFamily="18" charset="0"/>
              </a:rPr>
              <a:t>yaratmaya </a:t>
            </a:r>
            <a:r>
              <a:rPr lang="tr-TR" sz="2400" b="1" dirty="0" smtClean="0">
                <a:latin typeface="Times New Roman" panose="02020603050405020304" pitchFamily="18" charset="0"/>
                <a:cs typeface="Times New Roman" panose="02020603050405020304" pitchFamily="18" charset="0"/>
              </a:rPr>
              <a:t>elverişlidir</a:t>
            </a:r>
            <a:r>
              <a:rPr lang="tr-TR" sz="2400" b="1"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p>
          <a:p>
            <a:pPr algn="just"/>
            <a:r>
              <a:rPr lang="tr-TR" sz="2400" dirty="0" smtClean="0">
                <a:latin typeface="Times New Roman" panose="02020603050405020304" pitchFamily="18" charset="0"/>
                <a:cs typeface="Times New Roman" panose="02020603050405020304" pitchFamily="18" charset="0"/>
              </a:rPr>
              <a:t>Ayrıca </a:t>
            </a:r>
            <a:r>
              <a:rPr lang="tr-TR" sz="2400" b="1" dirty="0">
                <a:latin typeface="Times New Roman" panose="02020603050405020304" pitchFamily="18" charset="0"/>
                <a:cs typeface="Times New Roman" panose="02020603050405020304" pitchFamily="18" charset="0"/>
              </a:rPr>
              <a:t>İrtifaklar dışında, </a:t>
            </a:r>
            <a:r>
              <a:rPr lang="tr-TR" sz="2400" b="1" i="1" dirty="0">
                <a:latin typeface="Times New Roman" panose="02020603050405020304" pitchFamily="18" charset="0"/>
                <a:cs typeface="Times New Roman" panose="02020603050405020304" pitchFamily="18" charset="0"/>
              </a:rPr>
              <a:t>örneğin</a:t>
            </a:r>
            <a:r>
              <a:rPr lang="tr-TR" sz="2400" b="1" dirty="0">
                <a:latin typeface="Times New Roman" panose="02020603050405020304" pitchFamily="18" charset="0"/>
                <a:cs typeface="Times New Roman" panose="02020603050405020304" pitchFamily="18" charset="0"/>
              </a:rPr>
              <a:t> Mülkiyet Hakkının </a:t>
            </a:r>
            <a:r>
              <a:rPr lang="tr-TR" sz="2400" b="1" i="1" dirty="0">
                <a:latin typeface="Times New Roman" panose="02020603050405020304" pitchFamily="18" charset="0"/>
                <a:cs typeface="Times New Roman" panose="02020603050405020304" pitchFamily="18" charset="0"/>
              </a:rPr>
              <a:t>Kişiye </a:t>
            </a:r>
            <a:r>
              <a:rPr lang="tr-TR" sz="2400" dirty="0">
                <a:latin typeface="Times New Roman" panose="02020603050405020304" pitchFamily="18" charset="0"/>
                <a:cs typeface="Times New Roman" panose="02020603050405020304" pitchFamily="18" charset="0"/>
              </a:rPr>
              <a:t>ya da </a:t>
            </a:r>
            <a:r>
              <a:rPr lang="tr-TR" sz="2400" b="1" i="1" dirty="0">
                <a:latin typeface="Times New Roman" panose="02020603050405020304" pitchFamily="18" charset="0"/>
                <a:cs typeface="Times New Roman" panose="02020603050405020304" pitchFamily="18" charset="0"/>
              </a:rPr>
              <a:t>Eşyaya bağlı olarak kurulduğu durumlar </a:t>
            </a:r>
            <a:r>
              <a:rPr lang="tr-TR" sz="2400" dirty="0">
                <a:latin typeface="Times New Roman" panose="02020603050405020304" pitchFamily="18" charset="0"/>
                <a:cs typeface="Times New Roman" panose="02020603050405020304" pitchFamily="18" charset="0"/>
              </a:rPr>
              <a:t>için </a:t>
            </a:r>
            <a:r>
              <a:rPr lang="tr-TR" sz="2400" b="1" dirty="0">
                <a:latin typeface="Times New Roman" panose="02020603050405020304" pitchFamily="18" charset="0"/>
                <a:cs typeface="Times New Roman" panose="02020603050405020304" pitchFamily="18" charset="0"/>
              </a:rPr>
              <a:t>Kişisel</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Mülkiyet</a:t>
            </a:r>
            <a:r>
              <a:rPr lang="tr-TR" sz="2400" dirty="0">
                <a:latin typeface="Times New Roman" panose="02020603050405020304" pitchFamily="18" charset="0"/>
                <a:cs typeface="Times New Roman" panose="02020603050405020304" pitchFamily="18" charset="0"/>
              </a:rPr>
              <a:t> ve </a:t>
            </a:r>
            <a:r>
              <a:rPr lang="tr-TR" sz="2400" b="1" dirty="0">
                <a:latin typeface="Times New Roman" panose="02020603050405020304" pitchFamily="18" charset="0"/>
                <a:cs typeface="Times New Roman" panose="02020603050405020304" pitchFamily="18" charset="0"/>
              </a:rPr>
              <a:t>Ayni Mülkiyet </a:t>
            </a:r>
            <a:r>
              <a:rPr lang="tr-TR" sz="2400" dirty="0">
                <a:latin typeface="Times New Roman" panose="02020603050405020304" pitchFamily="18" charset="0"/>
                <a:cs typeface="Times New Roman" panose="02020603050405020304" pitchFamily="18" charset="0"/>
              </a:rPr>
              <a:t>gibi anlam karışıklığı yaratacak terimlerin kullanılması sonucunu doğuracaktır. </a:t>
            </a:r>
          </a:p>
          <a:p>
            <a:pPr algn="just"/>
            <a:r>
              <a:rPr lang="tr-TR" sz="2400" dirty="0">
                <a:latin typeface="Times New Roman" panose="02020603050405020304" pitchFamily="18" charset="0"/>
                <a:cs typeface="Times New Roman" panose="02020603050405020304" pitchFamily="18" charset="0"/>
              </a:rPr>
              <a:t>Bu bağlamda,  </a:t>
            </a:r>
            <a:r>
              <a:rPr lang="tr-TR" sz="2400" b="1" dirty="0">
                <a:latin typeface="Times New Roman" panose="02020603050405020304" pitchFamily="18" charset="0"/>
                <a:cs typeface="Times New Roman" panose="02020603050405020304" pitchFamily="18" charset="0"/>
              </a:rPr>
              <a:t>Ayni Hakkın </a:t>
            </a:r>
            <a:r>
              <a:rPr lang="tr-TR" sz="2400" b="1" dirty="0" smtClean="0">
                <a:latin typeface="Times New Roman" panose="02020603050405020304" pitchFamily="18" charset="0"/>
                <a:cs typeface="Times New Roman" panose="02020603050405020304" pitchFamily="18" charset="0"/>
              </a:rPr>
              <a:t>Sahibini </a:t>
            </a:r>
            <a:r>
              <a:rPr lang="tr-TR" sz="2400" b="1" dirty="0">
                <a:latin typeface="Times New Roman" panose="02020603050405020304" pitchFamily="18" charset="0"/>
                <a:cs typeface="Times New Roman" panose="02020603050405020304" pitchFamily="18" charset="0"/>
              </a:rPr>
              <a:t>belirlemek</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üzere, </a:t>
            </a:r>
            <a:r>
              <a:rPr lang="tr-TR" sz="2400" dirty="0">
                <a:latin typeface="Times New Roman" panose="02020603050405020304" pitchFamily="18" charset="0"/>
                <a:cs typeface="Times New Roman" panose="02020603050405020304" pitchFamily="18" charset="0"/>
              </a:rPr>
              <a:t>«</a:t>
            </a:r>
            <a:r>
              <a:rPr lang="tr-TR" sz="2400" b="1" u="sng" dirty="0">
                <a:latin typeface="Times New Roman" panose="02020603050405020304" pitchFamily="18" charset="0"/>
                <a:cs typeface="Times New Roman" panose="02020603050405020304" pitchFamily="18" charset="0"/>
              </a:rPr>
              <a:t>Kişiye Bağlı Ayni Hak</a:t>
            </a:r>
            <a:r>
              <a:rPr lang="tr-TR" sz="2400" dirty="0">
                <a:latin typeface="Times New Roman" panose="02020603050405020304" pitchFamily="18" charset="0"/>
                <a:cs typeface="Times New Roman" panose="02020603050405020304" pitchFamily="18" charset="0"/>
              </a:rPr>
              <a:t>» ve </a:t>
            </a:r>
            <a:r>
              <a:rPr lang="tr-TR" sz="2400" b="1" u="sng" dirty="0">
                <a:latin typeface="Times New Roman" panose="02020603050405020304" pitchFamily="18" charset="0"/>
                <a:cs typeface="Times New Roman" panose="02020603050405020304" pitchFamily="18" charset="0"/>
              </a:rPr>
              <a:t>«Eşyaya Bağlı Ayni Hak</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terimlerinin tercih edilmesinde yarar vardır. </a:t>
            </a:r>
            <a:endParaRPr lang="tr-TR" sz="2400" b="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Bununla beraber, </a:t>
            </a:r>
            <a:r>
              <a:rPr lang="tr-TR" sz="2400" b="1" i="1" dirty="0" smtClean="0">
                <a:latin typeface="Times New Roman" panose="02020603050405020304" pitchFamily="18" charset="0"/>
                <a:cs typeface="Times New Roman" panose="02020603050405020304" pitchFamily="18" charset="0"/>
              </a:rPr>
              <a:t>Medeni Kanun’un 779. maddesinde </a:t>
            </a:r>
            <a:r>
              <a:rPr lang="tr-TR" sz="2400"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bu maddenin yer aldığı kısmın başlığında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Eşyaya Bağlı İrtifak Hakkı</a:t>
            </a:r>
            <a:r>
              <a:rPr lang="tr-TR" sz="2400" dirty="0" smtClean="0">
                <a:latin typeface="Times New Roman" panose="02020603050405020304" pitchFamily="18" charset="0"/>
                <a:cs typeface="Times New Roman" panose="02020603050405020304" pitchFamily="18" charset="0"/>
              </a:rPr>
              <a:t> için «</a:t>
            </a:r>
            <a:r>
              <a:rPr lang="tr-TR" sz="2400" b="1" i="1" dirty="0" smtClean="0">
                <a:latin typeface="Times New Roman" panose="02020603050405020304" pitchFamily="18" charset="0"/>
                <a:cs typeface="Times New Roman" panose="02020603050405020304" pitchFamily="18" charset="0"/>
              </a:rPr>
              <a:t>Taşınmaz Lehine İrtifak Hakkı</a:t>
            </a:r>
            <a:r>
              <a:rPr lang="tr-TR" sz="2400" dirty="0" smtClean="0">
                <a:latin typeface="Times New Roman" panose="02020603050405020304" pitchFamily="18" charset="0"/>
                <a:cs typeface="Times New Roman" panose="02020603050405020304" pitchFamily="18" charset="0"/>
              </a:rPr>
              <a:t>» terimi kullanılmıştır.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05070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b="1" dirty="0" smtClean="0">
                <a:latin typeface="Times New Roman" panose="02020603050405020304" pitchFamily="18" charset="0"/>
                <a:cs typeface="Times New Roman" panose="02020603050405020304" pitchFamily="18" charset="0"/>
              </a:rPr>
              <a:t>Ayni Haklar</a:t>
            </a:r>
            <a:r>
              <a:rPr lang="tr-TR" sz="2400" dirty="0" smtClean="0">
                <a:latin typeface="Times New Roman" panose="02020603050405020304" pitchFamily="18" charset="0"/>
                <a:cs typeface="Times New Roman" panose="02020603050405020304" pitchFamily="18" charset="0"/>
              </a:rPr>
              <a:t>, genellikle hem </a:t>
            </a:r>
            <a:r>
              <a:rPr lang="tr-TR" sz="2400" b="1" dirty="0" smtClean="0">
                <a:latin typeface="Times New Roman" panose="02020603050405020304" pitchFamily="18" charset="0"/>
                <a:cs typeface="Times New Roman" panose="02020603050405020304" pitchFamily="18" charset="0"/>
              </a:rPr>
              <a:t>Kişiye</a:t>
            </a:r>
            <a:r>
              <a:rPr lang="tr-TR" sz="2400" dirty="0" smtClean="0">
                <a:latin typeface="Times New Roman" panose="02020603050405020304" pitchFamily="18" charset="0"/>
                <a:cs typeface="Times New Roman" panose="02020603050405020304" pitchFamily="18" charset="0"/>
              </a:rPr>
              <a:t>, hem de </a:t>
            </a:r>
            <a:r>
              <a:rPr lang="tr-TR" sz="2400" b="1" dirty="0" smtClean="0">
                <a:latin typeface="Times New Roman" panose="02020603050405020304" pitchFamily="18" charset="0"/>
                <a:cs typeface="Times New Roman" panose="02020603050405020304" pitchFamily="18" charset="0"/>
              </a:rPr>
              <a:t>Eşyaya bağlı </a:t>
            </a:r>
            <a:r>
              <a:rPr lang="tr-TR" sz="2400" dirty="0" smtClean="0">
                <a:latin typeface="Times New Roman" panose="02020603050405020304" pitchFamily="18" charset="0"/>
                <a:cs typeface="Times New Roman" panose="02020603050405020304" pitchFamily="18" charset="0"/>
              </a:rPr>
              <a:t>olarak kurulabilir. </a:t>
            </a:r>
          </a:p>
          <a:p>
            <a:pPr algn="just"/>
            <a:r>
              <a:rPr lang="tr-TR" sz="2400" dirty="0" smtClean="0">
                <a:latin typeface="Times New Roman" panose="02020603050405020304" pitchFamily="18" charset="0"/>
                <a:cs typeface="Times New Roman" panose="02020603050405020304" pitchFamily="18" charset="0"/>
              </a:rPr>
              <a:t>Gerçekten, </a:t>
            </a:r>
            <a:r>
              <a:rPr lang="tr-TR" sz="2400" b="1" dirty="0" smtClean="0">
                <a:latin typeface="Times New Roman" panose="02020603050405020304" pitchFamily="18" charset="0"/>
                <a:cs typeface="Times New Roman" panose="02020603050405020304" pitchFamily="18" charset="0"/>
              </a:rPr>
              <a:t>Mülkiyet Hakkı</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ile </a:t>
            </a:r>
            <a:r>
              <a:rPr lang="tr-TR" sz="2400" b="1" dirty="0" smtClean="0">
                <a:latin typeface="Times New Roman" panose="02020603050405020304" pitchFamily="18" charset="0"/>
                <a:cs typeface="Times New Roman" panose="02020603050405020304" pitchFamily="18" charset="0"/>
              </a:rPr>
              <a:t>İrtifak Haklarının büyük bir kısmı</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Taşınmaz</a:t>
            </a:r>
            <a:r>
              <a:rPr lang="tr-TR" sz="2400" b="1"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Yükü</a:t>
            </a:r>
            <a:r>
              <a:rPr lang="tr-TR" sz="2400" dirty="0" smtClean="0">
                <a:latin typeface="Times New Roman" panose="02020603050405020304" pitchFamily="18" charset="0"/>
                <a:cs typeface="Times New Roman" panose="02020603050405020304" pitchFamily="18" charset="0"/>
              </a:rPr>
              <a:t>, hem </a:t>
            </a:r>
            <a:r>
              <a:rPr lang="tr-TR" sz="2400" b="1" i="1" dirty="0" smtClean="0">
                <a:latin typeface="Times New Roman" panose="02020603050405020304" pitchFamily="18" charset="0"/>
                <a:cs typeface="Times New Roman" panose="02020603050405020304" pitchFamily="18" charset="0"/>
              </a:rPr>
              <a:t>Kişiye</a:t>
            </a:r>
            <a:r>
              <a:rPr lang="tr-TR" sz="2400" i="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hem de </a:t>
            </a:r>
            <a:r>
              <a:rPr lang="tr-TR" sz="2400" b="1" i="1" dirty="0" smtClean="0">
                <a:latin typeface="Times New Roman" panose="02020603050405020304" pitchFamily="18" charset="0"/>
                <a:cs typeface="Times New Roman" panose="02020603050405020304" pitchFamily="18" charset="0"/>
              </a:rPr>
              <a:t>Eşyaya bağlı </a:t>
            </a:r>
            <a:r>
              <a:rPr lang="tr-TR" sz="2400" dirty="0" smtClean="0">
                <a:latin typeface="Times New Roman" panose="02020603050405020304" pitchFamily="18" charset="0"/>
                <a:cs typeface="Times New Roman" panose="02020603050405020304" pitchFamily="18" charset="0"/>
              </a:rPr>
              <a:t>olarak kurulabilir. </a:t>
            </a:r>
          </a:p>
          <a:p>
            <a:pPr algn="just"/>
            <a:r>
              <a:rPr lang="tr-TR" sz="2400" b="1" dirty="0" smtClean="0">
                <a:latin typeface="Times New Roman" panose="02020603050405020304" pitchFamily="18" charset="0"/>
                <a:cs typeface="Times New Roman" panose="02020603050405020304" pitchFamily="18" charset="0"/>
              </a:rPr>
              <a:t>Kişiye bağlı olarak kurulan Ayni Haklar</a:t>
            </a:r>
            <a:r>
              <a:rPr lang="tr-TR" sz="2400" dirty="0" smtClean="0">
                <a:latin typeface="Times New Roman" panose="02020603050405020304" pitchFamily="18" charset="0"/>
                <a:cs typeface="Times New Roman" panose="02020603050405020304" pitchFamily="18" charset="0"/>
              </a:rPr>
              <a:t>, bu nitelikleri bakımından, el değiştirmeye de elverişli sayılır. </a:t>
            </a:r>
          </a:p>
          <a:p>
            <a:pPr algn="just"/>
            <a:r>
              <a:rPr lang="tr-TR" sz="2400" b="1" dirty="0" smtClean="0">
                <a:latin typeface="Times New Roman" panose="02020603050405020304" pitchFamily="18" charset="0"/>
                <a:cs typeface="Times New Roman" panose="02020603050405020304" pitchFamily="18" charset="0"/>
              </a:rPr>
              <a:t>Medeni Kanun</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İrtifak Haklarından</a:t>
            </a:r>
            <a:r>
              <a:rPr lang="tr-TR" sz="2400" dirty="0" smtClean="0">
                <a:latin typeface="Times New Roman" panose="02020603050405020304" pitchFamily="18" charset="0"/>
                <a:cs typeface="Times New Roman" panose="02020603050405020304" pitchFamily="18" charset="0"/>
              </a:rPr>
              <a:t>, Kişiye,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şyadan tam yararlanma yetkisi veren </a:t>
            </a:r>
            <a:r>
              <a:rPr lang="tr-TR" sz="2400" b="1" i="1" dirty="0" smtClean="0">
                <a:latin typeface="Times New Roman" panose="02020603050405020304" pitchFamily="18" charset="0"/>
                <a:cs typeface="Times New Roman" panose="02020603050405020304" pitchFamily="18" charset="0"/>
              </a:rPr>
              <a:t>İntifa Hakkı </a:t>
            </a:r>
            <a:r>
              <a:rPr lang="tr-TR" sz="2400" dirty="0" smtClean="0">
                <a:latin typeface="Times New Roman" panose="02020603050405020304" pitchFamily="18" charset="0"/>
                <a:cs typeface="Times New Roman" panose="02020603050405020304" pitchFamily="18" charset="0"/>
              </a:rPr>
              <a:t>ile </a:t>
            </a:r>
            <a:r>
              <a:rPr lang="tr-TR" sz="2400" b="1" dirty="0" smtClean="0">
                <a:latin typeface="Times New Roman" panose="02020603050405020304" pitchFamily="18" charset="0"/>
                <a:cs typeface="Times New Roman" panose="02020603050405020304" pitchFamily="18" charset="0"/>
              </a:rPr>
              <a:t>sınırlı yararlanma yetkisi veren </a:t>
            </a:r>
            <a:r>
              <a:rPr lang="tr-TR" sz="2400" b="1" i="1" dirty="0">
                <a:latin typeface="Times New Roman" panose="02020603050405020304" pitchFamily="18" charset="0"/>
                <a:cs typeface="Times New Roman" panose="02020603050405020304" pitchFamily="18" charset="0"/>
              </a:rPr>
              <a:t>O</a:t>
            </a:r>
            <a:r>
              <a:rPr lang="tr-TR" sz="2400" b="1" i="1" dirty="0" smtClean="0">
                <a:latin typeface="Times New Roman" panose="02020603050405020304" pitchFamily="18" charset="0"/>
                <a:cs typeface="Times New Roman" panose="02020603050405020304" pitchFamily="18" charset="0"/>
              </a:rPr>
              <a:t>turma Hakkının </a:t>
            </a:r>
            <a:r>
              <a:rPr lang="tr-TR" sz="2400" dirty="0" smtClean="0">
                <a:latin typeface="Times New Roman" panose="02020603050405020304" pitchFamily="18" charset="0"/>
                <a:cs typeface="Times New Roman" panose="02020603050405020304" pitchFamily="18" charset="0"/>
              </a:rPr>
              <a:t>mutlaka </a:t>
            </a:r>
            <a:r>
              <a:rPr lang="tr-TR" sz="2400" b="1" dirty="0" smtClean="0">
                <a:latin typeface="Times New Roman" panose="02020603050405020304" pitchFamily="18" charset="0"/>
                <a:cs typeface="Times New Roman" panose="02020603050405020304" pitchFamily="18" charset="0"/>
              </a:rPr>
              <a:t>Kişiye Bağlı olarak kurulmasını </a:t>
            </a:r>
            <a:r>
              <a:rPr lang="tr-TR" sz="2400" dirty="0" smtClean="0">
                <a:latin typeface="Times New Roman" panose="02020603050405020304" pitchFamily="18" charset="0"/>
                <a:cs typeface="Times New Roman" panose="02020603050405020304" pitchFamily="18" charset="0"/>
              </a:rPr>
              <a:t>emretmiştir. </a:t>
            </a:r>
          </a:p>
          <a:p>
            <a:pPr algn="just"/>
            <a:r>
              <a:rPr lang="tr-TR" sz="2400" dirty="0" smtClean="0">
                <a:latin typeface="Times New Roman" panose="02020603050405020304" pitchFamily="18" charset="0"/>
                <a:cs typeface="Times New Roman" panose="02020603050405020304" pitchFamily="18" charset="0"/>
              </a:rPr>
              <a:t>Bununla birlikte, </a:t>
            </a:r>
            <a:r>
              <a:rPr lang="tr-TR" sz="2400" b="1" dirty="0" smtClean="0">
                <a:latin typeface="Times New Roman" panose="02020603050405020304" pitchFamily="18" charset="0"/>
                <a:cs typeface="Times New Roman" panose="02020603050405020304" pitchFamily="18" charset="0"/>
              </a:rPr>
              <a:t>Medeni Kanun</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İntifa Hakkı </a:t>
            </a:r>
            <a:r>
              <a:rPr lang="tr-TR" sz="2400"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Oturma Hakkının </a:t>
            </a:r>
            <a:r>
              <a:rPr lang="tr-TR" sz="2400" b="1" dirty="0" smtClean="0">
                <a:latin typeface="Times New Roman" panose="02020603050405020304" pitchFamily="18" charset="0"/>
                <a:cs typeface="Times New Roman" panose="02020603050405020304" pitchFamily="18" charset="0"/>
              </a:rPr>
              <a:t>el değiştirmesine</a:t>
            </a:r>
            <a:r>
              <a:rPr lang="tr-TR" sz="2400" dirty="0" smtClean="0">
                <a:latin typeface="Times New Roman" panose="02020603050405020304" pitchFamily="18" charset="0"/>
                <a:cs typeface="Times New Roman" panose="02020603050405020304" pitchFamily="18" charset="0"/>
              </a:rPr>
              <a:t> ve </a:t>
            </a:r>
            <a:r>
              <a:rPr lang="tr-TR" sz="2400" b="1" dirty="0" smtClean="0">
                <a:latin typeface="Times New Roman" panose="02020603050405020304" pitchFamily="18" charset="0"/>
                <a:cs typeface="Times New Roman" panose="02020603050405020304" pitchFamily="18" charset="0"/>
              </a:rPr>
              <a:t>Miras Yoluyla İntikal etmesine izin vermemiştir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797, 806, 823 / II). </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69777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Eşyaya bağlı Ayni Hakkın, </a:t>
            </a:r>
            <a:r>
              <a:rPr lang="tr-TR" b="1" i="1" dirty="0" smtClean="0">
                <a:latin typeface="Times New Roman" panose="02020603050405020304" pitchFamily="18" charset="0"/>
                <a:cs typeface="Times New Roman" panose="02020603050405020304" pitchFamily="18" charset="0"/>
              </a:rPr>
              <a:t>bağlı olduğu Taşınmazın Mülkiyetinden ayrı </a:t>
            </a:r>
            <a:r>
              <a:rPr lang="tr-TR" b="1" dirty="0" smtClean="0">
                <a:latin typeface="Times New Roman" panose="02020603050405020304" pitchFamily="18" charset="0"/>
                <a:cs typeface="Times New Roman" panose="02020603050405020304" pitchFamily="18" charset="0"/>
              </a:rPr>
              <a:t>olarak </a:t>
            </a:r>
            <a:r>
              <a:rPr lang="tr-TR" b="1" i="1" dirty="0" smtClean="0">
                <a:latin typeface="Times New Roman" panose="02020603050405020304" pitchFamily="18" charset="0"/>
                <a:cs typeface="Times New Roman" panose="02020603050405020304" pitchFamily="18" charset="0"/>
              </a:rPr>
              <a:t>devredilmesi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rehin edilmesi </a:t>
            </a:r>
            <a:r>
              <a:rPr lang="tr-TR" b="1" dirty="0" smtClean="0">
                <a:latin typeface="Times New Roman" panose="02020603050405020304" pitchFamily="18" charset="0"/>
                <a:cs typeface="Times New Roman" panose="02020603050405020304" pitchFamily="18" charset="0"/>
              </a:rPr>
              <a:t>asla mümkün değildir. </a:t>
            </a:r>
          </a:p>
          <a:p>
            <a:pPr algn="just"/>
            <a:r>
              <a:rPr lang="tr-TR" dirty="0" smtClean="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 bağlanmış olduğu Taşınmazın Mülkiyetinin başkasına geçmesi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buna bağlı olan hakkı 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yeni Malike </a:t>
            </a:r>
            <a:r>
              <a:rPr lang="tr-TR" b="1" dirty="0" smtClean="0">
                <a:latin typeface="Times New Roman" panose="02020603050405020304" pitchFamily="18" charset="0"/>
                <a:cs typeface="Times New Roman" panose="02020603050405020304" pitchFamily="18" charset="0"/>
              </a:rPr>
              <a:t>geçirir. </a:t>
            </a:r>
          </a:p>
          <a:p>
            <a:pPr algn="just"/>
            <a:r>
              <a:rPr lang="tr-TR" b="1" dirty="0" smtClean="0">
                <a:latin typeface="Times New Roman" panose="02020603050405020304" pitchFamily="18" charset="0"/>
                <a:cs typeface="Times New Roman" panose="02020603050405020304" pitchFamily="18" charset="0"/>
              </a:rPr>
              <a:t>Taşınmaz üzerindeki Mülkiyetin sona ermesiyle </a:t>
            </a:r>
            <a:r>
              <a:rPr lang="tr-TR" dirty="0" smtClean="0">
                <a:latin typeface="Times New Roman" panose="02020603050405020304" pitchFamily="18" charset="0"/>
                <a:cs typeface="Times New Roman" panose="02020603050405020304" pitchFamily="18" charset="0"/>
              </a:rPr>
              <a:t>de, ona bağlı hak sona erer. </a:t>
            </a:r>
          </a:p>
          <a:p>
            <a:pPr algn="just"/>
            <a:r>
              <a:rPr lang="tr-TR" b="1" i="1" dirty="0" smtClean="0">
                <a:latin typeface="Times New Roman" panose="02020603050405020304" pitchFamily="18" charset="0"/>
                <a:cs typeface="Times New Roman" panose="02020603050405020304" pitchFamily="18" charset="0"/>
              </a:rPr>
              <a:t>Taşınmazın rehin edilmesi durumunda </a:t>
            </a:r>
            <a:r>
              <a:rPr lang="tr-TR" dirty="0" smtClean="0">
                <a:latin typeface="Times New Roman" panose="02020603050405020304" pitchFamily="18" charset="0"/>
                <a:cs typeface="Times New Roman" panose="02020603050405020304" pitchFamily="18" charset="0"/>
              </a:rPr>
              <a:t>ise, bu </a:t>
            </a:r>
            <a:r>
              <a:rPr lang="tr-TR" b="1" dirty="0" smtClean="0">
                <a:latin typeface="Times New Roman" panose="02020603050405020304" pitchFamily="18" charset="0"/>
                <a:cs typeface="Times New Roman" panose="02020603050405020304" pitchFamily="18" charset="0"/>
              </a:rPr>
              <a:t>Taşınmazın Mülkiyetine bağlı Haklar,</a:t>
            </a:r>
            <a:r>
              <a:rPr lang="tr-TR" dirty="0" smtClean="0">
                <a:latin typeface="Times New Roman" panose="02020603050405020304" pitchFamily="18" charset="0"/>
                <a:cs typeface="Times New Roman" panose="02020603050405020304" pitchFamily="18" charset="0"/>
              </a:rPr>
              <a:t> artık </a:t>
            </a:r>
            <a:r>
              <a:rPr lang="tr-TR" b="1" dirty="0" smtClean="0">
                <a:latin typeface="Times New Roman" panose="02020603050405020304" pitchFamily="18" charset="0"/>
                <a:cs typeface="Times New Roman" panose="02020603050405020304" pitchFamily="18" charset="0"/>
              </a:rPr>
              <a:t>Rehinin Kapsamına </a:t>
            </a:r>
            <a:r>
              <a:rPr lang="tr-TR" dirty="0" smtClean="0">
                <a:latin typeface="Times New Roman" panose="02020603050405020304" pitchFamily="18" charset="0"/>
                <a:cs typeface="Times New Roman" panose="02020603050405020304" pitchFamily="18" charset="0"/>
              </a:rPr>
              <a:t>girer.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2823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1881158" y="285729"/>
          <a:ext cx="8229600" cy="5768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5997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Ayni Hak Sahibi, </a:t>
            </a:r>
            <a:r>
              <a:rPr lang="tr-TR" sz="2400" b="1" i="1" dirty="0" smtClean="0">
                <a:latin typeface="Times New Roman" panose="02020603050405020304" pitchFamily="18" charset="0"/>
                <a:cs typeface="Times New Roman" panose="02020603050405020304" pitchFamily="18" charset="0"/>
              </a:rPr>
              <a:t>tek taraflı bir irade beyanıyla</a:t>
            </a:r>
            <a:r>
              <a:rPr lang="tr-TR" sz="2400" b="1" dirty="0" smtClean="0">
                <a:latin typeface="Times New Roman" panose="02020603050405020304" pitchFamily="18" charset="0"/>
                <a:cs typeface="Times New Roman" panose="02020603050405020304" pitchFamily="18" charset="0"/>
              </a:rPr>
              <a:t> bu hakkını terk edebilir, </a:t>
            </a:r>
            <a:r>
              <a:rPr lang="tr-TR" sz="2400" dirty="0" smtClean="0">
                <a:latin typeface="Times New Roman" panose="02020603050405020304" pitchFamily="18" charset="0"/>
                <a:cs typeface="Times New Roman" panose="02020603050405020304" pitchFamily="18" charset="0"/>
              </a:rPr>
              <a:t>bir başkasının rızasına gerek olmaksızın onu malvarlığından çıkarabilir. Oysa, </a:t>
            </a:r>
            <a:r>
              <a:rPr lang="tr-TR" sz="2400" b="1" dirty="0" smtClean="0">
                <a:latin typeface="Times New Roman" panose="02020603050405020304" pitchFamily="18" charset="0"/>
                <a:cs typeface="Times New Roman" panose="02020603050405020304" pitchFamily="18" charset="0"/>
              </a:rPr>
              <a:t>Alacaklı, </a:t>
            </a:r>
            <a:r>
              <a:rPr lang="tr-TR" sz="2400" b="1" i="1" dirty="0" smtClean="0">
                <a:latin typeface="Times New Roman" panose="02020603050405020304" pitchFamily="18" charset="0"/>
                <a:cs typeface="Times New Roman" panose="02020603050405020304" pitchFamily="18" charset="0"/>
              </a:rPr>
              <a:t>Borçlusunun rızası olmaksızın </a:t>
            </a:r>
            <a:r>
              <a:rPr lang="tr-TR" sz="2400" dirty="0" smtClean="0">
                <a:latin typeface="Times New Roman" panose="02020603050405020304" pitchFamily="18" charset="0"/>
                <a:cs typeface="Times New Roman" panose="02020603050405020304" pitchFamily="18" charset="0"/>
              </a:rPr>
              <a:t>Alacağından vazgeçemez. </a:t>
            </a:r>
          </a:p>
          <a:p>
            <a:pPr algn="just"/>
            <a:r>
              <a:rPr lang="tr-TR" sz="2400" b="1" dirty="0" smtClean="0">
                <a:latin typeface="Times New Roman" panose="02020603050405020304" pitchFamily="18" charset="0"/>
                <a:cs typeface="Times New Roman" panose="02020603050405020304" pitchFamily="18" charset="0"/>
              </a:rPr>
              <a:t>Ayni Haklar, Kanunda yazılı olanlardan ibarettir </a:t>
            </a:r>
            <a:r>
              <a:rPr lang="tr-TR" sz="2400" dirty="0" smtClean="0">
                <a:latin typeface="Times New Roman" panose="02020603050405020304" pitchFamily="18" charset="0"/>
                <a:cs typeface="Times New Roman" panose="02020603050405020304" pitchFamily="18" charset="0"/>
              </a:rPr>
              <a:t>(</a:t>
            </a:r>
            <a:r>
              <a:rPr lang="tr-TR" sz="2400" i="1" dirty="0" err="1">
                <a:latin typeface="Times New Roman" panose="02020603050405020304" pitchFamily="18" charset="0"/>
                <a:cs typeface="Times New Roman" panose="02020603050405020304" pitchFamily="18" charset="0"/>
              </a:rPr>
              <a:t>N</a:t>
            </a:r>
            <a:r>
              <a:rPr lang="tr-TR" sz="2400" i="1" dirty="0" err="1" smtClean="0">
                <a:latin typeface="Times New Roman" panose="02020603050405020304" pitchFamily="18" charset="0"/>
                <a:cs typeface="Times New Roman" panose="02020603050405020304" pitchFamily="18" charset="0"/>
              </a:rPr>
              <a:t>umerus</a:t>
            </a:r>
            <a:r>
              <a:rPr lang="tr-TR" sz="2400" i="1" dirty="0" smtClean="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C</a:t>
            </a:r>
            <a:r>
              <a:rPr lang="tr-TR" sz="2400" i="1" dirty="0" err="1" smtClean="0">
                <a:latin typeface="Times New Roman" panose="02020603050405020304" pitchFamily="18" charset="0"/>
                <a:cs typeface="Times New Roman" panose="02020603050405020304" pitchFamily="18" charset="0"/>
              </a:rPr>
              <a:t>lausus</a:t>
            </a:r>
            <a:r>
              <a:rPr lang="tr-TR" sz="2400"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Sınırlı Sayı İlkesi). </a:t>
            </a:r>
            <a:r>
              <a:rPr lang="tr-TR" sz="2400" dirty="0" smtClean="0">
                <a:latin typeface="Times New Roman" panose="02020603050405020304" pitchFamily="18" charset="0"/>
                <a:cs typeface="Times New Roman" panose="02020603050405020304" pitchFamily="18" charset="0"/>
              </a:rPr>
              <a:t>Özel anlaşmalarla Kanunda yazılı olanlar dışında bir Ayni Hak tipi yaratılamayacağı gibi, her bir Ayni Hak Tipinin içeriğini belirleme konusunda da sınırlama vardır (</a:t>
            </a:r>
            <a:r>
              <a:rPr lang="tr-TR" sz="2400" dirty="0" err="1" smtClean="0">
                <a:latin typeface="Times New Roman" panose="02020603050405020304" pitchFamily="18" charset="0"/>
                <a:cs typeface="Times New Roman" panose="02020603050405020304" pitchFamily="18" charset="0"/>
              </a:rPr>
              <a:t>T</a:t>
            </a:r>
            <a:r>
              <a:rPr lang="tr-TR" sz="2400" i="1" dirty="0" err="1" smtClean="0">
                <a:latin typeface="Times New Roman" panose="02020603050405020304" pitchFamily="18" charset="0"/>
                <a:cs typeface="Times New Roman" panose="02020603050405020304" pitchFamily="18" charset="0"/>
              </a:rPr>
              <a:t>ypengebundenheit</a:t>
            </a:r>
            <a:r>
              <a:rPr lang="tr-TR" sz="2400" dirty="0" smtClean="0">
                <a:latin typeface="Times New Roman" panose="02020603050405020304" pitchFamily="18" charset="0"/>
                <a:cs typeface="Times New Roman" panose="02020603050405020304" pitchFamily="18" charset="0"/>
              </a:rPr>
              <a:t> = </a:t>
            </a:r>
            <a:r>
              <a:rPr lang="tr-TR" sz="2400" b="1" i="1" dirty="0" smtClean="0">
                <a:latin typeface="Times New Roman" panose="02020603050405020304" pitchFamily="18" charset="0"/>
                <a:cs typeface="Times New Roman" panose="02020603050405020304" pitchFamily="18" charset="0"/>
              </a:rPr>
              <a:t>Tipe Bağlılık İlkesi).</a:t>
            </a:r>
          </a:p>
          <a:p>
            <a:pPr algn="just"/>
            <a:r>
              <a:rPr lang="tr-TR" sz="2400" dirty="0" smtClean="0">
                <a:latin typeface="Times New Roman" panose="02020603050405020304" pitchFamily="18" charset="0"/>
                <a:cs typeface="Times New Roman" panose="02020603050405020304" pitchFamily="18" charset="0"/>
              </a:rPr>
              <a:t>Buna karşılık, </a:t>
            </a:r>
            <a:r>
              <a:rPr lang="tr-TR" sz="2400" b="1" i="1" dirty="0" smtClean="0">
                <a:latin typeface="Times New Roman" panose="02020603050405020304" pitchFamily="18" charset="0"/>
                <a:cs typeface="Times New Roman" panose="02020603050405020304" pitchFamily="18" charset="0"/>
              </a:rPr>
              <a:t>Alacak Haklarının yaratılmasında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geniş bir özgürlük söz konusudur</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Taraflar, Kanunda düzenlenmemiş tipte ve içerikte Sözleşmeler yaparak Alacak Hakları kurabilirler. </a:t>
            </a:r>
          </a:p>
          <a:p>
            <a:pPr algn="just"/>
            <a:r>
              <a:rPr lang="tr-TR" sz="2400" b="1" dirty="0" smtClean="0">
                <a:latin typeface="Times New Roman" panose="02020603050405020304" pitchFamily="18" charset="0"/>
                <a:cs typeface="Times New Roman" panose="02020603050405020304" pitchFamily="18" charset="0"/>
              </a:rPr>
              <a:t>Ayni Hakka dayanan Davalar, </a:t>
            </a:r>
            <a:r>
              <a:rPr lang="tr-TR" sz="2400" b="1" i="1" dirty="0">
                <a:latin typeface="Times New Roman" panose="02020603050405020304" pitchFamily="18" charset="0"/>
                <a:cs typeface="Times New Roman" panose="02020603050405020304" pitchFamily="18" charset="0"/>
              </a:rPr>
              <a:t>Z</a:t>
            </a:r>
            <a:r>
              <a:rPr lang="tr-TR" sz="2400" b="1" i="1" dirty="0" smtClean="0">
                <a:latin typeface="Times New Roman" panose="02020603050405020304" pitchFamily="18" charset="0"/>
                <a:cs typeface="Times New Roman" panose="02020603050405020304" pitchFamily="18" charset="0"/>
              </a:rPr>
              <a:t>amanaşımına uğramadığı </a:t>
            </a:r>
            <a:r>
              <a:rPr lang="tr-TR" sz="2400" dirty="0" smtClean="0">
                <a:latin typeface="Times New Roman" panose="02020603050405020304" pitchFamily="18" charset="0"/>
                <a:cs typeface="Times New Roman" panose="02020603050405020304" pitchFamily="18" charset="0"/>
              </a:rPr>
              <a:t>halde</a:t>
            </a:r>
            <a:r>
              <a:rPr lang="tr-TR" sz="2400" b="1" dirty="0" smtClean="0">
                <a:latin typeface="Times New Roman" panose="02020603050405020304" pitchFamily="18" charset="0"/>
                <a:cs typeface="Times New Roman" panose="02020603050405020304" pitchFamily="18" charset="0"/>
              </a:rPr>
              <a:t>, Alacak Hakkına dayanan Davalar, </a:t>
            </a:r>
            <a:r>
              <a:rPr lang="tr-TR" sz="2400" b="1" i="1" dirty="0" smtClean="0">
                <a:latin typeface="Times New Roman" panose="02020603050405020304" pitchFamily="18" charset="0"/>
                <a:cs typeface="Times New Roman" panose="02020603050405020304" pitchFamily="18" charset="0"/>
              </a:rPr>
              <a:t>Zamanaşımına uğrar. </a:t>
            </a:r>
            <a:endParaRPr lang="tr-TR"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0947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1952625" y="285750"/>
            <a:ext cx="8229600" cy="1398588"/>
          </a:xfrm>
        </p:spPr>
        <p:txBody>
          <a:bodyPr/>
          <a:lstStyle/>
          <a:p>
            <a:pPr marL="484632">
              <a:defRPr/>
            </a:pPr>
            <a:r>
              <a:rPr lang="tr-TR" b="1" dirty="0" smtClean="0">
                <a:solidFill>
                  <a:schemeClr val="accent2">
                    <a:lumMod val="60000"/>
                    <a:lumOff val="40000"/>
                  </a:schemeClr>
                </a:solidFill>
                <a:latin typeface="Times New Roman" pitchFamily="18" charset="0"/>
                <a:cs typeface="Times New Roman" pitchFamily="18" charset="0"/>
              </a:rPr>
              <a:t>Ayni Haklara Hakim Olan İlkeler</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196066516"/>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3511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a:xfrm>
            <a:off x="2135188" y="1"/>
            <a:ext cx="8242300" cy="1268413"/>
          </a:xfrm>
        </p:spPr>
        <p:txBody>
          <a:bodyPr rtlCol="0">
            <a:normAutofit/>
          </a:bodyPr>
          <a:lstStyle/>
          <a:p>
            <a:pPr marL="484632" algn="just">
              <a:defRPr/>
            </a:pPr>
            <a:r>
              <a:rPr lang="tr-TR" sz="4000" b="1" dirty="0">
                <a:solidFill>
                  <a:schemeClr val="accent1">
                    <a:tint val="83000"/>
                    <a:satMod val="150000"/>
                  </a:schemeClr>
                </a:solidFill>
                <a:latin typeface="Times New Roman" pitchFamily="18" charset="0"/>
                <a:cs typeface="Times New Roman" pitchFamily="18" charset="0"/>
              </a:rPr>
              <a:t>Ayni Hakların </a:t>
            </a:r>
            <a:r>
              <a:rPr lang="tr-TR" sz="4000" b="1" dirty="0" smtClean="0">
                <a:solidFill>
                  <a:schemeClr val="accent1">
                    <a:tint val="83000"/>
                    <a:satMod val="150000"/>
                  </a:schemeClr>
                </a:solidFill>
                <a:latin typeface="Times New Roman" pitchFamily="18" charset="0"/>
                <a:cs typeface="Times New Roman" pitchFamily="18" charset="0"/>
              </a:rPr>
              <a:t>Alacak Haklarından Kısaca Farkları</a:t>
            </a:r>
            <a:endParaRPr lang="tr-TR" sz="4000" b="1" dirty="0">
              <a:solidFill>
                <a:schemeClr val="accent1">
                  <a:tint val="83000"/>
                  <a:satMod val="150000"/>
                </a:schemeClr>
              </a:solidFill>
              <a:latin typeface="Times New Roman" pitchFamily="18" charset="0"/>
              <a:cs typeface="Times New Roman" pitchFamily="18" charset="0"/>
            </a:endParaRPr>
          </a:p>
        </p:txBody>
      </p:sp>
      <p:sp>
        <p:nvSpPr>
          <p:cNvPr id="17411" name="Rectangle 3"/>
          <p:cNvSpPr>
            <a:spLocks noGrp="1" noRot="1" noChangeArrowheads="1"/>
          </p:cNvSpPr>
          <p:nvPr>
            <p:ph idx="1"/>
          </p:nvPr>
        </p:nvSpPr>
        <p:spPr>
          <a:xfrm>
            <a:off x="2238375" y="1285875"/>
            <a:ext cx="8078788" cy="4838700"/>
          </a:xfrm>
        </p:spPr>
        <p:txBody>
          <a:bodyPr>
            <a:normAutofit lnSpcReduction="10000"/>
          </a:bodyPr>
          <a:lstStyle/>
          <a:p>
            <a:pPr marL="609600" indent="-609600" algn="just">
              <a:buFont typeface="Wingdings" panose="05000000000000000000" pitchFamily="2" charset="2"/>
              <a:buAutoNum type="arabicPeriod"/>
            </a:pPr>
            <a:r>
              <a:rPr lang="tr-TR" altLang="tr-TR" b="1" dirty="0">
                <a:latin typeface="Times New Roman" panose="02020603050405020304" pitchFamily="18" charset="0"/>
                <a:cs typeface="Times New Roman" panose="02020603050405020304" pitchFamily="18" charset="0"/>
              </a:rPr>
              <a:t>Ayni </a:t>
            </a:r>
            <a:r>
              <a:rPr lang="tr-TR" altLang="tr-TR" b="1" dirty="0" smtClean="0">
                <a:latin typeface="Times New Roman" panose="02020603050405020304" pitchFamily="18" charset="0"/>
                <a:cs typeface="Times New Roman" panose="02020603050405020304" pitchFamily="18" charset="0"/>
              </a:rPr>
              <a:t>Haklar</a:t>
            </a:r>
            <a:r>
              <a:rPr lang="tr-TR" altLang="tr-TR" b="1" dirty="0">
                <a:latin typeface="Times New Roman" panose="02020603050405020304" pitchFamily="18" charset="0"/>
                <a:cs typeface="Times New Roman" panose="02020603050405020304" pitchFamily="18" charset="0"/>
              </a:rPr>
              <a:t>, </a:t>
            </a:r>
            <a:r>
              <a:rPr lang="tr-TR" altLang="tr-TR" b="1" i="1" dirty="0">
                <a:latin typeface="Times New Roman" panose="02020603050405020304" pitchFamily="18" charset="0"/>
                <a:cs typeface="Times New Roman" panose="02020603050405020304" pitchFamily="18" charset="0"/>
              </a:rPr>
              <a:t>herkese karşı ileri sürülebilir</a:t>
            </a:r>
            <a:r>
              <a:rPr lang="tr-TR" altLang="tr-TR" dirty="0">
                <a:latin typeface="Times New Roman" panose="02020603050405020304" pitchFamily="18" charset="0"/>
                <a:cs typeface="Times New Roman" panose="02020603050405020304" pitchFamily="18" charset="0"/>
              </a:rPr>
              <a:t>. </a:t>
            </a:r>
            <a:r>
              <a:rPr lang="tr-TR" altLang="tr-TR" b="1" dirty="0" smtClean="0">
                <a:latin typeface="Times New Roman" panose="02020603050405020304" pitchFamily="18" charset="0"/>
                <a:cs typeface="Times New Roman" panose="02020603050405020304" pitchFamily="18" charset="0"/>
              </a:rPr>
              <a:t>Alacak Hakları </a:t>
            </a:r>
            <a:r>
              <a:rPr lang="tr-TR" altLang="tr-TR" dirty="0" smtClean="0">
                <a:latin typeface="Times New Roman" panose="02020603050405020304" pitchFamily="18" charset="0"/>
                <a:cs typeface="Times New Roman" panose="02020603050405020304" pitchFamily="18" charset="0"/>
              </a:rPr>
              <a:t>ise, </a:t>
            </a:r>
            <a:r>
              <a:rPr lang="tr-TR" altLang="tr-TR" b="1" i="1" dirty="0">
                <a:latin typeface="Times New Roman" panose="02020603050405020304" pitchFamily="18" charset="0"/>
                <a:cs typeface="Times New Roman" panose="02020603050405020304" pitchFamily="18" charset="0"/>
              </a:rPr>
              <a:t>yalnızca </a:t>
            </a:r>
            <a:r>
              <a:rPr lang="tr-TR" altLang="tr-TR" b="1" i="1" dirty="0" smtClean="0">
                <a:latin typeface="Times New Roman" panose="02020603050405020304" pitchFamily="18" charset="0"/>
                <a:cs typeface="Times New Roman" panose="02020603050405020304" pitchFamily="18" charset="0"/>
              </a:rPr>
              <a:t>Borçlandırıcı İşlemin </a:t>
            </a:r>
            <a:r>
              <a:rPr lang="tr-TR" altLang="tr-TR" b="1" i="1" dirty="0">
                <a:latin typeface="Times New Roman" panose="02020603050405020304" pitchFamily="18" charset="0"/>
                <a:cs typeface="Times New Roman" panose="02020603050405020304" pitchFamily="18" charset="0"/>
              </a:rPr>
              <a:t>taraflarına karşı ileri sürülebilir</a:t>
            </a:r>
            <a:r>
              <a:rPr lang="tr-TR" altLang="tr-TR" dirty="0">
                <a:latin typeface="Times New Roman" panose="02020603050405020304" pitchFamily="18" charset="0"/>
                <a:cs typeface="Times New Roman" panose="02020603050405020304" pitchFamily="18" charset="0"/>
              </a:rPr>
              <a:t>.</a:t>
            </a:r>
          </a:p>
          <a:p>
            <a:pPr marL="609600" indent="-609600" algn="just">
              <a:buFont typeface="Wingdings" panose="05000000000000000000" pitchFamily="2" charset="2"/>
              <a:buAutoNum type="arabicPeriod"/>
            </a:pPr>
            <a:r>
              <a:rPr lang="tr-TR" altLang="tr-TR" b="1" dirty="0">
                <a:latin typeface="Times New Roman" panose="02020603050405020304" pitchFamily="18" charset="0"/>
                <a:cs typeface="Times New Roman" panose="02020603050405020304" pitchFamily="18" charset="0"/>
              </a:rPr>
              <a:t>Ayni </a:t>
            </a:r>
            <a:r>
              <a:rPr lang="tr-TR" altLang="tr-TR" b="1" dirty="0" smtClean="0">
                <a:latin typeface="Times New Roman" panose="02020603050405020304" pitchFamily="18" charset="0"/>
                <a:cs typeface="Times New Roman" panose="02020603050405020304" pitchFamily="18" charset="0"/>
              </a:rPr>
              <a:t>Haklar, </a:t>
            </a:r>
            <a:r>
              <a:rPr lang="tr-TR" altLang="tr-TR" b="1" i="1" dirty="0">
                <a:latin typeface="Times New Roman" panose="02020603050405020304" pitchFamily="18" charset="0"/>
                <a:cs typeface="Times New Roman" panose="02020603050405020304" pitchFamily="18" charset="0"/>
              </a:rPr>
              <a:t>herkes tarafından ihlal edilebileceği </a:t>
            </a:r>
            <a:r>
              <a:rPr lang="tr-TR" altLang="tr-TR" dirty="0">
                <a:latin typeface="Times New Roman" panose="02020603050405020304" pitchFamily="18" charset="0"/>
                <a:cs typeface="Times New Roman" panose="02020603050405020304" pitchFamily="18" charset="0"/>
              </a:rPr>
              <a:t>halde, </a:t>
            </a:r>
            <a:r>
              <a:rPr lang="tr-TR" altLang="tr-TR" b="1" dirty="0" smtClean="0">
                <a:latin typeface="Times New Roman" panose="02020603050405020304" pitchFamily="18" charset="0"/>
                <a:cs typeface="Times New Roman" panose="02020603050405020304" pitchFamily="18" charset="0"/>
              </a:rPr>
              <a:t>Alacak Hakları</a:t>
            </a:r>
            <a:r>
              <a:rPr lang="tr-TR" altLang="tr-TR" dirty="0" smtClean="0">
                <a:latin typeface="Times New Roman" panose="02020603050405020304" pitchFamily="18" charset="0"/>
                <a:cs typeface="Times New Roman" panose="02020603050405020304" pitchFamily="18" charset="0"/>
              </a:rPr>
              <a:t>, </a:t>
            </a:r>
            <a:r>
              <a:rPr lang="tr-TR" altLang="tr-TR" b="1" i="1" dirty="0">
                <a:latin typeface="Times New Roman" panose="02020603050405020304" pitchFamily="18" charset="0"/>
                <a:cs typeface="Times New Roman" panose="02020603050405020304" pitchFamily="18" charset="0"/>
              </a:rPr>
              <a:t>yalnızca belirli şahıslarca ihlal edilebilir.</a:t>
            </a:r>
          </a:p>
          <a:p>
            <a:pPr marL="609600" indent="-609600" algn="just">
              <a:buFont typeface="Wingdings" panose="05000000000000000000" pitchFamily="2" charset="2"/>
              <a:buAutoNum type="arabicPeriod"/>
            </a:pPr>
            <a:r>
              <a:rPr lang="tr-TR" altLang="tr-TR" b="1" dirty="0">
                <a:latin typeface="Times New Roman" panose="02020603050405020304" pitchFamily="18" charset="0"/>
                <a:cs typeface="Times New Roman" panose="02020603050405020304" pitchFamily="18" charset="0"/>
              </a:rPr>
              <a:t>Ayni </a:t>
            </a:r>
            <a:r>
              <a:rPr lang="tr-TR" altLang="tr-TR" b="1" dirty="0" smtClean="0">
                <a:latin typeface="Times New Roman" panose="02020603050405020304" pitchFamily="18" charset="0"/>
                <a:cs typeface="Times New Roman" panose="02020603050405020304" pitchFamily="18" charset="0"/>
              </a:rPr>
              <a:t>Haklarda, </a:t>
            </a:r>
            <a:r>
              <a:rPr lang="tr-TR" altLang="tr-TR" b="1" i="1" dirty="0" smtClean="0">
                <a:latin typeface="Times New Roman" panose="02020603050405020304" pitchFamily="18" charset="0"/>
                <a:cs typeface="Times New Roman" panose="02020603050405020304" pitchFamily="18" charset="0"/>
              </a:rPr>
              <a:t>Hak Sahibi </a:t>
            </a:r>
            <a:r>
              <a:rPr lang="tr-TR" altLang="tr-TR" b="1" i="1" dirty="0">
                <a:latin typeface="Times New Roman" panose="02020603050405020304" pitchFamily="18" charset="0"/>
                <a:cs typeface="Times New Roman" panose="02020603050405020304" pitchFamily="18" charset="0"/>
              </a:rPr>
              <a:t>ile </a:t>
            </a:r>
            <a:r>
              <a:rPr lang="tr-TR" altLang="tr-TR" b="1" i="1" dirty="0" smtClean="0">
                <a:latin typeface="Times New Roman" panose="02020603050405020304" pitchFamily="18" charset="0"/>
                <a:cs typeface="Times New Roman" panose="02020603050405020304" pitchFamily="18" charset="0"/>
              </a:rPr>
              <a:t>Eşya </a:t>
            </a:r>
            <a:r>
              <a:rPr lang="tr-TR" altLang="tr-TR" b="1" i="1" dirty="0">
                <a:latin typeface="Times New Roman" panose="02020603050405020304" pitchFamily="18" charset="0"/>
                <a:cs typeface="Times New Roman" panose="02020603050405020304" pitchFamily="18" charset="0"/>
              </a:rPr>
              <a:t>arasındaki ilişki, </a:t>
            </a:r>
            <a:r>
              <a:rPr lang="tr-TR" altLang="tr-TR" b="1" i="1" u="sng" dirty="0">
                <a:latin typeface="Times New Roman" panose="02020603050405020304" pitchFamily="18" charset="0"/>
                <a:cs typeface="Times New Roman" panose="02020603050405020304" pitchFamily="18" charset="0"/>
              </a:rPr>
              <a:t>doğrudan doğruyadır</a:t>
            </a:r>
            <a:r>
              <a:rPr lang="tr-TR" altLang="tr-TR" dirty="0">
                <a:latin typeface="Times New Roman" panose="02020603050405020304" pitchFamily="18" charset="0"/>
                <a:cs typeface="Times New Roman" panose="02020603050405020304" pitchFamily="18" charset="0"/>
              </a:rPr>
              <a:t>. Halbuki </a:t>
            </a:r>
            <a:r>
              <a:rPr lang="tr-TR" altLang="tr-TR" b="1" dirty="0" smtClean="0">
                <a:latin typeface="Times New Roman" panose="02020603050405020304" pitchFamily="18" charset="0"/>
                <a:cs typeface="Times New Roman" panose="02020603050405020304" pitchFamily="18" charset="0"/>
              </a:rPr>
              <a:t>Alacak Haklarında Hak Sahibi</a:t>
            </a:r>
            <a:r>
              <a:rPr lang="tr-TR" altLang="tr-TR" dirty="0">
                <a:latin typeface="Times New Roman" panose="02020603050405020304" pitchFamily="18" charset="0"/>
                <a:cs typeface="Times New Roman" panose="02020603050405020304" pitchFamily="18" charset="0"/>
              </a:rPr>
              <a:t>, hakkını kullanabilmek için </a:t>
            </a:r>
            <a:r>
              <a:rPr lang="tr-TR" altLang="tr-TR" dirty="0" smtClean="0">
                <a:latin typeface="Times New Roman" panose="02020603050405020304" pitchFamily="18" charset="0"/>
                <a:cs typeface="Times New Roman" panose="02020603050405020304" pitchFamily="18" charset="0"/>
              </a:rPr>
              <a:t>Sözleşmenin </a:t>
            </a:r>
            <a:r>
              <a:rPr lang="tr-TR" altLang="tr-TR" dirty="0">
                <a:latin typeface="Times New Roman" panose="02020603050405020304" pitchFamily="18" charset="0"/>
                <a:cs typeface="Times New Roman" panose="02020603050405020304" pitchFamily="18" charset="0"/>
              </a:rPr>
              <a:t>yanında, </a:t>
            </a:r>
            <a:r>
              <a:rPr lang="tr-TR" altLang="tr-TR" b="1" i="1" dirty="0">
                <a:latin typeface="Times New Roman" panose="02020603050405020304" pitchFamily="18" charset="0"/>
                <a:cs typeface="Times New Roman" panose="02020603050405020304" pitchFamily="18" charset="0"/>
              </a:rPr>
              <a:t>bir </a:t>
            </a:r>
            <a:r>
              <a:rPr lang="tr-TR" altLang="tr-TR" b="1" i="1" dirty="0" smtClean="0">
                <a:latin typeface="Times New Roman" panose="02020603050405020304" pitchFamily="18" charset="0"/>
                <a:cs typeface="Times New Roman" panose="02020603050405020304" pitchFamily="18" charset="0"/>
              </a:rPr>
              <a:t>Edimde </a:t>
            </a:r>
            <a:r>
              <a:rPr lang="tr-TR" altLang="tr-TR" b="1" i="1" dirty="0">
                <a:latin typeface="Times New Roman" panose="02020603050405020304" pitchFamily="18" charset="0"/>
                <a:cs typeface="Times New Roman" panose="02020603050405020304" pitchFamily="18" charset="0"/>
              </a:rPr>
              <a:t>bulunulmasını talep etmek zorunda olduğundan</a:t>
            </a:r>
            <a:r>
              <a:rPr lang="tr-TR" altLang="tr-TR" dirty="0">
                <a:latin typeface="Times New Roman" panose="02020603050405020304" pitchFamily="18" charset="0"/>
                <a:cs typeface="Times New Roman" panose="02020603050405020304" pitchFamily="18" charset="0"/>
              </a:rPr>
              <a:t>, </a:t>
            </a:r>
            <a:r>
              <a:rPr lang="tr-TR" altLang="tr-TR" b="1" dirty="0" smtClean="0">
                <a:latin typeface="Times New Roman" panose="02020603050405020304" pitchFamily="18" charset="0"/>
                <a:cs typeface="Times New Roman" panose="02020603050405020304" pitchFamily="18" charset="0"/>
              </a:rPr>
              <a:t>Eşya </a:t>
            </a:r>
            <a:r>
              <a:rPr lang="tr-TR" altLang="tr-TR" b="1" dirty="0">
                <a:latin typeface="Times New Roman" panose="02020603050405020304" pitchFamily="18" charset="0"/>
                <a:cs typeface="Times New Roman" panose="02020603050405020304" pitchFamily="18" charset="0"/>
              </a:rPr>
              <a:t>ile arasındaki ilişki </a:t>
            </a:r>
            <a:r>
              <a:rPr lang="tr-TR" altLang="tr-TR" b="1" u="sng" dirty="0">
                <a:latin typeface="Times New Roman" panose="02020603050405020304" pitchFamily="18" charset="0"/>
                <a:cs typeface="Times New Roman" panose="02020603050405020304" pitchFamily="18" charset="0"/>
              </a:rPr>
              <a:t>dolaylıdır. </a:t>
            </a:r>
          </a:p>
        </p:txBody>
      </p:sp>
    </p:spTree>
    <p:extLst>
      <p:ext uri="{BB962C8B-B14F-4D97-AF65-F5344CB8AC3E}">
        <p14:creationId xmlns:p14="http://schemas.microsoft.com/office/powerpoint/2010/main" val="1818504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19288" y="333375"/>
            <a:ext cx="8291512" cy="5792788"/>
          </a:xfrm>
        </p:spPr>
        <p:txBody>
          <a:bodyPr>
            <a:normAutofit/>
          </a:bodyPr>
          <a:lstStyle/>
          <a:p>
            <a:pPr marL="609600" indent="-609600" algn="just">
              <a:buFont typeface="Wingdings" pitchFamily="2" charset="2"/>
              <a:buAutoNum type="arabicPeriod" startAt="4"/>
              <a:defRPr/>
            </a:pPr>
            <a:endParaRPr lang="tr-TR" dirty="0">
              <a:latin typeface="Times New Roman" pitchFamily="18" charset="0"/>
              <a:cs typeface="Times New Roman" pitchFamily="18" charset="0"/>
            </a:endParaRPr>
          </a:p>
          <a:p>
            <a:pPr marL="609600" indent="-609600" algn="just">
              <a:buFont typeface="Wingdings" pitchFamily="2" charset="2"/>
              <a:buAutoNum type="arabicPeriod" startAt="4"/>
              <a:defRPr/>
            </a:pPr>
            <a:r>
              <a:rPr lang="tr-TR" sz="3600" b="1" dirty="0" smtClean="0">
                <a:latin typeface="Times New Roman" pitchFamily="18" charset="0"/>
                <a:cs typeface="Times New Roman" pitchFamily="18" charset="0"/>
              </a:rPr>
              <a:t>Ayni Haklar</a:t>
            </a:r>
            <a:r>
              <a:rPr lang="tr-TR" sz="3600" b="1" dirty="0">
                <a:latin typeface="Times New Roman" pitchFamily="18" charset="0"/>
                <a:cs typeface="Times New Roman" pitchFamily="18" charset="0"/>
              </a:rPr>
              <a:t>, </a:t>
            </a:r>
            <a:r>
              <a:rPr lang="tr-TR" sz="3600" b="1" i="1" dirty="0">
                <a:latin typeface="Times New Roman" pitchFamily="18" charset="0"/>
                <a:cs typeface="Times New Roman" pitchFamily="18" charset="0"/>
              </a:rPr>
              <a:t>sınırlı sayıdadır</a:t>
            </a:r>
            <a:r>
              <a:rPr lang="tr-TR" sz="3600" dirty="0">
                <a:latin typeface="Times New Roman" pitchFamily="18" charset="0"/>
                <a:cs typeface="Times New Roman" pitchFamily="18" charset="0"/>
              </a:rPr>
              <a:t>. </a:t>
            </a:r>
            <a:endParaRPr lang="tr-TR" sz="3600" dirty="0" smtClean="0">
              <a:latin typeface="Times New Roman" pitchFamily="18" charset="0"/>
              <a:cs typeface="Times New Roman" pitchFamily="18" charset="0"/>
            </a:endParaRPr>
          </a:p>
          <a:p>
            <a:pPr marL="0" indent="0" algn="just">
              <a:buNone/>
              <a:defRPr/>
            </a:pPr>
            <a:r>
              <a:rPr lang="tr-TR" sz="3600" dirty="0" smtClean="0">
                <a:latin typeface="Times New Roman" pitchFamily="18" charset="0"/>
                <a:cs typeface="Times New Roman" pitchFamily="18" charset="0"/>
              </a:rPr>
              <a:t>Halbuki </a:t>
            </a:r>
            <a:r>
              <a:rPr lang="tr-TR" sz="3600" b="1" i="1" dirty="0" smtClean="0">
                <a:latin typeface="Times New Roman" pitchFamily="18" charset="0"/>
                <a:cs typeface="Times New Roman" pitchFamily="18" charset="0"/>
              </a:rPr>
              <a:t>Sözleşme Özgürlüğüne </a:t>
            </a:r>
            <a:r>
              <a:rPr lang="tr-TR" sz="3600" dirty="0">
                <a:latin typeface="Times New Roman" pitchFamily="18" charset="0"/>
                <a:cs typeface="Times New Roman" pitchFamily="18" charset="0"/>
              </a:rPr>
              <a:t>dayanarak </a:t>
            </a:r>
            <a:r>
              <a:rPr lang="tr-TR" sz="3600" b="1" dirty="0" smtClean="0">
                <a:latin typeface="Times New Roman" pitchFamily="18" charset="0"/>
                <a:cs typeface="Times New Roman" pitchFamily="18" charset="0"/>
              </a:rPr>
              <a:t>Kişiler</a:t>
            </a:r>
            <a:r>
              <a:rPr lang="tr-TR" sz="3600" b="1" dirty="0">
                <a:latin typeface="Times New Roman" pitchFamily="18" charset="0"/>
                <a:cs typeface="Times New Roman" pitchFamily="18" charset="0"/>
              </a:rPr>
              <a:t>, istedikleri çeşit ve kapsamda </a:t>
            </a:r>
            <a:r>
              <a:rPr lang="tr-TR" sz="3600" b="1" u="sng" dirty="0" smtClean="0">
                <a:latin typeface="Times New Roman" pitchFamily="18" charset="0"/>
                <a:cs typeface="Times New Roman" pitchFamily="18" charset="0"/>
              </a:rPr>
              <a:t>Alacak Hakları </a:t>
            </a:r>
            <a:r>
              <a:rPr lang="tr-TR" sz="3600" dirty="0">
                <a:latin typeface="Times New Roman" pitchFamily="18" charset="0"/>
                <a:cs typeface="Times New Roman" pitchFamily="18" charset="0"/>
              </a:rPr>
              <a:t>oluşturabilirler.</a:t>
            </a:r>
          </a:p>
          <a:p>
            <a:pPr marL="0" indent="0" algn="just">
              <a:buNone/>
              <a:defRPr/>
            </a:pPr>
            <a:r>
              <a:rPr lang="tr-TR" sz="3600" b="1" dirty="0" smtClean="0">
                <a:latin typeface="Times New Roman" pitchFamily="18" charset="0"/>
                <a:cs typeface="Times New Roman" pitchFamily="18" charset="0"/>
              </a:rPr>
              <a:t>5.Ayni Haklar</a:t>
            </a:r>
            <a:r>
              <a:rPr lang="tr-TR" sz="3600" b="1" dirty="0">
                <a:latin typeface="Times New Roman" pitchFamily="18" charset="0"/>
                <a:cs typeface="Times New Roman" pitchFamily="18" charset="0"/>
              </a:rPr>
              <a:t>, </a:t>
            </a:r>
            <a:r>
              <a:rPr lang="tr-TR" sz="3600" dirty="0">
                <a:latin typeface="Times New Roman" pitchFamily="18" charset="0"/>
                <a:cs typeface="Times New Roman" pitchFamily="18" charset="0"/>
              </a:rPr>
              <a:t>bir </a:t>
            </a:r>
            <a:r>
              <a:rPr lang="tr-TR" sz="3600" b="1" i="1" dirty="0" smtClean="0">
                <a:latin typeface="Times New Roman" pitchFamily="18" charset="0"/>
                <a:cs typeface="Times New Roman" pitchFamily="18" charset="0"/>
              </a:rPr>
              <a:t>Zamanaşımı</a:t>
            </a:r>
            <a:r>
              <a:rPr lang="tr-TR" sz="3600" dirty="0" smtClean="0">
                <a:latin typeface="Times New Roman" pitchFamily="18" charset="0"/>
                <a:cs typeface="Times New Roman" pitchFamily="18" charset="0"/>
              </a:rPr>
              <a:t> </a:t>
            </a:r>
            <a:r>
              <a:rPr lang="tr-TR" sz="3600" dirty="0">
                <a:latin typeface="Times New Roman" pitchFamily="18" charset="0"/>
                <a:cs typeface="Times New Roman" pitchFamily="18" charset="0"/>
              </a:rPr>
              <a:t>veya </a:t>
            </a:r>
            <a:r>
              <a:rPr lang="tr-TR" sz="3600" b="1" i="1" dirty="0" smtClean="0">
                <a:latin typeface="Times New Roman" pitchFamily="18" charset="0"/>
                <a:cs typeface="Times New Roman" pitchFamily="18" charset="0"/>
              </a:rPr>
              <a:t>Hak Düşürücü Süreye </a:t>
            </a:r>
            <a:r>
              <a:rPr lang="tr-TR" sz="3600" b="1" dirty="0">
                <a:latin typeface="Times New Roman" pitchFamily="18" charset="0"/>
                <a:cs typeface="Times New Roman" pitchFamily="18" charset="0"/>
              </a:rPr>
              <a:t>tabi </a:t>
            </a:r>
            <a:r>
              <a:rPr lang="tr-TR" sz="3600" b="1" dirty="0" smtClean="0">
                <a:latin typeface="Times New Roman" pitchFamily="18" charset="0"/>
                <a:cs typeface="Times New Roman" pitchFamily="18" charset="0"/>
              </a:rPr>
              <a:t>değildir.</a:t>
            </a:r>
          </a:p>
          <a:p>
            <a:pPr marL="0" indent="0" algn="just">
              <a:buNone/>
              <a:defRPr/>
            </a:pPr>
            <a:r>
              <a:rPr lang="tr-TR" sz="3600" dirty="0" smtClean="0">
                <a:latin typeface="Times New Roman" pitchFamily="18" charset="0"/>
                <a:cs typeface="Times New Roman" pitchFamily="18" charset="0"/>
              </a:rPr>
              <a:t>Oysa, </a:t>
            </a:r>
            <a:r>
              <a:rPr lang="tr-TR" sz="3600" b="1" dirty="0" smtClean="0">
                <a:latin typeface="Times New Roman" pitchFamily="18" charset="0"/>
                <a:cs typeface="Times New Roman" pitchFamily="18" charset="0"/>
              </a:rPr>
              <a:t>Alacak Haklarının </a:t>
            </a:r>
            <a:r>
              <a:rPr lang="tr-TR" sz="3600" b="1" dirty="0">
                <a:latin typeface="Times New Roman" pitchFamily="18" charset="0"/>
                <a:cs typeface="Times New Roman" pitchFamily="18" charset="0"/>
              </a:rPr>
              <a:t>kullanılması</a:t>
            </a:r>
            <a:r>
              <a:rPr lang="tr-TR" sz="3600" dirty="0">
                <a:latin typeface="Times New Roman" pitchFamily="18" charset="0"/>
                <a:cs typeface="Times New Roman" pitchFamily="18" charset="0"/>
              </a:rPr>
              <a:t>, bir </a:t>
            </a:r>
            <a:r>
              <a:rPr lang="tr-TR" sz="3600" b="1" i="1" dirty="0" smtClean="0">
                <a:latin typeface="Times New Roman" pitchFamily="18" charset="0"/>
                <a:cs typeface="Times New Roman" pitchFamily="18" charset="0"/>
              </a:rPr>
              <a:t>Zamanaşımı Süresine </a:t>
            </a:r>
            <a:r>
              <a:rPr lang="tr-TR" sz="3600" b="1" dirty="0">
                <a:latin typeface="Times New Roman" pitchFamily="18" charset="0"/>
                <a:cs typeface="Times New Roman" pitchFamily="18" charset="0"/>
              </a:rPr>
              <a:t>tabidir.</a:t>
            </a:r>
          </a:p>
          <a:p>
            <a:pPr marL="448056" indent="-384048">
              <a:buNone/>
              <a:defRPr/>
            </a:pPr>
            <a:endParaRPr lang="tr-TR" dirty="0"/>
          </a:p>
        </p:txBody>
      </p:sp>
    </p:spTree>
    <p:extLst>
      <p:ext uri="{BB962C8B-B14F-4D97-AF65-F5344CB8AC3E}">
        <p14:creationId xmlns:p14="http://schemas.microsoft.com/office/powerpoint/2010/main" val="2082987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rrowheads="1"/>
          </p:cNvSpPr>
          <p:nvPr>
            <p:ph type="title"/>
          </p:nvPr>
        </p:nvSpPr>
        <p:spPr/>
        <p:txBody>
          <a:bodyPr rtlCol="0"/>
          <a:lstStyle/>
          <a:p>
            <a:pPr marL="484632">
              <a:defRPr/>
            </a:pPr>
            <a:r>
              <a:rPr lang="tr-TR" b="1" dirty="0">
                <a:solidFill>
                  <a:schemeClr val="accent1">
                    <a:tint val="83000"/>
                    <a:satMod val="150000"/>
                  </a:schemeClr>
                </a:solidFill>
                <a:latin typeface="Times New Roman" pitchFamily="18" charset="0"/>
                <a:cs typeface="Times New Roman" pitchFamily="18" charset="0"/>
              </a:rPr>
              <a:t>Ayni </a:t>
            </a:r>
            <a:r>
              <a:rPr lang="tr-TR" b="1" dirty="0" smtClean="0">
                <a:solidFill>
                  <a:schemeClr val="accent1">
                    <a:tint val="83000"/>
                    <a:satMod val="150000"/>
                  </a:schemeClr>
                </a:solidFill>
                <a:latin typeface="Times New Roman" pitchFamily="18" charset="0"/>
                <a:cs typeface="Times New Roman" pitchFamily="18" charset="0"/>
              </a:rPr>
              <a:t>Hak- Alacak Hakkı Ayrımından Çıkan Sonuçlar</a:t>
            </a:r>
            <a:endParaRPr lang="tr-TR" b="1" dirty="0">
              <a:solidFill>
                <a:schemeClr val="accent1">
                  <a:tint val="83000"/>
                  <a:satMod val="150000"/>
                </a:schemeClr>
              </a:solidFill>
              <a:latin typeface="Times New Roman" pitchFamily="18" charset="0"/>
              <a:cs typeface="Times New Roman" pitchFamily="18" charset="0"/>
            </a:endParaRPr>
          </a:p>
        </p:txBody>
      </p:sp>
      <p:sp>
        <p:nvSpPr>
          <p:cNvPr id="19459" name="Rectangle 3"/>
          <p:cNvSpPr>
            <a:spLocks noGrp="1" noRot="1" noChangeArrowheads="1"/>
          </p:cNvSpPr>
          <p:nvPr>
            <p:ph idx="1"/>
          </p:nvPr>
        </p:nvSpPr>
        <p:spPr>
          <a:xfrm>
            <a:off x="1981200" y="1882775"/>
            <a:ext cx="8229600" cy="4572000"/>
          </a:xfrm>
        </p:spPr>
        <p:txBody>
          <a:bodyPr/>
          <a:lstStyle/>
          <a:p>
            <a:pPr marL="609600" indent="-609600" algn="just">
              <a:buFont typeface="Wingdings" panose="05000000000000000000" pitchFamily="2" charset="2"/>
              <a:buAutoNum type="arabicPeriod"/>
            </a:pPr>
            <a:r>
              <a:rPr lang="tr-TR" altLang="tr-TR" b="1" dirty="0" smtClean="0">
                <a:latin typeface="Times New Roman" panose="02020603050405020304" pitchFamily="18" charset="0"/>
                <a:cs typeface="Times New Roman" panose="02020603050405020304" pitchFamily="18" charset="0"/>
              </a:rPr>
              <a:t>Ayni Haklar</a:t>
            </a:r>
            <a:r>
              <a:rPr lang="tr-TR" altLang="tr-TR" dirty="0" smtClean="0">
                <a:latin typeface="Times New Roman" panose="02020603050405020304" pitchFamily="18" charset="0"/>
                <a:cs typeface="Times New Roman" panose="02020603050405020304" pitchFamily="18" charset="0"/>
              </a:rPr>
              <a:t>, </a:t>
            </a:r>
            <a:r>
              <a:rPr lang="tr-TR" altLang="tr-TR" b="1" i="1" dirty="0" smtClean="0">
                <a:latin typeface="Times New Roman" panose="02020603050405020304" pitchFamily="18" charset="0"/>
                <a:cs typeface="Times New Roman" panose="02020603050405020304" pitchFamily="18" charset="0"/>
              </a:rPr>
              <a:t>mevcut mallar üzerinde kurulabilirler.</a:t>
            </a:r>
            <a:r>
              <a:rPr lang="tr-TR" altLang="tr-TR" i="1" dirty="0" smtClean="0">
                <a:latin typeface="Times New Roman" panose="02020603050405020304" pitchFamily="18" charset="0"/>
                <a:cs typeface="Times New Roman" panose="02020603050405020304" pitchFamily="18" charset="0"/>
              </a:rPr>
              <a:t> </a:t>
            </a:r>
          </a:p>
          <a:p>
            <a:pPr marL="0" indent="0" algn="just">
              <a:buNone/>
            </a:pPr>
            <a:r>
              <a:rPr lang="tr-TR" altLang="tr-TR" dirty="0" smtClean="0">
                <a:latin typeface="Times New Roman" panose="02020603050405020304" pitchFamily="18" charset="0"/>
                <a:cs typeface="Times New Roman" panose="02020603050405020304" pitchFamily="18" charset="0"/>
              </a:rPr>
              <a:t>    Oysa </a:t>
            </a:r>
            <a:r>
              <a:rPr lang="tr-TR" altLang="tr-TR" b="1" dirty="0" smtClean="0">
                <a:latin typeface="Times New Roman" panose="02020603050405020304" pitchFamily="18" charset="0"/>
                <a:cs typeface="Times New Roman" panose="02020603050405020304" pitchFamily="18" charset="0"/>
              </a:rPr>
              <a:t>Alacak Haklarının henüz mevcut olmayan bir Mal üzerinde kurulması mümkündür.</a:t>
            </a:r>
          </a:p>
          <a:p>
            <a:pPr marL="0" indent="0" algn="just">
              <a:buNone/>
            </a:pPr>
            <a:r>
              <a:rPr lang="tr-TR" altLang="tr-TR" dirty="0" smtClean="0">
                <a:latin typeface="Times New Roman" panose="02020603050405020304" pitchFamily="18" charset="0"/>
                <a:cs typeface="Times New Roman" panose="02020603050405020304" pitchFamily="18" charset="0"/>
              </a:rPr>
              <a:t>2. </a:t>
            </a:r>
            <a:r>
              <a:rPr lang="tr-TR" altLang="tr-TR" b="1" dirty="0" smtClean="0">
                <a:latin typeface="Times New Roman" panose="02020603050405020304" pitchFamily="18" charset="0"/>
                <a:cs typeface="Times New Roman" panose="02020603050405020304" pitchFamily="18" charset="0"/>
              </a:rPr>
              <a:t>Ayni </a:t>
            </a:r>
            <a:r>
              <a:rPr lang="tr-TR" altLang="tr-TR" b="1" dirty="0">
                <a:latin typeface="Times New Roman" panose="02020603050405020304" pitchFamily="18" charset="0"/>
                <a:cs typeface="Times New Roman" panose="02020603050405020304" pitchFamily="18" charset="0"/>
              </a:rPr>
              <a:t>H</a:t>
            </a:r>
            <a:r>
              <a:rPr lang="tr-TR" altLang="tr-TR" b="1" dirty="0" smtClean="0">
                <a:latin typeface="Times New Roman" panose="02020603050405020304" pitchFamily="18" charset="0"/>
                <a:cs typeface="Times New Roman" panose="02020603050405020304" pitchFamily="18" charset="0"/>
              </a:rPr>
              <a:t>aklardan </a:t>
            </a:r>
            <a:r>
              <a:rPr lang="tr-TR" altLang="tr-TR" b="1" i="1" dirty="0" smtClean="0">
                <a:latin typeface="Times New Roman" panose="02020603050405020304" pitchFamily="18" charset="0"/>
                <a:cs typeface="Times New Roman" panose="02020603050405020304" pitchFamily="18" charset="0"/>
              </a:rPr>
              <a:t>hiç kimsenin muvafakati olmadan</a:t>
            </a:r>
            <a:r>
              <a:rPr lang="tr-TR" altLang="tr-TR" dirty="0" smtClean="0">
                <a:latin typeface="Times New Roman" panose="02020603050405020304" pitchFamily="18" charset="0"/>
                <a:cs typeface="Times New Roman" panose="02020603050405020304" pitchFamily="18" charset="0"/>
              </a:rPr>
              <a:t>, </a:t>
            </a:r>
            <a:r>
              <a:rPr lang="tr-TR" altLang="tr-TR" b="1" i="1" dirty="0" smtClean="0">
                <a:latin typeface="Times New Roman" panose="02020603050405020304" pitchFamily="18" charset="0"/>
                <a:cs typeface="Times New Roman" panose="02020603050405020304" pitchFamily="18" charset="0"/>
              </a:rPr>
              <a:t>feragat mümkündür.</a:t>
            </a:r>
          </a:p>
          <a:p>
            <a:pPr marL="0" indent="0" algn="just">
              <a:buNone/>
            </a:pPr>
            <a:r>
              <a:rPr lang="tr-TR" altLang="tr-TR" dirty="0" smtClean="0">
                <a:latin typeface="Times New Roman" panose="02020603050405020304" pitchFamily="18" charset="0"/>
                <a:cs typeface="Times New Roman" panose="02020603050405020304" pitchFamily="18" charset="0"/>
              </a:rPr>
              <a:t>   Oysa </a:t>
            </a:r>
            <a:r>
              <a:rPr lang="tr-TR" altLang="tr-TR" b="1" dirty="0" smtClean="0">
                <a:latin typeface="Times New Roman" panose="02020603050405020304" pitchFamily="18" charset="0"/>
                <a:cs typeface="Times New Roman" panose="02020603050405020304" pitchFamily="18" charset="0"/>
              </a:rPr>
              <a:t>Alacak Haklarından </a:t>
            </a:r>
            <a:r>
              <a:rPr lang="tr-TR" altLang="tr-TR" b="1" dirty="0">
                <a:latin typeface="Times New Roman" panose="02020603050405020304" pitchFamily="18" charset="0"/>
                <a:cs typeface="Times New Roman" panose="02020603050405020304" pitchFamily="18" charset="0"/>
              </a:rPr>
              <a:t>F</a:t>
            </a:r>
            <a:r>
              <a:rPr lang="tr-TR" altLang="tr-TR" b="1" dirty="0" smtClean="0">
                <a:latin typeface="Times New Roman" panose="02020603050405020304" pitchFamily="18" charset="0"/>
                <a:cs typeface="Times New Roman" panose="02020603050405020304" pitchFamily="18" charset="0"/>
              </a:rPr>
              <a:t>eragat </a:t>
            </a:r>
            <a:r>
              <a:rPr lang="tr-TR" altLang="tr-TR" dirty="0" smtClean="0">
                <a:latin typeface="Times New Roman" panose="02020603050405020304" pitchFamily="18" charset="0"/>
                <a:cs typeface="Times New Roman" panose="02020603050405020304" pitchFamily="18" charset="0"/>
              </a:rPr>
              <a:t>ise, </a:t>
            </a:r>
            <a:r>
              <a:rPr lang="tr-TR" altLang="tr-TR" b="1" i="1" dirty="0" smtClean="0">
                <a:latin typeface="Times New Roman" panose="02020603050405020304" pitchFamily="18" charset="0"/>
                <a:cs typeface="Times New Roman" panose="02020603050405020304" pitchFamily="18" charset="0"/>
              </a:rPr>
              <a:t>karşı tarafın muvafakatine bağlıdır.</a:t>
            </a:r>
          </a:p>
        </p:txBody>
      </p:sp>
    </p:spTree>
    <p:extLst>
      <p:ext uri="{BB962C8B-B14F-4D97-AF65-F5344CB8AC3E}">
        <p14:creationId xmlns:p14="http://schemas.microsoft.com/office/powerpoint/2010/main" val="35282438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529</TotalTime>
  <Words>4976</Words>
  <Application>Microsoft Office PowerPoint</Application>
  <PresentationFormat>Geniş ekran</PresentationFormat>
  <Paragraphs>258</Paragraphs>
  <Slides>60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60</vt:i4>
      </vt:variant>
    </vt:vector>
  </HeadingPairs>
  <TitlesOfParts>
    <vt:vector size="66" baseType="lpstr">
      <vt:lpstr>Arial</vt:lpstr>
      <vt:lpstr>Calibri</vt:lpstr>
      <vt:lpstr>Calibri Light</vt:lpstr>
      <vt:lpstr>Times New Roman</vt:lpstr>
      <vt:lpstr>Wingdings</vt:lpstr>
      <vt:lpstr>Office Teması</vt:lpstr>
      <vt:lpstr>2019-2020 Öğretim Yılı  AÜHF - 3 / A Sınıfı Eşya Hukuku Ders Notları Güz Dönemi  (İkinci Hafta – 25 Eylül 2019)   Ayni Hak- Alacak Hakkı Ayrımı Ayni Hak – Eşyaya Bağlı Borç Ayrımı  Ayni Hakların Çeşitleri    </vt:lpstr>
      <vt:lpstr>Ayni Hak- Alacak Hakkı Ayrımı  (Sirmen, Eşya H., 6. B., s. 26 vd.)</vt:lpstr>
      <vt:lpstr>PowerPoint Sunusu</vt:lpstr>
      <vt:lpstr>Ayni Hak – Alacak Hakkı Arasındaki Temel Farklar </vt:lpstr>
      <vt:lpstr>PowerPoint Sunusu</vt:lpstr>
      <vt:lpstr>PowerPoint Sunusu</vt:lpstr>
      <vt:lpstr>Ayni Hakların Alacak Haklarından Kısaca Farkları</vt:lpstr>
      <vt:lpstr>PowerPoint Sunusu</vt:lpstr>
      <vt:lpstr>Ayni Hak- Alacak Hakkı Ayrımından Çıkan Sonuçlar</vt:lpstr>
      <vt:lpstr>Ayni Hak- Eşyaya Bağlı Borç Ayırımı  (Sirmen, Eşya H., 5. B., s. 27 vd.; Oğuzman / Seliçi / Oktay-Özdemir, Eşya H., 20. B., s. 20 vd.; Ertaş, Eşya H., 12. B., s. 12; Antalya,, Eşya Hukuku Cilt 1, İstanbul 2017, s. 68 vd.)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Ayni Hakların Çeşitleri  (Sirmen, Eşya H., 5. B., s. 29 vd.; Oğuzman / Seliçi / Oktay – Özdemir, Eşya H., 20 . B., s.23 vd.; Ertaş, Eşya H., 12. B., s. 13 vd.; Antalya, Eşya H., C.1, s. 77 vd.)</vt:lpstr>
      <vt:lpstr>Mülkiyet Hakkı – Sınırlı Ayni Haklar </vt:lpstr>
      <vt:lpstr>Ayni Hakkın Kapsamına Göre: Mülkiyet ve Sınırlı Ayni Haklar – Genel Olarak </vt:lpstr>
      <vt:lpstr>Mülkiyet Hakkı ile Sınırlı Ayni Haklar Arasındaki İlişkiye İlişkin Görüşler (İlk görüş: Bölünme Görüşü) </vt:lpstr>
      <vt:lpstr>Mülkiyet Hakkı ile Sınırlı Ayni Haklar Arasındaki İlişkiye İlişkin Görüşler : İkinci görüş: Yükleme Görüşü </vt:lpstr>
      <vt:lpstr>PowerPoint Sunusu</vt:lpstr>
      <vt:lpstr>Mülkiyet Hakkı  </vt:lpstr>
      <vt:lpstr>Taşınır Mülkiyeti – Taşınmaz Mülkiyeti Ayırımı ve Hukuki Sonuçları </vt:lpstr>
      <vt:lpstr>Aleniyet Bakımından</vt:lpstr>
      <vt:lpstr>Şekil Bakımından  </vt:lpstr>
      <vt:lpstr>Ayni Hakkın Kazanılması ve Devri Bakımından </vt:lpstr>
      <vt:lpstr>Karine Olgusu Bakımından  </vt:lpstr>
      <vt:lpstr> Ayni Hak Konusu Olabilme Bakımından </vt:lpstr>
      <vt:lpstr>Taşınır Davası Açma Bakımından  </vt:lpstr>
      <vt:lpstr>Sınırlı Ayni Haklar </vt:lpstr>
      <vt:lpstr>PowerPoint Sunusu</vt:lpstr>
      <vt:lpstr>İrtifak Hakları </vt:lpstr>
      <vt:lpstr>Olumlu İrtifaklar – Olumsuz İrtifaklar</vt:lpstr>
      <vt:lpstr>PowerPoint Sunusu</vt:lpstr>
      <vt:lpstr>Rehin Hakları  (Sirmen, Eşya H., 5.B., s. 30; Antalya, Eşya Hukuku, C.1, s. 90 vd.)</vt:lpstr>
      <vt:lpstr>PowerPoint Sunusu</vt:lpstr>
      <vt:lpstr>PowerPoint Sunusu</vt:lpstr>
      <vt:lpstr>PowerPoint Sunusu</vt:lpstr>
      <vt:lpstr>İpotek </vt:lpstr>
      <vt:lpstr>PowerPoint Sunusu</vt:lpstr>
      <vt:lpstr>PowerPoint Sunusu</vt:lpstr>
      <vt:lpstr>PowerPoint Sunusu</vt:lpstr>
      <vt:lpstr>PowerPoint Sunusu</vt:lpstr>
      <vt:lpstr>Taşınmaz Yükü  (Sirmen, Eşya H., 5. B., s. 30; Antalya, Eşya H., C.1, s. 98 vd.) </vt:lpstr>
      <vt:lpstr>PowerPoint Sunusu</vt:lpstr>
      <vt:lpstr>PowerPoint Sunusu</vt:lpstr>
      <vt:lpstr>Kişiye Bağlı Ayni Hak – Eşyaya Bağlı Ayni Hak </vt:lpstr>
      <vt:lpstr>PowerPoint Sunusu</vt:lpstr>
      <vt:lpstr>PowerPoint Sunusu</vt:lpstr>
      <vt:lpstr>PowerPoint Sunusu</vt:lpstr>
      <vt:lpstr>PowerPoint Sunusu</vt:lpstr>
      <vt:lpstr>PowerPoint Sunusu</vt:lpstr>
      <vt:lpstr>Ayni Haklara Hakim Olan İlkeler</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2018-2019 Öğretim Yılı  AÜHF - 3 / A Sınıfı Eşya Hukuku Ders Notları Güz Dönemi  (İkinci Hafta – 17 Ekim 2018)  Ayni Hak- Alacak Hakkı Ayrımı Ayni Hak – Eşyaya Bağlı Borç Ayrımı  Ayni Hakların Çeşitleri</dc:title>
  <dc:creator>user</dc:creator>
  <cp:lastModifiedBy>Mustafa Karaca</cp:lastModifiedBy>
  <cp:revision>248</cp:revision>
  <cp:lastPrinted>2019-09-24T21:17:03Z</cp:lastPrinted>
  <dcterms:created xsi:type="dcterms:W3CDTF">2018-10-15T22:31:52Z</dcterms:created>
  <dcterms:modified xsi:type="dcterms:W3CDTF">2019-09-25T14:31:23Z</dcterms:modified>
</cp:coreProperties>
</file>