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32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330" r:id="rId24"/>
    <p:sldId id="282" r:id="rId25"/>
    <p:sldId id="283" r:id="rId26"/>
    <p:sldId id="284" r:id="rId27"/>
    <p:sldId id="285" r:id="rId28"/>
    <p:sldId id="286" r:id="rId29"/>
    <p:sldId id="287" r:id="rId30"/>
    <p:sldId id="331" r:id="rId31"/>
    <p:sldId id="288" r:id="rId32"/>
    <p:sldId id="289" r:id="rId33"/>
    <p:sldId id="333" r:id="rId34"/>
    <p:sldId id="332" r:id="rId35"/>
    <p:sldId id="292" r:id="rId36"/>
    <p:sldId id="294" r:id="rId37"/>
    <p:sldId id="334" r:id="rId38"/>
    <p:sldId id="336" r:id="rId39"/>
    <p:sldId id="296" r:id="rId40"/>
    <p:sldId id="335" r:id="rId41"/>
    <p:sldId id="297" r:id="rId42"/>
    <p:sldId id="337" r:id="rId43"/>
    <p:sldId id="302" r:id="rId44"/>
    <p:sldId id="338" r:id="rId45"/>
    <p:sldId id="305" r:id="rId46"/>
    <p:sldId id="339" r:id="rId47"/>
    <p:sldId id="306" r:id="rId48"/>
    <p:sldId id="340" r:id="rId49"/>
    <p:sldId id="308" r:id="rId50"/>
    <p:sldId id="310" r:id="rId51"/>
    <p:sldId id="342" r:id="rId52"/>
    <p:sldId id="343" r:id="rId53"/>
    <p:sldId id="341" r:id="rId54"/>
    <p:sldId id="313" r:id="rId55"/>
    <p:sldId id="344" r:id="rId56"/>
    <p:sldId id="345" r:id="rId57"/>
    <p:sldId id="316" r:id="rId58"/>
    <p:sldId id="346" r:id="rId59"/>
    <p:sldId id="347" r:id="rId60"/>
    <p:sldId id="318" r:id="rId61"/>
    <p:sldId id="327" r:id="rId62"/>
    <p:sldId id="322" r:id="rId63"/>
    <p:sldId id="323" r:id="rId64"/>
    <p:sldId id="324" r:id="rId65"/>
    <p:sldId id="326" r:id="rId66"/>
    <p:sldId id="348" r:id="rId67"/>
    <p:sldId id="349" r:id="rId6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2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69AE5-21D2-4513-8164-0A99369C3D6E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2DC82-48EA-4AD3-B02D-B27DB53C7AC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2492896"/>
            <a:ext cx="7776864" cy="995536"/>
          </a:xfrm>
        </p:spPr>
        <p:txBody>
          <a:bodyPr>
            <a:normAutofit/>
          </a:bodyPr>
          <a:lstStyle/>
          <a:p>
            <a:r>
              <a:rPr lang="tr-TR" sz="5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GENEL FARMAKOLOJİ</a:t>
            </a:r>
            <a:endParaRPr lang="tr-TR" sz="5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940152" y="6165304"/>
            <a:ext cx="3357586" cy="357190"/>
          </a:xfrm>
        </p:spPr>
        <p:txBody>
          <a:bodyPr>
            <a:normAutofit fontScale="92500" lnSpcReduction="10000"/>
          </a:bodyPr>
          <a:lstStyle/>
          <a:p>
            <a:r>
              <a:rPr lang="tr-TR" sz="2000" cap="none" dirty="0" smtClean="0">
                <a:latin typeface="Arial" pitchFamily="34" charset="0"/>
                <a:cs typeface="Arial" pitchFamily="34" charset="0"/>
              </a:rPr>
              <a:t>Ebru Arioglu </a:t>
            </a:r>
            <a:r>
              <a:rPr lang="tr-TR" sz="2000" cap="none" dirty="0" err="1" smtClean="0">
                <a:latin typeface="Arial" pitchFamily="34" charset="0"/>
                <a:cs typeface="Arial" pitchFamily="34" charset="0"/>
              </a:rPr>
              <a:t>Inan</a:t>
            </a:r>
            <a:r>
              <a:rPr lang="tr-TR" sz="2000" cap="none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cap="none" dirty="0" err="1" smtClean="0">
                <a:latin typeface="Arial" pitchFamily="34" charset="0"/>
                <a:cs typeface="Arial" pitchFamily="34" charset="0"/>
              </a:rPr>
              <a:t>PhD</a:t>
            </a:r>
            <a:endParaRPr lang="tr-TR" sz="2000" cap="none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642918"/>
            <a:ext cx="7772400" cy="4572000"/>
          </a:xfrm>
        </p:spPr>
        <p:txBody>
          <a:bodyPr/>
          <a:lstStyle/>
          <a:p>
            <a:pPr>
              <a:lnSpc>
                <a:spcPct val="90000"/>
              </a:lnSpc>
              <a:buNone/>
              <a:defRPr/>
            </a:pP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Farmakolojinin dalları</a:t>
            </a:r>
          </a:p>
          <a:p>
            <a:pPr>
              <a:lnSpc>
                <a:spcPct val="90000"/>
              </a:lnSpc>
              <a:buNone/>
              <a:defRPr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Farmakokinetik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Farmakodinami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Kemoterapi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Toksikoloji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1724"/>
            <a:ext cx="4258391" cy="642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3092856" y="6488668"/>
            <a:ext cx="6051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Basic</a:t>
            </a:r>
            <a:r>
              <a:rPr lang="tr-TR" dirty="0" smtClean="0"/>
              <a:t> and Clinical Pharmacology, </a:t>
            </a:r>
            <a:r>
              <a:rPr lang="tr-TR" dirty="0" err="1" smtClean="0"/>
              <a:t>Katzung</a:t>
            </a:r>
            <a:r>
              <a:rPr lang="tr-TR" dirty="0" smtClean="0"/>
              <a:t>&amp; </a:t>
            </a:r>
            <a:r>
              <a:rPr lang="tr-TR" dirty="0" err="1" smtClean="0"/>
              <a:t>Trevor</a:t>
            </a:r>
            <a:r>
              <a:rPr lang="tr-TR" dirty="0" smtClean="0"/>
              <a:t>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Farmakoepidemiyoloji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2601913" algn="l"/>
              </a:tabLst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İlaçların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populasyonlar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üzerindeki etkisi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Farmakogenomik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Spesifik ilaç yanıtına bireyin genetik yapısının etkisi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Farmakoekonomi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 tedavisinin maliyet efektifliği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Kemoterapi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İlaçların mikroorganizmalar, parazitler, canlı ya da çoğalan organizmalar üzerindeki etkisi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Toksikoloji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Kimyasalların canlı sistemler üzerindeki istenmeyen etkileri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Zehir, tespit, ölçüm, tedavi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548680"/>
            <a:ext cx="7772400" cy="4572000"/>
          </a:xfrm>
        </p:spPr>
        <p:txBody>
          <a:bodyPr>
            <a:normAutofit lnSpcReduction="10000"/>
          </a:bodyPr>
          <a:lstStyle/>
          <a:p>
            <a:pPr>
              <a:buNone/>
              <a:defRPr/>
            </a:pP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Dünya Sağlık Örgütü (WHO) </a:t>
            </a:r>
          </a:p>
          <a:p>
            <a:pPr>
              <a:buNone/>
              <a:defRPr/>
            </a:pPr>
            <a:endParaRPr lang="tr-TR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r>
              <a:rPr lang="tr-TR" sz="4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İLAÇ: </a:t>
            </a:r>
          </a:p>
          <a:p>
            <a:pPr>
              <a:buNone/>
              <a:defRPr/>
            </a:pPr>
            <a:endParaRPr lang="tr-TR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Fizyolojik sistemleri veya patolojik durumları, alanın yararı için değiştirmek veya incelemek amacıyla kullanılan veya kullanılması öngörülen bir madde ya da ürün </a:t>
            </a:r>
          </a:p>
          <a:p>
            <a:endParaRPr lang="tr-TR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8962" name="AutoShape 2" descr="ilaç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Başka bir anlatımla</a:t>
            </a:r>
            <a:r>
              <a:rPr lang="tr-TR" dirty="0" smtClean="0"/>
              <a:t>,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İlaç, kimyasal etkileri ile biyolojik fonksiyonda bir değişime yol açan herhangi bir maddedir.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Orphan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drug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(öksüz ilaç)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752" y="1527048"/>
            <a:ext cx="4774304" cy="2982072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Nadir görülen hastalıkların tanı, önleme ya da tedavisinde kullanılan ilaçlar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Rifabutin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tüberküloz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Fomepizol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metanol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zehirlenmesi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584" y="404664"/>
            <a:ext cx="7848872" cy="60811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Dersin hedefleri: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1. İlacı ve özelliklerini tanımlamak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2. Reseptör ve yedek reseptör kavramını açıklamak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parsiyel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invers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antagonist kavramlarını tanımlamak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4. İlaçların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iyonizasyonunu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açıklamak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5. İlaç geliştirme aşamalarını saymak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6. Doz-yanıt eğrilerini açıklamak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Kompetetif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ve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nonkompetetif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antagonizmanın farklarını saymak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8. Reseptör çeşitlerini saymak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9. Kümülatif ve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kuantal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doz yanıt eğrileri arasındaki farkı açıklamak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10.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Absorbsiyon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ve özelliklerini saymak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11.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Klerens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sanal dağılım hacmi,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biyoyararlanım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ilk geçiş etkisi gibi kavramları açıklamak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12. İlaçların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biyotransformasyonunu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açıklamak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13. İlaç metabolizmasının reaksiyonlarını saymak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14. İlaç etkisini değiştiren faktörleri saymak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15. İlaç etkileşimlerini saymak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İlaçların isimlendirilmesi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Kimyasal isim (IUPAC),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asetaminofen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Jenerik isim,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parasetamol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Müstahzar ismi,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calpol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İlaçlar hangi kaynaklardan elde edilir?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Çoğunlukla sentetik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Bitki,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digoksin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Hayvan,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insulin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Mineral, demir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Mikroorganizma, penisilin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Genetik mühendislik, insan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rekombinant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insulini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4866" name="AutoShape 2" descr="recombinant human insuli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4870" name="AutoShape 6" descr="digoksi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4874" name="AutoShape 10" descr="digitalis purpure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4876" name="AutoShape 12" descr="digitalis purpure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404664"/>
            <a:ext cx="8503920" cy="4572000"/>
          </a:xfrm>
        </p:spPr>
        <p:txBody>
          <a:bodyPr/>
          <a:lstStyle/>
          <a:p>
            <a:pPr>
              <a:lnSpc>
                <a:spcPct val="80000"/>
              </a:lnSpc>
              <a:buNone/>
              <a:defRPr/>
            </a:pPr>
            <a:r>
              <a:rPr lang="tr-TR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Yeni ilaç geliştirme</a:t>
            </a:r>
          </a:p>
          <a:p>
            <a:pPr>
              <a:lnSpc>
                <a:spcPct val="80000"/>
              </a:lnSpc>
              <a:buNone/>
              <a:defRPr/>
            </a:pPr>
            <a:endParaRPr lang="tr-TR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endParaRPr lang="tr-TR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Preklinik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dönem</a:t>
            </a:r>
          </a:p>
          <a:p>
            <a:pPr>
              <a:lnSpc>
                <a:spcPct val="80000"/>
              </a:lnSpc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Faz I denemeler</a:t>
            </a:r>
          </a:p>
          <a:p>
            <a:pPr>
              <a:lnSpc>
                <a:spcPct val="80000"/>
              </a:lnSpc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Faz II denemeler</a:t>
            </a:r>
          </a:p>
          <a:p>
            <a:pPr>
              <a:lnSpc>
                <a:spcPct val="80000"/>
              </a:lnSpc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Faz III denemeler</a:t>
            </a:r>
          </a:p>
          <a:p>
            <a:pPr>
              <a:lnSpc>
                <a:spcPct val="80000"/>
              </a:lnSpc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Faz IV denemeler</a:t>
            </a:r>
          </a:p>
          <a:p>
            <a:pPr>
              <a:lnSpc>
                <a:spcPct val="80000"/>
              </a:lnSpc>
              <a:buNone/>
              <a:defRPr/>
            </a:pPr>
            <a:endParaRPr lang="tr-TR" sz="2800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8910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3092856" y="6488668"/>
            <a:ext cx="6051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Basic</a:t>
            </a:r>
            <a:r>
              <a:rPr lang="tr-TR" dirty="0" smtClean="0"/>
              <a:t> and Clinical Pharmacology, </a:t>
            </a:r>
            <a:r>
              <a:rPr lang="tr-TR" dirty="0" err="1" smtClean="0"/>
              <a:t>Katzung</a:t>
            </a:r>
            <a:r>
              <a:rPr lang="tr-TR" dirty="0" smtClean="0"/>
              <a:t>&amp; </a:t>
            </a:r>
            <a:r>
              <a:rPr lang="tr-TR" dirty="0" err="1" smtClean="0"/>
              <a:t>Trevor</a:t>
            </a:r>
            <a:r>
              <a:rPr lang="tr-TR" dirty="0" smtClean="0"/>
              <a:t>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476672"/>
            <a:ext cx="8249570" cy="5544616"/>
          </a:xfrm>
        </p:spPr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İlaç etkisinin temel özellikleri</a:t>
            </a:r>
            <a:endParaRPr lang="tr-TR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İlacın belli bir büyüklüğü, elektrik yükü, şekli ve atomik kompozisyonu olmalı</a:t>
            </a:r>
          </a:p>
          <a:p>
            <a:pPr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Seçicilik</a:t>
            </a:r>
          </a:p>
          <a:p>
            <a:pPr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Etkinin geçici olması</a:t>
            </a:r>
          </a:p>
          <a:p>
            <a:pPr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Doza bağımlı olması </a:t>
            </a:r>
          </a:p>
          <a:p>
            <a:pPr>
              <a:defRPr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r>
              <a:rPr lang="tr-TR" b="1" i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tr-TR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Doz</a:t>
            </a:r>
            <a:r>
              <a:rPr lang="tr-TR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bir kerede verilen ilaç miktarıdır.</a:t>
            </a:r>
            <a:r>
              <a:rPr lang="tr-TR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  <a:defRPr/>
            </a:pPr>
            <a:r>
              <a:rPr lang="tr-TR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Günlük doz</a:t>
            </a:r>
            <a:r>
              <a:rPr lang="tr-TR" b="1" i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bir günde verilmesi tavsiye edilen toplam ilaç miktarıdır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Paracelsus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“İlaçla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zehiri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ayıran şey dozdur”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İlaçların doğası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Katı, aspirin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Sıvı, etanol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Gaz, nitrik oksit</a:t>
            </a:r>
          </a:p>
        </p:txBody>
      </p:sp>
      <p:sp>
        <p:nvSpPr>
          <p:cNvPr id="159746" name="AutoShape 2" descr="aspiri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İlaçların büyüklüğü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Değişkendir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Genellikle MW 100-1000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Çok küçük, lityum, MW 7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Çok büyük,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alteplaz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MW 59.050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 reseptör bağları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Kovalent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güçlü,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reversibl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değil, COX-aspirin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asetil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grubu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Elektrostatik, zayıf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Hidrofobik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oldukça zayıf,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lipidde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çözünür ilaçlar ile hücre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membranlarının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lipid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tabakaları arasındaki bağlar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İlaçların şekli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752" y="1527048"/>
            <a:ext cx="6358480" cy="2982072"/>
          </a:xfrm>
        </p:spPr>
        <p:txBody>
          <a:bodyPr>
            <a:normAutofit fontScale="85000" lnSpcReduction="10000"/>
          </a:bodyPr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Kiralite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+(R) ve – (S)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enantiyomeri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Genellikle biri daha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potenttir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- (S)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carvedilol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daha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potent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Enzimlerin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stereoselektivitivesi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nedeniyle, metabolizması değişebilir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57224" y="28572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Dersin İçeriği</a:t>
            </a:r>
            <a:r>
              <a:rPr lang="tr-TR" dirty="0" smtClean="0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tr-TR" dirty="0" smtClean="0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Farmakolojinin tanımı ve giriş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 reseptörleri ve farmakodinami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Farmakokinetik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ve farmakodinami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İlaçların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biyotransformasyonu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 etkisini değiştiren faktörler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 etkileşimleri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092856" y="6488668"/>
            <a:ext cx="6051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Basic</a:t>
            </a:r>
            <a:r>
              <a:rPr lang="tr-TR" dirty="0" smtClean="0"/>
              <a:t> and Clinical Pharmacology, </a:t>
            </a:r>
            <a:r>
              <a:rPr lang="tr-TR" dirty="0" err="1" smtClean="0"/>
              <a:t>Katzung</a:t>
            </a:r>
            <a:r>
              <a:rPr lang="tr-TR" dirty="0" smtClean="0"/>
              <a:t>&amp; </a:t>
            </a:r>
            <a:r>
              <a:rPr lang="tr-TR" dirty="0" err="1" smtClean="0"/>
              <a:t>Trevor</a:t>
            </a:r>
            <a:r>
              <a:rPr lang="tr-TR" dirty="0" smtClean="0"/>
              <a:t>, 13th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5186"/>
            <a:ext cx="9144000" cy="532762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196752"/>
            <a:ext cx="7772400" cy="4572000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Palyatif veya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semptomatik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tedavi</a:t>
            </a:r>
          </a:p>
          <a:p>
            <a:pPr>
              <a:defRPr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Radikal tedavi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İlaç-Vücut etkileşimleri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Farmakodinamik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Farmakokinetik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Farmakokinetik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IMG_72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9170" y="0"/>
            <a:ext cx="2845659" cy="6858000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6372200" y="5517232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548680"/>
            <a:ext cx="7772400" cy="559496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tr-T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İlaçların </a:t>
            </a:r>
            <a:r>
              <a:rPr lang="tr-TR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Farmasötik</a:t>
            </a:r>
            <a:r>
              <a:rPr lang="tr-T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Şekilleri</a:t>
            </a:r>
          </a:p>
          <a:p>
            <a:pPr>
              <a:lnSpc>
                <a:spcPct val="90000"/>
              </a:lnSpc>
              <a:buNone/>
              <a:defRPr/>
            </a:pPr>
            <a:endParaRPr lang="tr-TR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None/>
              <a:defRPr/>
            </a:pPr>
            <a:endParaRPr lang="tr-TR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tr-TR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Katı </a:t>
            </a:r>
            <a:r>
              <a:rPr lang="tr-TR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farmasötik</a:t>
            </a:r>
            <a:r>
              <a:rPr lang="tr-TR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şekiller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	Tablet, Draje, kapsül, pastil,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supozituar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ovül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lnSpc>
                <a:spcPct val="90000"/>
              </a:lnSpc>
              <a:buNone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tr-TR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Sıvı </a:t>
            </a:r>
            <a:r>
              <a:rPr lang="tr-TR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farmasötik</a:t>
            </a:r>
            <a:r>
              <a:rPr lang="tr-TR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şekiller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	Solüsyon, şurup, süspansiyon, emülsiyon,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enema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lavman, ampul,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flakon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viyal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liyofilize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preparat</a:t>
            </a:r>
          </a:p>
          <a:p>
            <a:pPr>
              <a:lnSpc>
                <a:spcPct val="90000"/>
              </a:lnSpc>
              <a:buNone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tr-TR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Yarı-sıvı </a:t>
            </a:r>
            <a:r>
              <a:rPr lang="tr-TR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farmasötik</a:t>
            </a:r>
            <a:r>
              <a:rPr lang="tr-TR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şekiller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	Merhem (pomat), krem</a:t>
            </a:r>
          </a:p>
          <a:p>
            <a:pPr>
              <a:lnSpc>
                <a:spcPct val="90000"/>
              </a:lnSpc>
              <a:buNone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tr-TR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Gaz </a:t>
            </a:r>
            <a:r>
              <a:rPr lang="tr-TR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farmasötik</a:t>
            </a:r>
            <a:r>
              <a:rPr lang="tr-TR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şekiller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566952"/>
            <a:ext cx="8091212" cy="5382328"/>
          </a:xfrm>
        </p:spPr>
        <p:txBody>
          <a:bodyPr>
            <a:normAutofit/>
          </a:bodyPr>
          <a:lstStyle/>
          <a:p>
            <a:pPr marL="1168400" lvl="1" indent="-711200">
              <a:buNone/>
              <a:defRPr/>
            </a:pPr>
            <a:r>
              <a:rPr lang="tr-TR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İlaçların veriliş yolunu etkileyen faktörler</a:t>
            </a:r>
          </a:p>
          <a:p>
            <a:pPr marL="1168400" lvl="1" indent="-711200">
              <a:buNone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marL="1168400" lvl="1" indent="-711200">
              <a:buClr>
                <a:srgbClr val="FFFF00"/>
              </a:buClr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İlacın fiziksel ve kimyasal özellikleri</a:t>
            </a:r>
          </a:p>
          <a:p>
            <a:pPr marL="1168400" lvl="1" indent="-711200">
              <a:buClr>
                <a:srgbClr val="FFFF00"/>
              </a:buClr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İstenilen etki yeri?</a:t>
            </a:r>
          </a:p>
          <a:p>
            <a:pPr marL="1168400" lvl="1" indent="-711200">
              <a:buClr>
                <a:srgbClr val="FFFF00"/>
              </a:buClr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Farklı yollardan verildiğinde ilacın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absorbsiyonunun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hızı ve derecesi</a:t>
            </a:r>
          </a:p>
          <a:p>
            <a:pPr marL="1168400" lvl="1" indent="-711200">
              <a:buClr>
                <a:srgbClr val="FFFF00"/>
              </a:buClr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İlaç üzerinde sindirim enzimlerinin etkisi ve ilk geçiş metabolizması</a:t>
            </a:r>
          </a:p>
          <a:p>
            <a:pPr marL="1168400" lvl="1" indent="-711200">
              <a:buClr>
                <a:srgbClr val="FFFF00"/>
              </a:buClr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İlaçtan beklenen cevabın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aciliyeti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?</a:t>
            </a:r>
          </a:p>
          <a:p>
            <a:pPr marL="1168400" lvl="1" indent="-711200">
              <a:buClr>
                <a:srgbClr val="FFFF00"/>
              </a:buClr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Hastanın durumu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IMG_72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84014" y="0"/>
            <a:ext cx="3775972" cy="6858000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6695728" y="593467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372200" y="5517232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0818" y="0"/>
            <a:ext cx="28223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428604"/>
            <a:ext cx="8176422" cy="6096740"/>
          </a:xfrm>
        </p:spPr>
        <p:txBody>
          <a:bodyPr>
            <a:noAutofit/>
          </a:bodyPr>
          <a:lstStyle/>
          <a:p>
            <a:pPr marL="1168400" lvl="1" indent="-711200">
              <a:lnSpc>
                <a:spcPct val="80000"/>
              </a:lnSpc>
              <a:buNone/>
              <a:defRPr/>
            </a:pP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Lokal uygulama yolları</a:t>
            </a:r>
          </a:p>
          <a:p>
            <a:pPr marL="1168400" lvl="1" indent="-711200">
              <a:lnSpc>
                <a:spcPct val="80000"/>
              </a:lnSpc>
              <a:buNone/>
              <a:defRPr/>
            </a:pPr>
            <a:endParaRPr lang="tr-TR" sz="2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168400" lvl="1" indent="-711200">
              <a:lnSpc>
                <a:spcPct val="80000"/>
              </a:lnSpc>
              <a:buNone/>
              <a:defRPr/>
            </a:pPr>
            <a:endParaRPr lang="tr-TR" sz="2400" dirty="0" smtClean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epidermal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veya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perkütan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intrakütan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konjonktiva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üzerine</a:t>
            </a: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intranazal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Bukal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İntratekal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uygulama </a:t>
            </a: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intravajinal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uygulama</a:t>
            </a: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intrauterin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uygulama</a:t>
            </a: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intraperitoneal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uygulama</a:t>
            </a: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intraplevral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uygulama</a:t>
            </a: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intrakardiyak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uygulama</a:t>
            </a: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intraartiküler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uygulama</a:t>
            </a:r>
          </a:p>
          <a:p>
            <a:pPr marL="812800" indent="-812800">
              <a:lnSpc>
                <a:spcPct val="80000"/>
              </a:lnSpc>
              <a:defRPr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intrarektal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uygulama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Önerilen ders kitapları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Oğuz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Kayaalp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Tıbbi Farmakoloji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Katzung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Temel ve Klinik Farmakoloji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1122" name="AutoShape 2" descr="oguz kayaalp farmakoloj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372200" y="5517232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19151" y="0"/>
            <a:ext cx="25056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404664"/>
            <a:ext cx="8352928" cy="568863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tr-TR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Sistemik etki için uygulama yolları</a:t>
            </a:r>
          </a:p>
          <a:p>
            <a:pPr>
              <a:lnSpc>
                <a:spcPct val="80000"/>
              </a:lnSpc>
              <a:buNone/>
              <a:defRPr/>
            </a:pPr>
            <a:endParaRPr lang="tr-TR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tr-TR" sz="28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Enteral</a:t>
            </a:r>
            <a:r>
              <a:rPr lang="tr-TR" sz="28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uygulama</a:t>
            </a:r>
          </a:p>
          <a:p>
            <a:pPr lvl="1">
              <a:lnSpc>
                <a:spcPct val="80000"/>
              </a:lnSpc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Ağızdan (oral,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per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os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>
              <a:lnSpc>
                <a:spcPct val="80000"/>
              </a:lnSpc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Dilaltı 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sublingual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>
              <a:lnSpc>
                <a:spcPct val="80000"/>
              </a:lnSpc>
              <a:defRPr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Rektal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tr-TR" sz="28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Parenteral</a:t>
            </a:r>
            <a:r>
              <a:rPr lang="tr-TR" sz="28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uygulama</a:t>
            </a:r>
          </a:p>
          <a:p>
            <a:pPr lvl="1">
              <a:lnSpc>
                <a:spcPct val="80000"/>
              </a:lnSpc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Damar içine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injeksiyon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intravenöz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injeksiyon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ve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infüzyon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>
              <a:lnSpc>
                <a:spcPct val="80000"/>
              </a:lnSpc>
              <a:defRPr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Ciltaltına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subkütan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SC)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injeksiyon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lnSpc>
                <a:spcPct val="80000"/>
              </a:lnSpc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Kas içine 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intramüsküler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 İM)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injeksiyon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tr-TR" sz="28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İnhalasyon</a:t>
            </a:r>
            <a:r>
              <a:rPr lang="tr-TR" sz="28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uygulaması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tr-TR" sz="28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Transdermal</a:t>
            </a:r>
            <a:r>
              <a:rPr lang="tr-TR" sz="28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uygulama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Transdermal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terapotik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sistem, TTS)</a:t>
            </a:r>
          </a:p>
          <a:p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695728" y="593467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0"/>
            <a:ext cx="5392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Fick’in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difüzyon kanunu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Bir molekül konsantrasyonunun çok olduğu taraftan az olduğu tarafa geçer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C:\Users\ysf\Pictures\Taramalarım\2016-09 (Eyl)\tarama0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38069" cy="328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3092856" y="6488668"/>
            <a:ext cx="6051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Basic</a:t>
            </a:r>
            <a:r>
              <a:rPr lang="tr-TR" dirty="0" smtClean="0"/>
              <a:t> and Clinical Pharmacology, </a:t>
            </a:r>
            <a:r>
              <a:rPr lang="tr-TR" dirty="0" err="1" smtClean="0"/>
              <a:t>Katzung</a:t>
            </a:r>
            <a:r>
              <a:rPr lang="tr-TR" dirty="0" smtClean="0"/>
              <a:t>&amp; </a:t>
            </a:r>
            <a:r>
              <a:rPr lang="tr-TR" dirty="0" err="1" smtClean="0"/>
              <a:t>Trevor</a:t>
            </a:r>
            <a:r>
              <a:rPr lang="tr-TR" dirty="0" smtClean="0"/>
              <a:t>, 13th </a:t>
            </a:r>
            <a:r>
              <a:rPr lang="tr-TR" dirty="0" err="1" smtClean="0"/>
              <a:t>edition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1259632" y="3861048"/>
            <a:ext cx="23240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Transcellular</a:t>
            </a:r>
            <a:endParaRPr lang="tr-TR" dirty="0" smtClean="0"/>
          </a:p>
          <a:p>
            <a:r>
              <a:rPr lang="tr-TR" dirty="0" err="1" smtClean="0"/>
              <a:t>Intercellular</a:t>
            </a:r>
            <a:endParaRPr lang="tr-TR" dirty="0" smtClean="0"/>
          </a:p>
          <a:p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carrier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endParaRPr lang="tr-TR" dirty="0" smtClean="0"/>
          </a:p>
          <a:p>
            <a:r>
              <a:rPr lang="tr-TR" dirty="0" err="1" smtClean="0"/>
              <a:t>Endocytosis</a:t>
            </a:r>
            <a:r>
              <a:rPr lang="tr-TR" dirty="0" smtClean="0"/>
              <a:t>-</a:t>
            </a:r>
            <a:r>
              <a:rPr lang="tr-TR" dirty="0" err="1" smtClean="0"/>
              <a:t>exocytosis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Hücreiçinden</a:t>
            </a:r>
            <a:r>
              <a:rPr lang="tr-TR" dirty="0" smtClean="0"/>
              <a:t> geçiş:</a:t>
            </a:r>
            <a:r>
              <a:rPr lang="tr-TR" dirty="0" err="1" smtClean="0"/>
              <a:t>transelüler</a:t>
            </a:r>
            <a:endParaRPr lang="tr-TR" dirty="0" smtClean="0"/>
          </a:p>
          <a:p>
            <a:r>
              <a:rPr lang="tr-TR" dirty="0" smtClean="0"/>
              <a:t>Hücrelerarası geçiş: </a:t>
            </a:r>
            <a:r>
              <a:rPr lang="tr-TR" dirty="0" err="1" smtClean="0"/>
              <a:t>interselüler</a:t>
            </a:r>
            <a:r>
              <a:rPr lang="tr-TR" dirty="0" smtClean="0"/>
              <a:t>, </a:t>
            </a:r>
            <a:r>
              <a:rPr lang="tr-TR" dirty="0" err="1" smtClean="0"/>
              <a:t>paraselüler</a:t>
            </a:r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092856" y="6488668"/>
            <a:ext cx="6051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Basic</a:t>
            </a:r>
            <a:r>
              <a:rPr lang="tr-TR" dirty="0" smtClean="0"/>
              <a:t> and Clinical Pharmacology, </a:t>
            </a:r>
            <a:r>
              <a:rPr lang="tr-TR" dirty="0" err="1" smtClean="0"/>
              <a:t>Katzung</a:t>
            </a:r>
            <a:r>
              <a:rPr lang="tr-TR" dirty="0" smtClean="0"/>
              <a:t>&amp; </a:t>
            </a:r>
            <a:r>
              <a:rPr lang="tr-TR" dirty="0" err="1" smtClean="0"/>
              <a:t>Trevor</a:t>
            </a:r>
            <a:r>
              <a:rPr lang="tr-TR" dirty="0" smtClean="0"/>
              <a:t>, 13th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Picture 2" descr="C:\Users\ysf\Pictures\Taramalarım\2016-09 (Eyl)\tarama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8931305" cy="28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Pasif difüzyon</a:t>
            </a:r>
          </a:p>
          <a:p>
            <a:r>
              <a:rPr lang="tr-TR" dirty="0" smtClean="0"/>
              <a:t>Aktif transport</a:t>
            </a:r>
          </a:p>
          <a:p>
            <a:r>
              <a:rPr lang="tr-TR" dirty="0" smtClean="0"/>
              <a:t>Kolaylaştırılmış difüzyon</a:t>
            </a:r>
          </a:p>
          <a:p>
            <a:r>
              <a:rPr lang="tr-TR" dirty="0" err="1" smtClean="0"/>
              <a:t>Pinositoz</a:t>
            </a:r>
            <a:endParaRPr lang="tr-TR" dirty="0" smtClean="0"/>
          </a:p>
          <a:p>
            <a:r>
              <a:rPr lang="tr-TR" dirty="0" smtClean="0"/>
              <a:t>Reseptör aracılı </a:t>
            </a:r>
            <a:r>
              <a:rPr lang="tr-TR" dirty="0" err="1" smtClean="0"/>
              <a:t>endositoz</a:t>
            </a:r>
            <a:endParaRPr lang="tr-T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695728" y="593467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05779" y="0"/>
            <a:ext cx="193244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Henderson</a:t>
            </a:r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Haselbach</a:t>
            </a:r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denklemi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752" y="1527048"/>
            <a:ext cx="8662736" cy="4566248"/>
          </a:xfrm>
        </p:spPr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Çoğu ilaç zayıf asit ya da zayıf bazdır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Zayıf asit bir anyon ve protona ayrılır</a:t>
            </a:r>
          </a:p>
          <a:p>
            <a:pPr>
              <a:buNone/>
            </a:pPr>
            <a:r>
              <a:rPr lang="tr-T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Aspirin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COOH            C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COO</a:t>
            </a:r>
            <a:r>
              <a:rPr lang="tr-TR" sz="2400" baseline="30000" dirty="0" smtClean="0">
                <a:latin typeface="Arial" pitchFamily="34" charset="0"/>
                <a:cs typeface="Arial" pitchFamily="34" charset="0"/>
              </a:rPr>
              <a:t>-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+     H</a:t>
            </a:r>
            <a:r>
              <a:rPr lang="tr-TR" sz="2400" baseline="30000" dirty="0" smtClean="0">
                <a:latin typeface="Arial" pitchFamily="34" charset="0"/>
                <a:cs typeface="Arial" pitchFamily="34" charset="0"/>
              </a:rPr>
              <a:t>+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                                  (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nötral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aspirin)                         (aspirin anyonu)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Zayıf baz bir katyona ayrılır</a:t>
            </a:r>
          </a:p>
          <a:p>
            <a:pPr>
              <a:buNone/>
            </a:pPr>
            <a:r>
              <a:rPr lang="tr-TR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Primethamin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CIN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tr-TR" sz="2400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          C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CIN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tr-TR" sz="2400" baseline="-25000" dirty="0" smtClean="0">
                <a:latin typeface="Arial" pitchFamily="34" charset="0"/>
                <a:cs typeface="Arial" pitchFamily="34" charset="0"/>
              </a:rPr>
              <a:t>2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+  H</a:t>
            </a:r>
            <a:r>
              <a:rPr lang="tr-TR" sz="2400" baseline="30000" dirty="0" smtClean="0">
                <a:latin typeface="Arial" pitchFamily="34" charset="0"/>
                <a:cs typeface="Arial" pitchFamily="34" charset="0"/>
              </a:rPr>
              <a:t>+</a:t>
            </a:r>
          </a:p>
          <a:p>
            <a:pPr>
              <a:buNone/>
            </a:pPr>
            <a:r>
              <a:rPr lang="tr-TR" sz="1600" baseline="30000" dirty="0" smtClean="0">
                <a:latin typeface="Arial" pitchFamily="34" charset="0"/>
                <a:cs typeface="Arial" pitchFamily="34" charset="0"/>
              </a:rPr>
              <a:t>                                                            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(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primetamin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katyonu )                  (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nötral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primetamin</a:t>
            </a:r>
            <a:r>
              <a:rPr lang="tr-TR" sz="16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)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Sağ Ok"/>
          <p:cNvSpPr/>
          <p:nvPr/>
        </p:nvSpPr>
        <p:spPr>
          <a:xfrm flipH="1">
            <a:off x="3563888" y="3068960"/>
            <a:ext cx="584448" cy="1523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3563888" y="2852936"/>
            <a:ext cx="576064" cy="144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 flipH="1" flipV="1">
            <a:off x="4644008" y="4365104"/>
            <a:ext cx="64807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Sağ Ok"/>
          <p:cNvSpPr/>
          <p:nvPr/>
        </p:nvSpPr>
        <p:spPr>
          <a:xfrm flipV="1">
            <a:off x="4644008" y="4509120"/>
            <a:ext cx="711696" cy="1524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Farmakoloji nedir?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Pharmacon</a:t>
            </a:r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İlaç</a:t>
            </a:r>
          </a:p>
          <a:p>
            <a:r>
              <a:rPr lang="tr-TR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Logos: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Bilim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Farmakoloji, ilaç ya da diğer kimyasal  ajanların canlı organizmaları ne şekilde etkilediğine odaklanır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1250" name="AutoShape 2" descr="ilaç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1252" name="AutoShape 4" descr="ilaç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pKa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Bir molekül ya da ilacın yüklü olmayan formu (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lipid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çözünür) ile yüklü olan formunun (suda çözünür) tamamen dengede olduğu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pH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değeridir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695728" y="593467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02712" y="0"/>
            <a:ext cx="253857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695728" y="593467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-459433"/>
            <a:ext cx="3143325" cy="7745137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092856" y="6488668"/>
            <a:ext cx="6051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Basic</a:t>
            </a:r>
            <a:r>
              <a:rPr lang="tr-TR" dirty="0" smtClean="0"/>
              <a:t> and Clinical Pharmacology, </a:t>
            </a:r>
            <a:r>
              <a:rPr lang="tr-TR" dirty="0" err="1" smtClean="0"/>
              <a:t>Katzung</a:t>
            </a:r>
            <a:r>
              <a:rPr lang="tr-TR" dirty="0" smtClean="0"/>
              <a:t>&amp; </a:t>
            </a:r>
            <a:r>
              <a:rPr lang="tr-TR" dirty="0" err="1" smtClean="0"/>
              <a:t>Trevor</a:t>
            </a:r>
            <a:r>
              <a:rPr lang="tr-TR" dirty="0" smtClean="0"/>
              <a:t>, 13th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Picture 2" descr="C:\Users\ysf\Pictures\Taramalarım\2016-09 (Eyl)\tarama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7056784" cy="622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2409828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Sıfırıncı</a:t>
            </a:r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derece kinetik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Konsantrasyondan bağımsız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(aktif tr-doygunluk, sabit hızda salım yapan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Birinci derece kinetik 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Konsantrasyon ile orantılı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imedpub.com/articles-images/advanced-drug-delivery-conventional-5-2-76-g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7486650" cy="4276726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635896" y="53732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https://www.imedpub.com/articles/oral-sustained-release-tablets-an-overview-with-a-special-emphasis-on-matrix-tablet.php?aid=19258</a:t>
            </a:r>
            <a:endParaRPr lang="tr-T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IMG_72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0"/>
            <a:ext cx="3168352" cy="6567820"/>
          </a:xfrm>
        </p:spPr>
      </p:pic>
      <p:sp>
        <p:nvSpPr>
          <p:cNvPr id="4" name="3 Metin kutusu"/>
          <p:cNvSpPr txBox="1"/>
          <p:nvPr/>
        </p:nvSpPr>
        <p:spPr>
          <a:xfrm>
            <a:off x="6695728" y="593467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25760"/>
            <a:ext cx="77724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BİYOYARARLANIM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IMG_72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6167" y="0"/>
            <a:ext cx="4211666" cy="6858000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6695728" y="593467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IMG_72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0"/>
            <a:ext cx="3960440" cy="6857301"/>
          </a:xfrm>
        </p:spPr>
      </p:pic>
      <p:sp>
        <p:nvSpPr>
          <p:cNvPr id="4" name="3 Metin kutusu"/>
          <p:cNvSpPr txBox="1"/>
          <p:nvPr/>
        </p:nvSpPr>
        <p:spPr>
          <a:xfrm>
            <a:off x="6695728" y="593467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Farmakoloji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752" y="1484784"/>
            <a:ext cx="5566392" cy="4614264"/>
          </a:xfrm>
        </p:spPr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 etkisini nasıl ortaya koyar?</a:t>
            </a:r>
          </a:p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Aspirin ağrıyı keser, hangi mekanizma ile?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Mutlak </a:t>
            </a:r>
            <a:r>
              <a:rPr lang="tr-TR" dirty="0" err="1" smtClean="0"/>
              <a:t>biyoyararlanım</a:t>
            </a:r>
            <a:endParaRPr lang="tr-TR" dirty="0" smtClean="0"/>
          </a:p>
          <a:p>
            <a:r>
              <a:rPr lang="tr-TR" dirty="0" err="1" smtClean="0"/>
              <a:t>Relatif</a:t>
            </a:r>
            <a:r>
              <a:rPr lang="tr-TR" dirty="0" smtClean="0"/>
              <a:t> </a:t>
            </a:r>
            <a:r>
              <a:rPr lang="tr-TR" dirty="0" err="1" smtClean="0"/>
              <a:t>biyoyararlanım</a:t>
            </a:r>
            <a:endParaRPr lang="tr-TR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57224" y="1500174"/>
            <a:ext cx="7772400" cy="4572000"/>
          </a:xfrm>
        </p:spPr>
        <p:txBody>
          <a:bodyPr/>
          <a:lstStyle/>
          <a:p>
            <a:pPr>
              <a:lnSpc>
                <a:spcPct val="80000"/>
              </a:lnSpc>
              <a:buNone/>
              <a:defRPr/>
            </a:pPr>
            <a:r>
              <a:rPr lang="tr-TR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İlaç Eşdeğerliği</a:t>
            </a:r>
            <a:endParaRPr lang="tr-TR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Farmasötik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eşdeğerlik</a:t>
            </a:r>
          </a:p>
          <a:p>
            <a:pPr>
              <a:lnSpc>
                <a:spcPct val="80000"/>
              </a:lnSpc>
              <a:buNone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Biyoeşdeğerlik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Terapötik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eşdeğerlik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Absorbsiyonu</a:t>
            </a:r>
            <a:r>
              <a:rPr lang="tr-TR" dirty="0" smtClean="0">
                <a:solidFill>
                  <a:srgbClr val="FF0000"/>
                </a:solidFill>
              </a:rPr>
              <a:t> etkileyen fizikokimyasal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Katı-sıvı form</a:t>
            </a:r>
          </a:p>
          <a:p>
            <a:r>
              <a:rPr lang="tr-TR" dirty="0" err="1" smtClean="0"/>
              <a:t>İyonizasyon</a:t>
            </a:r>
            <a:endParaRPr lang="tr-TR" dirty="0" smtClean="0"/>
          </a:p>
          <a:p>
            <a:r>
              <a:rPr lang="tr-TR" dirty="0" smtClean="0"/>
              <a:t>Partikül büyüklüğü</a:t>
            </a:r>
          </a:p>
          <a:p>
            <a:r>
              <a:rPr lang="tr-TR" dirty="0" smtClean="0"/>
              <a:t>Kristal şekli</a:t>
            </a:r>
          </a:p>
          <a:p>
            <a:r>
              <a:rPr lang="tr-TR" dirty="0" err="1" smtClean="0"/>
              <a:t>Solvat</a:t>
            </a:r>
            <a:r>
              <a:rPr lang="tr-TR" dirty="0" smtClean="0"/>
              <a:t> durumu</a:t>
            </a:r>
          </a:p>
          <a:p>
            <a:r>
              <a:rPr lang="tr-TR" dirty="0" smtClean="0"/>
              <a:t>Tuz halinde olma</a:t>
            </a:r>
          </a:p>
          <a:p>
            <a:r>
              <a:rPr lang="tr-TR" dirty="0" smtClean="0"/>
              <a:t>Kompleks oluşturma</a:t>
            </a:r>
            <a:endParaRPr lang="tr-TR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Absorbsiyonu</a:t>
            </a:r>
            <a:r>
              <a:rPr lang="tr-TR" dirty="0" smtClean="0">
                <a:solidFill>
                  <a:srgbClr val="FF0000"/>
                </a:solidFill>
              </a:rPr>
              <a:t> etkileyen fizyolojik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Mide boşalma süresi</a:t>
            </a:r>
          </a:p>
          <a:p>
            <a:r>
              <a:rPr lang="tr-TR" dirty="0" smtClean="0"/>
              <a:t>Barsak </a:t>
            </a:r>
            <a:r>
              <a:rPr lang="tr-TR" dirty="0" err="1" smtClean="0"/>
              <a:t>motilitesi</a:t>
            </a:r>
            <a:endParaRPr lang="tr-TR" dirty="0" smtClean="0"/>
          </a:p>
          <a:p>
            <a:r>
              <a:rPr lang="tr-TR" dirty="0" smtClean="0"/>
              <a:t>Mide barsak kan akımı</a:t>
            </a:r>
          </a:p>
          <a:p>
            <a:r>
              <a:rPr lang="tr-TR" dirty="0" smtClean="0"/>
              <a:t>P-</a:t>
            </a:r>
            <a:r>
              <a:rPr lang="tr-TR" dirty="0" err="1" smtClean="0"/>
              <a:t>glikoprotein</a:t>
            </a:r>
            <a:r>
              <a:rPr lang="tr-TR" dirty="0" smtClean="0"/>
              <a:t> ya da diğer </a:t>
            </a:r>
            <a:r>
              <a:rPr lang="tr-TR" dirty="0" err="1" smtClean="0"/>
              <a:t>efluks</a:t>
            </a:r>
            <a:r>
              <a:rPr lang="tr-TR" dirty="0" smtClean="0"/>
              <a:t> proteinleri</a:t>
            </a:r>
          </a:p>
          <a:p>
            <a:r>
              <a:rPr lang="tr-TR" dirty="0" smtClean="0"/>
              <a:t>Barsak hastalığı</a:t>
            </a:r>
            <a:endParaRPr lang="tr-TR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Absorbsiyonu</a:t>
            </a:r>
            <a:r>
              <a:rPr lang="tr-TR" dirty="0" smtClean="0">
                <a:solidFill>
                  <a:srgbClr val="FF0000"/>
                </a:solidFill>
              </a:rPr>
              <a:t> etkileyen besinle ilişkili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Açlık-tokluk</a:t>
            </a:r>
          </a:p>
          <a:p>
            <a:r>
              <a:rPr lang="tr-TR" dirty="0" smtClean="0"/>
              <a:t>Mide boşalması</a:t>
            </a:r>
          </a:p>
          <a:p>
            <a:r>
              <a:rPr lang="tr-TR" dirty="0" smtClean="0"/>
              <a:t>Mide salgısı, safra salgısı</a:t>
            </a:r>
          </a:p>
          <a:p>
            <a:r>
              <a:rPr lang="tr-TR" dirty="0" smtClean="0"/>
              <a:t>İlaçla alınan sıvı miktarı</a:t>
            </a:r>
          </a:p>
          <a:p>
            <a:r>
              <a:rPr lang="tr-TR" dirty="0" smtClean="0"/>
              <a:t>Besin içi metal iyonu etkileşimi vs</a:t>
            </a:r>
            <a:endParaRPr lang="tr-TR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665312"/>
            <a:ext cx="7772400" cy="4572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Yağlı besin, sıcak besin, heyecan, efor, ayakta durma,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antikolinerjik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ilaçlar, mide ülseri,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hipokalemi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hiperglisemi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Mide boşalması</a:t>
            </a:r>
            <a:r>
              <a:rPr lang="tr-TR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gecikir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Açlık, soğuk besinler, hafif egzersiz, yatma,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duodenum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ülseri,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vagotomi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Mide boşalması </a:t>
            </a:r>
            <a:r>
              <a:rPr lang="tr-TR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hızlanır</a:t>
            </a:r>
            <a:endParaRPr lang="tr-TR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Aşağı Ok"/>
          <p:cNvSpPr/>
          <p:nvPr/>
        </p:nvSpPr>
        <p:spPr>
          <a:xfrm>
            <a:off x="3563888" y="2924944"/>
            <a:ext cx="357190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3563888" y="5085184"/>
            <a:ext cx="357190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pass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endParaRPr lang="tr-TR" dirty="0"/>
          </a:p>
        </p:txBody>
      </p:sp>
      <p:pic>
        <p:nvPicPr>
          <p:cNvPr id="4" name="3 Resim" descr="IMG_72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528206" cy="6858000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6695728" y="593467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4283968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https://medicoapps.org/tag/first-pass-metabolism/</a:t>
            </a:r>
            <a:endParaRPr lang="tr-TR" dirty="0"/>
          </a:p>
        </p:txBody>
      </p:sp>
      <p:pic>
        <p:nvPicPr>
          <p:cNvPr id="5" name="Picture 2" descr="presystemic eliminati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8001056" cy="6000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Tarihçe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752" y="1268760"/>
            <a:ext cx="8503920" cy="45720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18yy  sonu, 19yy başı, </a:t>
            </a:r>
            <a:r>
              <a:rPr lang="tr-TR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Francoise</a:t>
            </a:r>
            <a:r>
              <a:rPr lang="tr-T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Magendie</a:t>
            </a:r>
            <a:r>
              <a:rPr lang="tr-T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ilk kez “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nux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vomica”nın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antikonvülzan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etkisini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spinal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kord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da gösterdiğini buluyor</a:t>
            </a:r>
          </a:p>
          <a:p>
            <a:r>
              <a:rPr lang="tr-TR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Claude</a:t>
            </a:r>
            <a:r>
              <a:rPr lang="tr-T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Bernard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kürarın etkisini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nöromüsküler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kavşakta gösterdiğini buluyor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Bu iki araştırmacı deneysel fizyoloji ve farmakoloji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metodlarının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geliştirilmesinde büyük katkı sağlamıştır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503920" cy="45720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İlk farmakoloji Lab, </a:t>
            </a:r>
            <a:r>
              <a:rPr lang="tr-TR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Rudolph</a:t>
            </a:r>
            <a:r>
              <a:rPr lang="tr-T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Buchheim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Estonya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Oswald</a:t>
            </a:r>
            <a:r>
              <a:rPr lang="tr-T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Schmiedeberg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modern Farmakolojinin kurucusu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1869,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Schmiedeberg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muskarinin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kalpte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vagus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siniri uyarılması ile aynı etkiyi gösterdiğini bulmuştur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1885, “</a:t>
            </a:r>
            <a:r>
              <a:rPr lang="tr-TR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Outline</a:t>
            </a:r>
            <a:r>
              <a:rPr lang="tr-T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of Pharmacology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” isimli kitabı yayınlamıştır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Farmakoloji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Fizyoloji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Kimya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Biyokimya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Tıp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1157</Words>
  <Application>Microsoft Office PowerPoint</Application>
  <PresentationFormat>Ekran Gösterisi (4:3)</PresentationFormat>
  <Paragraphs>273</Paragraphs>
  <Slides>67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67</vt:i4>
      </vt:variant>
    </vt:vector>
  </HeadingPairs>
  <TitlesOfParts>
    <vt:vector size="68" baseType="lpstr">
      <vt:lpstr>Ofis Teması</vt:lpstr>
      <vt:lpstr>GENEL FARMAKOLOJİ</vt:lpstr>
      <vt:lpstr>Dersin hedefleri:</vt:lpstr>
      <vt:lpstr>Dersin İçeriği </vt:lpstr>
      <vt:lpstr>Önerilen ders kitapları</vt:lpstr>
      <vt:lpstr>Farmakoloji nedir?</vt:lpstr>
      <vt:lpstr>Farmakoloji</vt:lpstr>
      <vt:lpstr>Tarihçe</vt:lpstr>
      <vt:lpstr>Slayt 8</vt:lpstr>
      <vt:lpstr>Farmakoloji</vt:lpstr>
      <vt:lpstr>Slayt 10</vt:lpstr>
      <vt:lpstr>Slayt 11</vt:lpstr>
      <vt:lpstr>Farmakoepidemiyoloji</vt:lpstr>
      <vt:lpstr>Farmakogenomik</vt:lpstr>
      <vt:lpstr>Farmakoekonomi</vt:lpstr>
      <vt:lpstr>Kemoterapi</vt:lpstr>
      <vt:lpstr>Toksikoloji</vt:lpstr>
      <vt:lpstr>Slayt 17</vt:lpstr>
      <vt:lpstr>Başka bir anlatımla,</vt:lpstr>
      <vt:lpstr>Orphan drug (öksüz ilaç)</vt:lpstr>
      <vt:lpstr>İlaçların isimlendirilmesi</vt:lpstr>
      <vt:lpstr>İlaçlar hangi kaynaklardan elde edilir?</vt:lpstr>
      <vt:lpstr>Slayt 22</vt:lpstr>
      <vt:lpstr>Slayt 23</vt:lpstr>
      <vt:lpstr>Slayt 24</vt:lpstr>
      <vt:lpstr>Paracelsus</vt:lpstr>
      <vt:lpstr>İlaçların doğası</vt:lpstr>
      <vt:lpstr>İlaçların büyüklüğü</vt:lpstr>
      <vt:lpstr>İlaç reseptör bağları</vt:lpstr>
      <vt:lpstr>İlaçların şekli</vt:lpstr>
      <vt:lpstr>Slayt 30</vt:lpstr>
      <vt:lpstr>Slayt 31</vt:lpstr>
      <vt:lpstr>İlaç-Vücut etkileşimleri</vt:lpstr>
      <vt:lpstr>Farmakokinetik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Fick’in difüzyon kanunu</vt:lpstr>
      <vt:lpstr>Slayt 44</vt:lpstr>
      <vt:lpstr>Slayt 45</vt:lpstr>
      <vt:lpstr>Slayt 46</vt:lpstr>
      <vt:lpstr>Slayt 47</vt:lpstr>
      <vt:lpstr>Slayt 48</vt:lpstr>
      <vt:lpstr>Henderson-Haselbach denklemi</vt:lpstr>
      <vt:lpstr>pKa</vt:lpstr>
      <vt:lpstr>Slayt 51</vt:lpstr>
      <vt:lpstr>Slayt 52</vt:lpstr>
      <vt:lpstr>Slayt 53</vt:lpstr>
      <vt:lpstr>Slayt 54</vt:lpstr>
      <vt:lpstr>Slayt 55</vt:lpstr>
      <vt:lpstr>Slayt 56</vt:lpstr>
      <vt:lpstr>BİYOYARARLANIM </vt:lpstr>
      <vt:lpstr>Slayt 58</vt:lpstr>
      <vt:lpstr>Slayt 59</vt:lpstr>
      <vt:lpstr>Slayt 60</vt:lpstr>
      <vt:lpstr>Slayt 61</vt:lpstr>
      <vt:lpstr>Absorbsiyonu etkileyen fizikokimyasal faktörler</vt:lpstr>
      <vt:lpstr>Absorbsiyonu etkileyen fizyolojik faktörler</vt:lpstr>
      <vt:lpstr>Absorbsiyonu etkileyen besinle ilişkili faktörler</vt:lpstr>
      <vt:lpstr>Slayt 65</vt:lpstr>
      <vt:lpstr>First pass effect</vt:lpstr>
      <vt:lpstr>Slayt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ebru</dc:creator>
  <cp:lastModifiedBy>ebru</cp:lastModifiedBy>
  <cp:revision>3</cp:revision>
  <dcterms:created xsi:type="dcterms:W3CDTF">2018-10-22T09:08:18Z</dcterms:created>
  <dcterms:modified xsi:type="dcterms:W3CDTF">2020-10-13T12:27:29Z</dcterms:modified>
</cp:coreProperties>
</file>