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handoutMasterIdLst>
    <p:handoutMasterId r:id="rId10"/>
  </p:handoutMasterIdLst>
  <p:sldIdLst>
    <p:sldId id="256" r:id="rId2"/>
    <p:sldId id="274" r:id="rId3"/>
    <p:sldId id="259" r:id="rId4"/>
    <p:sldId id="277" r:id="rId5"/>
    <p:sldId id="278" r:id="rId6"/>
    <p:sldId id="279" r:id="rId7"/>
    <p:sldId id="275" r:id="rId8"/>
    <p:sldId id="276" r:id="rId9"/>
  </p:sldIdLst>
  <p:sldSz cx="9144000" cy="6858000" type="screen4x3"/>
  <p:notesSz cx="9710738" cy="6858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hmet Gumustas" initials="MG" lastIdx="2" clrIdx="0">
    <p:extLst>
      <p:ext uri="{19B8F6BF-5375-455C-9EA6-DF929625EA0E}">
        <p15:presenceInfo xmlns:p15="http://schemas.microsoft.com/office/powerpoint/2012/main" userId="272f878493ae7a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36" autoAdjust="0"/>
    <p:restoredTop sz="94660"/>
  </p:normalViewPr>
  <p:slideViewPr>
    <p:cSldViewPr>
      <p:cViewPr varScale="1">
        <p:scale>
          <a:sx n="106" d="100"/>
          <a:sy n="106" d="100"/>
        </p:scale>
        <p:origin x="6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r-TR" altLang="tr-T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0688" y="0"/>
            <a:ext cx="42084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54CFC52-D684-459F-9674-0779A7C91697}" type="datetimeFigureOut">
              <a:rPr lang="tr-TR" altLang="tr-TR"/>
              <a:pPr/>
              <a:t>16.10.2017</a:t>
            </a:fld>
            <a:endParaRPr lang="tr-TR" altLang="tr-TR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0846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r-TR" altLang="tr-TR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0688" y="6513513"/>
            <a:ext cx="42084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B42C995-96F5-4614-B520-55CE0C2A730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67140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656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263"/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0E5A-E3A6-49EC-A1FE-561A566A91A8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214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735-D912-4626-8D73-52FCD5B87DB5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8094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D36-6900-4E43-B989-1339A5D55EF0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63189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87D34-0509-45D0-8963-E653A37FBC15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2315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5656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263">
                <a:solidFill>
                  <a:schemeClr val="tx1"/>
                </a:solidFill>
              </a:defRPr>
            </a:lvl1pPr>
            <a:lvl2pPr marL="430997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2pPr>
            <a:lvl3pPr marL="861993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3pPr>
            <a:lvl4pPr marL="1292990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4pPr>
            <a:lvl5pPr marL="1723986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5pPr>
            <a:lvl6pPr marL="2154983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6pPr>
            <a:lvl7pPr marL="258597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7pPr>
            <a:lvl8pPr marL="3016975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8pPr>
            <a:lvl9pPr marL="3447971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84E6-A7BA-454B-871F-629C7A9B0E0C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26573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9CB-0885-4A8E-AD2C-4FAFEB9B6C35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92436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997" indent="0">
              <a:buNone/>
              <a:defRPr sz="1886" b="1"/>
            </a:lvl2pPr>
            <a:lvl3pPr marL="861993" indent="0">
              <a:buNone/>
              <a:defRPr sz="1697" b="1"/>
            </a:lvl3pPr>
            <a:lvl4pPr marL="1292990" indent="0">
              <a:buNone/>
              <a:defRPr sz="1509" b="1"/>
            </a:lvl4pPr>
            <a:lvl5pPr marL="1723986" indent="0">
              <a:buNone/>
              <a:defRPr sz="1509" b="1"/>
            </a:lvl5pPr>
            <a:lvl6pPr marL="2154983" indent="0">
              <a:buNone/>
              <a:defRPr sz="1509" b="1"/>
            </a:lvl6pPr>
            <a:lvl7pPr marL="2585979" indent="0">
              <a:buNone/>
              <a:defRPr sz="1509" b="1"/>
            </a:lvl7pPr>
            <a:lvl8pPr marL="3016975" indent="0">
              <a:buNone/>
              <a:defRPr sz="1509" b="1"/>
            </a:lvl8pPr>
            <a:lvl9pPr marL="3447971" indent="0">
              <a:buNone/>
              <a:defRPr sz="1509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997" indent="0">
              <a:buNone/>
              <a:defRPr sz="1886" b="1"/>
            </a:lvl2pPr>
            <a:lvl3pPr marL="861993" indent="0">
              <a:buNone/>
              <a:defRPr sz="1697" b="1"/>
            </a:lvl3pPr>
            <a:lvl4pPr marL="1292990" indent="0">
              <a:buNone/>
              <a:defRPr sz="1509" b="1"/>
            </a:lvl4pPr>
            <a:lvl5pPr marL="1723986" indent="0">
              <a:buNone/>
              <a:defRPr sz="1509" b="1"/>
            </a:lvl5pPr>
            <a:lvl6pPr marL="2154983" indent="0">
              <a:buNone/>
              <a:defRPr sz="1509" b="1"/>
            </a:lvl6pPr>
            <a:lvl7pPr marL="2585979" indent="0">
              <a:buNone/>
              <a:defRPr sz="1509" b="1"/>
            </a:lvl7pPr>
            <a:lvl8pPr marL="3016975" indent="0">
              <a:buNone/>
              <a:defRPr sz="1509" b="1"/>
            </a:lvl8pPr>
            <a:lvl9pPr marL="3447971" indent="0">
              <a:buNone/>
              <a:defRPr sz="1509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2F21-9FA0-4AC1-A5E4-7ECA38E0F4CD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2026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ADC8-F4AF-4B75-A862-991789A63115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5993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B305A-41BD-464F-B012-37838E5C67CE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10470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016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016"/>
            </a:lvl1pPr>
            <a:lvl2pPr>
              <a:defRPr sz="2639"/>
            </a:lvl2pPr>
            <a:lvl3pPr>
              <a:defRPr sz="2263"/>
            </a:lvl3pPr>
            <a:lvl4pPr>
              <a:defRPr sz="1886"/>
            </a:lvl4pPr>
            <a:lvl5pPr>
              <a:defRPr sz="1886"/>
            </a:lvl5pPr>
            <a:lvl6pPr>
              <a:defRPr sz="1886"/>
            </a:lvl6pPr>
            <a:lvl7pPr>
              <a:defRPr sz="1886"/>
            </a:lvl7pPr>
            <a:lvl8pPr>
              <a:defRPr sz="1886"/>
            </a:lvl8pPr>
            <a:lvl9pPr>
              <a:defRPr sz="1886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9"/>
            </a:lvl1pPr>
            <a:lvl2pPr marL="430997" indent="0">
              <a:buNone/>
              <a:defRPr sz="1320"/>
            </a:lvl2pPr>
            <a:lvl3pPr marL="861993" indent="0">
              <a:buNone/>
              <a:defRPr sz="1131"/>
            </a:lvl3pPr>
            <a:lvl4pPr marL="1292990" indent="0">
              <a:buNone/>
              <a:defRPr sz="942"/>
            </a:lvl4pPr>
            <a:lvl5pPr marL="1723986" indent="0">
              <a:buNone/>
              <a:defRPr sz="942"/>
            </a:lvl5pPr>
            <a:lvl6pPr marL="2154983" indent="0">
              <a:buNone/>
              <a:defRPr sz="942"/>
            </a:lvl6pPr>
            <a:lvl7pPr marL="2585979" indent="0">
              <a:buNone/>
              <a:defRPr sz="942"/>
            </a:lvl7pPr>
            <a:lvl8pPr marL="3016975" indent="0">
              <a:buNone/>
              <a:defRPr sz="942"/>
            </a:lvl8pPr>
            <a:lvl9pPr marL="3447971" indent="0">
              <a:buNone/>
              <a:defRPr sz="942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C8EC-36D6-4B6E-8DD7-5E8463F72669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7417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016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016"/>
            </a:lvl1pPr>
            <a:lvl2pPr marL="430997" indent="0">
              <a:buNone/>
              <a:defRPr sz="2639"/>
            </a:lvl2pPr>
            <a:lvl3pPr marL="861993" indent="0">
              <a:buNone/>
              <a:defRPr sz="2263"/>
            </a:lvl3pPr>
            <a:lvl4pPr marL="1292990" indent="0">
              <a:buNone/>
              <a:defRPr sz="1886"/>
            </a:lvl4pPr>
            <a:lvl5pPr marL="1723986" indent="0">
              <a:buNone/>
              <a:defRPr sz="1886"/>
            </a:lvl5pPr>
            <a:lvl6pPr marL="2154983" indent="0">
              <a:buNone/>
              <a:defRPr sz="1886"/>
            </a:lvl6pPr>
            <a:lvl7pPr marL="2585979" indent="0">
              <a:buNone/>
              <a:defRPr sz="1886"/>
            </a:lvl7pPr>
            <a:lvl8pPr marL="3016975" indent="0">
              <a:buNone/>
              <a:defRPr sz="1886"/>
            </a:lvl8pPr>
            <a:lvl9pPr marL="3447971" indent="0">
              <a:buNone/>
              <a:defRPr sz="1886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9"/>
            </a:lvl1pPr>
            <a:lvl2pPr marL="430997" indent="0">
              <a:buNone/>
              <a:defRPr sz="1320"/>
            </a:lvl2pPr>
            <a:lvl3pPr marL="861993" indent="0">
              <a:buNone/>
              <a:defRPr sz="1131"/>
            </a:lvl3pPr>
            <a:lvl4pPr marL="1292990" indent="0">
              <a:buNone/>
              <a:defRPr sz="942"/>
            </a:lvl4pPr>
            <a:lvl5pPr marL="1723986" indent="0">
              <a:buNone/>
              <a:defRPr sz="942"/>
            </a:lvl5pPr>
            <a:lvl6pPr marL="2154983" indent="0">
              <a:buNone/>
              <a:defRPr sz="942"/>
            </a:lvl6pPr>
            <a:lvl7pPr marL="2585979" indent="0">
              <a:buNone/>
              <a:defRPr sz="942"/>
            </a:lvl7pPr>
            <a:lvl8pPr marL="3016975" indent="0">
              <a:buNone/>
              <a:defRPr sz="942"/>
            </a:lvl8pPr>
            <a:lvl9pPr marL="3447971" indent="0">
              <a:buNone/>
              <a:defRPr sz="942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9B1-726B-49EF-B8F1-F6D19921BF06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9147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7735-D912-4626-8D73-52FCD5B87DB5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0223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861993" rtl="0" eaLnBrk="1" latinLnBrk="0" hangingPunct="1">
        <a:lnSpc>
          <a:spcPct val="90000"/>
        </a:lnSpc>
        <a:spcBef>
          <a:spcPct val="0"/>
        </a:spcBef>
        <a:buNone/>
        <a:defRPr sz="41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498" indent="-215498" algn="l" defTabSz="861993" rtl="0" eaLnBrk="1" latinLnBrk="0" hangingPunct="1">
        <a:lnSpc>
          <a:spcPct val="90000"/>
        </a:lnSpc>
        <a:spcBef>
          <a:spcPts val="942"/>
        </a:spcBef>
        <a:buFont typeface="Arial" panose="020B0604020202020204" pitchFamily="34" charset="0"/>
        <a:buChar char="•"/>
        <a:defRPr sz="2639" kern="1200">
          <a:solidFill>
            <a:schemeClr val="tx1"/>
          </a:solidFill>
          <a:latin typeface="+mn-lt"/>
          <a:ea typeface="+mn-ea"/>
          <a:cs typeface="+mn-cs"/>
        </a:defRPr>
      </a:lvl1pPr>
      <a:lvl2pPr marL="64649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07749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50848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93948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37048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47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47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470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97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99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99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86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98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979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975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971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-10313" y="2492896"/>
            <a:ext cx="91336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3600" b="1" dirty="0" smtClean="0"/>
              <a:t>3. </a:t>
            </a:r>
            <a:r>
              <a:rPr lang="tr-TR" altLang="tr-TR" sz="3600" b="1" dirty="0"/>
              <a:t>GRUP KATYONLARI</a:t>
            </a:r>
          </a:p>
          <a:p>
            <a:pPr algn="ctr"/>
            <a:r>
              <a:rPr lang="tr-TR" sz="3600" b="1" dirty="0"/>
              <a:t>Ni</a:t>
            </a:r>
            <a:r>
              <a:rPr lang="tr-TR" sz="3600" b="1" baseline="30000" dirty="0"/>
              <a:t>2</a:t>
            </a:r>
            <a:r>
              <a:rPr lang="tr-TR" sz="3600" b="1" baseline="30000" dirty="0" smtClean="0"/>
              <a:t>+</a:t>
            </a:r>
            <a:r>
              <a:rPr lang="tr-TR" sz="3600" b="1" dirty="0" smtClean="0"/>
              <a:t>,  </a:t>
            </a:r>
            <a:r>
              <a:rPr lang="tr-TR" sz="3600" b="1" dirty="0" smtClean="0"/>
              <a:t>Al</a:t>
            </a:r>
            <a:r>
              <a:rPr lang="tr-TR" sz="3600" b="1" baseline="30000" dirty="0" smtClean="0"/>
              <a:t>3+</a:t>
            </a:r>
            <a:r>
              <a:rPr lang="tr-TR" sz="3600" b="1" dirty="0"/>
              <a:t>, </a:t>
            </a:r>
            <a:r>
              <a:rPr lang="tr-TR" sz="3600" b="1" dirty="0" smtClean="0"/>
              <a:t>  Mn</a:t>
            </a:r>
            <a:r>
              <a:rPr lang="tr-TR" sz="3600" b="1" baseline="30000" dirty="0" smtClean="0"/>
              <a:t>2</a:t>
            </a:r>
            <a:r>
              <a:rPr lang="tr-TR" sz="3600" b="1" baseline="30000" dirty="0"/>
              <a:t>+</a:t>
            </a:r>
            <a:r>
              <a:rPr lang="tr-TR" sz="3600" b="1" dirty="0"/>
              <a:t>, </a:t>
            </a:r>
            <a:r>
              <a:rPr lang="tr-TR" sz="3600" b="1" dirty="0" smtClean="0"/>
              <a:t>  Cr</a:t>
            </a:r>
            <a:r>
              <a:rPr lang="tr-TR" sz="3600" b="1" baseline="30000" dirty="0" smtClean="0"/>
              <a:t>3+</a:t>
            </a:r>
            <a:r>
              <a:rPr lang="tr-TR" sz="3600" b="1" dirty="0" smtClean="0"/>
              <a:t>,  </a:t>
            </a:r>
            <a:r>
              <a:rPr lang="tr-TR" sz="3600" b="1" dirty="0" smtClean="0"/>
              <a:t>Zn</a:t>
            </a:r>
            <a:r>
              <a:rPr lang="tr-TR" sz="3600" b="1" baseline="30000" dirty="0" smtClean="0"/>
              <a:t>2+</a:t>
            </a:r>
            <a:r>
              <a:rPr lang="tr-TR" sz="3600" b="1" dirty="0" smtClean="0"/>
              <a:t>,   Fe</a:t>
            </a:r>
            <a:r>
              <a:rPr lang="tr-TR" sz="3600" b="1" baseline="30000" dirty="0" smtClean="0"/>
              <a:t>3</a:t>
            </a:r>
            <a:r>
              <a:rPr lang="tr-TR" sz="3600" b="1" baseline="30000" dirty="0"/>
              <a:t>+</a:t>
            </a:r>
            <a:r>
              <a:rPr lang="tr-TR" sz="3600" b="1" dirty="0"/>
              <a:t>, </a:t>
            </a:r>
            <a:r>
              <a:rPr lang="tr-TR" sz="3600" b="1" dirty="0" smtClean="0"/>
              <a:t>Co</a:t>
            </a:r>
            <a:r>
              <a:rPr lang="tr-TR" sz="3600" b="1" baseline="30000" dirty="0" smtClean="0"/>
              <a:t>2</a:t>
            </a:r>
            <a:r>
              <a:rPr lang="tr-TR" sz="3600" b="1" baseline="30000" dirty="0"/>
              <a:t>+</a:t>
            </a:r>
            <a:r>
              <a:rPr lang="tr-TR" sz="3600" b="1" dirty="0"/>
              <a:t>,</a:t>
            </a:r>
            <a:r>
              <a:rPr lang="tr-TR" sz="3600" dirty="0" smtClean="0"/>
              <a:t> </a:t>
            </a:r>
            <a:endParaRPr lang="en-US" sz="36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34250" b="35300"/>
          <a:stretch/>
        </p:blipFill>
        <p:spPr>
          <a:xfrm>
            <a:off x="-10313" y="3933056"/>
            <a:ext cx="9144000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98809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grup katyonları NH</a:t>
            </a:r>
            <a:r>
              <a:rPr lang="tr-TR" baseline="-25000" dirty="0"/>
              <a:t>4</a:t>
            </a:r>
            <a:r>
              <a:rPr lang="tr-TR" dirty="0"/>
              <a:t>OH – NH</a:t>
            </a:r>
            <a:r>
              <a:rPr lang="tr-TR" baseline="-25000" dirty="0"/>
              <a:t>4</a:t>
            </a:r>
            <a:r>
              <a:rPr lang="tr-TR" dirty="0"/>
              <a:t>Cl ile tamponlanmış bazik ortamda hidrojen sülfür (H</a:t>
            </a:r>
            <a:r>
              <a:rPr lang="tr-TR" baseline="-25000" dirty="0"/>
              <a:t>2</a:t>
            </a:r>
            <a:r>
              <a:rPr lang="tr-TR" dirty="0"/>
              <a:t>S) veya </a:t>
            </a:r>
            <a:r>
              <a:rPr lang="tr-TR" dirty="0" err="1"/>
              <a:t>tiyoasetamid</a:t>
            </a:r>
            <a:r>
              <a:rPr lang="tr-TR" dirty="0"/>
              <a:t> çözeltisi ile sülfürleri ve hidroksitleri halinde çökerler. </a:t>
            </a:r>
            <a:endParaRPr lang="tr-TR" dirty="0" smtClean="0"/>
          </a:p>
          <a:p>
            <a:endParaRPr lang="tr-TR" dirty="0"/>
          </a:p>
          <a:p>
            <a:endParaRPr lang="en-US" dirty="0"/>
          </a:p>
          <a:p>
            <a:r>
              <a:rPr lang="tr-TR" dirty="0"/>
              <a:t>Bu katyonlar I. ve II. grup katyonlarının çöktürücü reaktifleriyle çökelek oluşturmazlar. </a:t>
            </a:r>
            <a:endParaRPr lang="en-US" dirty="0"/>
          </a:p>
          <a:p>
            <a:r>
              <a:rPr lang="tr-TR" dirty="0"/>
              <a:t> 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539552" y="3861048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İki alt gruba ayrılırlar.	</a:t>
            </a:r>
            <a:endParaRPr lang="en-US" dirty="0"/>
          </a:p>
          <a:p>
            <a:r>
              <a:rPr lang="tr-TR" dirty="0"/>
              <a:t>1) Demir Grubu (Grup III A) : Fe</a:t>
            </a:r>
            <a:r>
              <a:rPr lang="tr-TR" baseline="30000" dirty="0"/>
              <a:t>3+</a:t>
            </a:r>
            <a:r>
              <a:rPr lang="tr-TR" dirty="0"/>
              <a:t>, Al</a:t>
            </a:r>
            <a:r>
              <a:rPr lang="tr-TR" baseline="30000" dirty="0"/>
              <a:t>3+</a:t>
            </a:r>
            <a:r>
              <a:rPr lang="tr-TR" dirty="0"/>
              <a:t>, Cr</a:t>
            </a:r>
            <a:r>
              <a:rPr lang="tr-TR" baseline="30000" dirty="0"/>
              <a:t>3+</a:t>
            </a:r>
            <a:r>
              <a:rPr lang="tr-TR" dirty="0"/>
              <a:t> (Hidroksitleri halinde çökerler.)</a:t>
            </a:r>
            <a:endParaRPr lang="en-US" dirty="0"/>
          </a:p>
          <a:p>
            <a:r>
              <a:rPr lang="tr-TR" dirty="0"/>
              <a:t>2) Çinko Grubu (Grup III B) : Ni</a:t>
            </a:r>
            <a:r>
              <a:rPr lang="tr-TR" baseline="30000" dirty="0"/>
              <a:t>2+</a:t>
            </a:r>
            <a:r>
              <a:rPr lang="tr-TR" dirty="0"/>
              <a:t>, Co</a:t>
            </a:r>
            <a:r>
              <a:rPr lang="tr-TR" baseline="30000" dirty="0"/>
              <a:t>2+</a:t>
            </a:r>
            <a:r>
              <a:rPr lang="tr-TR" dirty="0"/>
              <a:t>, Mn</a:t>
            </a:r>
            <a:r>
              <a:rPr lang="tr-TR" baseline="30000" dirty="0"/>
              <a:t>2+</a:t>
            </a:r>
            <a:r>
              <a:rPr lang="tr-TR" dirty="0"/>
              <a:t>, Zn</a:t>
            </a:r>
            <a:r>
              <a:rPr lang="tr-TR" baseline="30000" dirty="0"/>
              <a:t>2+ </a:t>
            </a:r>
            <a:r>
              <a:rPr lang="tr-TR" dirty="0"/>
              <a:t> (Sülfürleri halinde çökerler.)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47047" y="1196752"/>
            <a:ext cx="891002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dirty="0"/>
              <a:t>İçerisinde Fe</a:t>
            </a:r>
            <a:r>
              <a:rPr lang="tr-TR" baseline="30000" dirty="0"/>
              <a:t>3+</a:t>
            </a:r>
            <a:r>
              <a:rPr lang="tr-TR" dirty="0"/>
              <a:t>, Al</a:t>
            </a:r>
            <a:r>
              <a:rPr lang="tr-TR" baseline="30000" dirty="0"/>
              <a:t>3+</a:t>
            </a:r>
            <a:r>
              <a:rPr lang="tr-TR" dirty="0"/>
              <a:t>, Cr </a:t>
            </a:r>
            <a:r>
              <a:rPr lang="tr-TR" baseline="30000" dirty="0"/>
              <a:t>3+</a:t>
            </a:r>
            <a:r>
              <a:rPr lang="tr-TR" dirty="0"/>
              <a:t>, Ni</a:t>
            </a:r>
            <a:r>
              <a:rPr lang="tr-TR" baseline="30000" dirty="0"/>
              <a:t>2+</a:t>
            </a:r>
            <a:r>
              <a:rPr lang="tr-TR" dirty="0"/>
              <a:t>, Co</a:t>
            </a:r>
            <a:r>
              <a:rPr lang="tr-TR" baseline="30000" dirty="0"/>
              <a:t>2+</a:t>
            </a:r>
            <a:r>
              <a:rPr lang="tr-TR" dirty="0"/>
              <a:t>, Mn</a:t>
            </a:r>
            <a:r>
              <a:rPr lang="tr-TR" baseline="30000" dirty="0"/>
              <a:t>2+</a:t>
            </a:r>
            <a:r>
              <a:rPr lang="tr-TR" dirty="0"/>
              <a:t>, Zn</a:t>
            </a:r>
            <a:r>
              <a:rPr lang="tr-TR" baseline="30000" dirty="0"/>
              <a:t>2+ </a:t>
            </a:r>
            <a:r>
              <a:rPr lang="tr-TR" dirty="0"/>
              <a:t> bulunan numuneden 20 damla bir tüp içerisine alınır. </a:t>
            </a:r>
            <a:endParaRPr lang="en-US" dirty="0"/>
          </a:p>
          <a:p>
            <a:pPr lvl="0"/>
            <a:r>
              <a:rPr lang="tr-TR" dirty="0"/>
              <a:t>Üzerine 4 M NH</a:t>
            </a:r>
            <a:r>
              <a:rPr lang="tr-TR" baseline="-25000" dirty="0"/>
              <a:t>4</a:t>
            </a:r>
            <a:r>
              <a:rPr lang="tr-TR" dirty="0"/>
              <a:t>Cl çözeltisinden 10 damla, 2 M NH</a:t>
            </a:r>
            <a:r>
              <a:rPr lang="tr-TR" baseline="-25000" dirty="0"/>
              <a:t>4</a:t>
            </a:r>
            <a:r>
              <a:rPr lang="tr-TR" dirty="0"/>
              <a:t>OH (%33) çözeltisinden damla damla eklenir </a:t>
            </a:r>
            <a:r>
              <a:rPr lang="tr-TR" b="1" dirty="0" smtClean="0">
                <a:solidFill>
                  <a:srgbClr val="FF0000"/>
                </a:solidFill>
              </a:rPr>
              <a:t>(yaklaşık 5 damla) </a:t>
            </a:r>
            <a:r>
              <a:rPr lang="tr-TR" dirty="0" smtClean="0"/>
              <a:t>ve </a:t>
            </a:r>
            <a:r>
              <a:rPr lang="tr-TR" dirty="0"/>
              <a:t>bazik olup olmadığı turnusol kağıdı ile kontrol edilir. </a:t>
            </a:r>
            <a:endParaRPr lang="en-US" dirty="0"/>
          </a:p>
          <a:p>
            <a:pPr lvl="0"/>
            <a:r>
              <a:rPr lang="tr-TR" dirty="0"/>
              <a:t>Ortam bazik olduktan sonra 20 damla NH</a:t>
            </a:r>
            <a:r>
              <a:rPr lang="tr-TR" baseline="-25000" dirty="0"/>
              <a:t>4</a:t>
            </a:r>
            <a:r>
              <a:rPr lang="tr-TR" dirty="0"/>
              <a:t>OH çözeltisinden eklenir ve Fe</a:t>
            </a:r>
            <a:r>
              <a:rPr lang="tr-TR" baseline="30000" dirty="0"/>
              <a:t>3+</a:t>
            </a:r>
            <a:r>
              <a:rPr lang="tr-TR" dirty="0"/>
              <a:t>, Al</a:t>
            </a:r>
            <a:r>
              <a:rPr lang="tr-TR" baseline="30000" dirty="0"/>
              <a:t>3+</a:t>
            </a:r>
            <a:r>
              <a:rPr lang="tr-TR" dirty="0"/>
              <a:t> ve Cr</a:t>
            </a:r>
            <a:r>
              <a:rPr lang="tr-TR" baseline="30000" dirty="0"/>
              <a:t>3+</a:t>
            </a:r>
            <a:r>
              <a:rPr lang="tr-TR" dirty="0"/>
              <a:t> hidroksitleri halinde çöker.</a:t>
            </a:r>
            <a:endParaRPr lang="en-US" dirty="0"/>
          </a:p>
          <a:p>
            <a:pPr lvl="0"/>
            <a:r>
              <a:rPr lang="tr-TR" dirty="0"/>
              <a:t>Bu çözelti 5 </a:t>
            </a:r>
            <a:r>
              <a:rPr lang="tr-TR" dirty="0" err="1"/>
              <a:t>dk</a:t>
            </a:r>
            <a:r>
              <a:rPr lang="tr-TR" dirty="0"/>
              <a:t> su banyosunda ısıtılır ve üzerine 20 damla </a:t>
            </a:r>
            <a:r>
              <a:rPr lang="tr-TR" dirty="0" err="1"/>
              <a:t>tiyoasetamid</a:t>
            </a:r>
            <a:r>
              <a:rPr lang="tr-TR" dirty="0"/>
              <a:t> çözeltisi eklenir böylece Ni</a:t>
            </a:r>
            <a:r>
              <a:rPr lang="tr-TR" baseline="30000" dirty="0"/>
              <a:t>2+</a:t>
            </a:r>
            <a:r>
              <a:rPr lang="tr-TR" dirty="0"/>
              <a:t>, Co</a:t>
            </a:r>
            <a:r>
              <a:rPr lang="tr-TR" baseline="30000" dirty="0"/>
              <a:t>2+</a:t>
            </a:r>
            <a:r>
              <a:rPr lang="tr-TR" dirty="0"/>
              <a:t>, Zn</a:t>
            </a:r>
            <a:r>
              <a:rPr lang="tr-TR" baseline="30000" dirty="0"/>
              <a:t>2+</a:t>
            </a:r>
            <a:r>
              <a:rPr lang="tr-TR" dirty="0"/>
              <a:t> ve Mn</a:t>
            </a:r>
            <a:r>
              <a:rPr lang="tr-TR" baseline="30000" dirty="0"/>
              <a:t>2+</a:t>
            </a:r>
            <a:r>
              <a:rPr lang="tr-TR" dirty="0"/>
              <a:t> sülfürleri halinde çöker. </a:t>
            </a:r>
            <a:r>
              <a:rPr lang="tr-TR" b="1" dirty="0"/>
              <a:t>(ORTAK ÇÖKELEK</a:t>
            </a:r>
            <a:r>
              <a:rPr lang="tr-TR" b="1" dirty="0" smtClean="0"/>
              <a:t>)</a:t>
            </a:r>
          </a:p>
          <a:p>
            <a:pPr lvl="0"/>
            <a:endParaRPr lang="tr-TR" b="1" dirty="0"/>
          </a:p>
          <a:p>
            <a:pPr lvl="0"/>
            <a:r>
              <a:rPr lang="tr-TR" b="1" dirty="0" smtClean="0">
                <a:solidFill>
                  <a:srgbClr val="FF0000"/>
                </a:solidFill>
              </a:rPr>
              <a:t>Santrifüjlenir</a:t>
            </a:r>
          </a:p>
          <a:p>
            <a:pPr lvl="0"/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tr-TR" b="1" dirty="0"/>
              <a:t>Bu çökelekte</a:t>
            </a:r>
            <a:r>
              <a:rPr lang="tr-TR" dirty="0"/>
              <a:t> Al(OH)</a:t>
            </a:r>
            <a:r>
              <a:rPr lang="tr-TR" baseline="-25000" dirty="0"/>
              <a:t>3</a:t>
            </a:r>
            <a:r>
              <a:rPr lang="tr-TR" dirty="0"/>
              <a:t>, Cr(OH)</a:t>
            </a:r>
            <a:r>
              <a:rPr lang="tr-TR" baseline="-25000" dirty="0"/>
              <a:t>3</a:t>
            </a:r>
            <a:r>
              <a:rPr lang="tr-TR" dirty="0"/>
              <a:t>, Fe(OH)</a:t>
            </a:r>
            <a:r>
              <a:rPr lang="tr-TR" baseline="-25000" dirty="0"/>
              <a:t>3</a:t>
            </a:r>
            <a:r>
              <a:rPr lang="tr-TR" dirty="0"/>
              <a:t>, </a:t>
            </a:r>
            <a:r>
              <a:rPr lang="tr-TR" dirty="0" err="1"/>
              <a:t>NiS</a:t>
            </a:r>
            <a:r>
              <a:rPr lang="tr-TR" dirty="0"/>
              <a:t>, </a:t>
            </a:r>
            <a:r>
              <a:rPr lang="tr-TR" dirty="0" err="1"/>
              <a:t>CoS</a:t>
            </a:r>
            <a:r>
              <a:rPr lang="tr-TR" dirty="0"/>
              <a:t>, </a:t>
            </a:r>
            <a:r>
              <a:rPr lang="tr-TR" dirty="0" err="1"/>
              <a:t>MnS</a:t>
            </a:r>
            <a:r>
              <a:rPr lang="tr-TR" dirty="0"/>
              <a:t>, </a:t>
            </a:r>
            <a:r>
              <a:rPr lang="tr-TR" dirty="0" err="1"/>
              <a:t>ZnS</a:t>
            </a:r>
            <a:r>
              <a:rPr lang="tr-TR" dirty="0"/>
              <a:t> bulunmaktadır</a:t>
            </a:r>
            <a:r>
              <a:rPr lang="tr-TR" dirty="0" smtClean="0"/>
              <a:t>.</a:t>
            </a:r>
          </a:p>
          <a:p>
            <a:pPr lvl="0"/>
            <a:endParaRPr lang="tr-TR" dirty="0" smtClean="0"/>
          </a:p>
          <a:p>
            <a:pPr lvl="0"/>
            <a:r>
              <a:rPr lang="tr-TR" dirty="0" smtClean="0"/>
              <a:t>Bu </a:t>
            </a:r>
            <a:r>
              <a:rPr lang="tr-TR" dirty="0"/>
              <a:t>çökelek </a:t>
            </a:r>
            <a:r>
              <a:rPr lang="tr-TR" dirty="0" smtClean="0"/>
              <a:t>0,1 </a:t>
            </a:r>
            <a:r>
              <a:rPr lang="tr-TR" dirty="0"/>
              <a:t>M NH</a:t>
            </a:r>
            <a:r>
              <a:rPr lang="tr-TR" baseline="-25000" dirty="0"/>
              <a:t>4</a:t>
            </a:r>
            <a:r>
              <a:rPr lang="tr-TR" dirty="0"/>
              <a:t>Cl ile birkaç kez </a:t>
            </a:r>
            <a:r>
              <a:rPr lang="tr-TR" dirty="0" smtClean="0">
                <a:solidFill>
                  <a:srgbClr val="FF0000"/>
                </a:solidFill>
              </a:rPr>
              <a:t>(</a:t>
            </a:r>
            <a:r>
              <a:rPr lang="tr-TR" b="1" dirty="0" smtClean="0">
                <a:solidFill>
                  <a:srgbClr val="FF0000"/>
                </a:solidFill>
              </a:rPr>
              <a:t>20 damla ile 1 kez yeterli yeterli</a:t>
            </a:r>
            <a:r>
              <a:rPr lang="tr-TR" dirty="0" smtClean="0">
                <a:solidFill>
                  <a:srgbClr val="FF0000"/>
                </a:solidFill>
              </a:rPr>
              <a:t>) </a:t>
            </a:r>
            <a:r>
              <a:rPr lang="tr-TR" dirty="0" smtClean="0"/>
              <a:t>yıkanır. </a:t>
            </a:r>
            <a:endParaRPr lang="en-US" dirty="0"/>
          </a:p>
          <a:p>
            <a:pPr lvl="0"/>
            <a:r>
              <a:rPr lang="tr-TR" dirty="0"/>
              <a:t>Yıkanan çökeleğin üzerine 20 damla seyreltik 6 M HCl eklenir. </a:t>
            </a:r>
            <a:endParaRPr lang="en-US" dirty="0"/>
          </a:p>
          <a:p>
            <a:pPr lvl="0"/>
            <a:r>
              <a:rPr lang="tr-TR" dirty="0"/>
              <a:t>Santrifüjlenir. </a:t>
            </a:r>
            <a:r>
              <a:rPr lang="tr-TR" b="1" dirty="0"/>
              <a:t>Süzüntü A </a:t>
            </a:r>
            <a:r>
              <a:rPr lang="tr-TR" dirty="0"/>
              <a:t>ve</a:t>
            </a:r>
            <a:r>
              <a:rPr lang="tr-TR" b="1" dirty="0"/>
              <a:t> çökelek A </a:t>
            </a:r>
            <a:r>
              <a:rPr lang="tr-TR" dirty="0"/>
              <a:t>oluşur.</a:t>
            </a:r>
            <a:endParaRPr lang="en-US" dirty="0"/>
          </a:p>
          <a:p>
            <a:pPr eaLnBrk="1" hangingPunct="1"/>
            <a:endParaRPr lang="tr-TR" alt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302585"/>
            <a:ext cx="8712968" cy="316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A (</a:t>
            </a:r>
            <a:r>
              <a:rPr lang="tr-T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A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krozeye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alınır, ısıtılır, üzerine 20 damla kral suyu (15 damla derişik 6 M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+ 5 damla derişik 6 M HNO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eklenerek çözünme sağlanır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Üzerine NH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 (%33’lük) çözeltisinden bazik olana kadar eklenir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 damla yeterli)</a:t>
            </a:r>
            <a:endParaRPr lang="tr-TR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 çözelti 2’ye ayrılır, 1. kısma 10 damla 0,1 M potasyum </a:t>
            </a:r>
            <a:r>
              <a:rPr lang="tr-T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ferrisiyanür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(K</a:t>
            </a:r>
            <a:r>
              <a:rPr lang="tr-TR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[Fe(CN)</a:t>
            </a:r>
            <a:r>
              <a:rPr lang="tr-TR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]) çözeltisi eklendiğinde </a:t>
            </a:r>
            <a:r>
              <a:rPr lang="tr-TR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kahverengi 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renkli kobalt </a:t>
            </a:r>
            <a:r>
              <a:rPr lang="tr-T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ferrisiyanür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</a:t>
            </a:r>
            <a:r>
              <a:rPr lang="tr-TR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[Fe(CN)</a:t>
            </a:r>
            <a:r>
              <a:rPr lang="tr-TR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]) çökeleği oluşur.  Bu, numunede Co</a:t>
            </a:r>
            <a:r>
              <a:rPr lang="tr-TR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bulunduğunu gösterir. </a:t>
            </a:r>
            <a:endParaRPr lang="tr-TR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kısma 2 damla 6 M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NaOH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2 damla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dimetil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glioksim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(%96’lık alkolde %1’lik) eklendiğinde oluşan </a:t>
            </a: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gül kırmızı çökelek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numunede Ni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 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bulunduğunu gösterir. 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15516" y="2132856"/>
            <a:ext cx="8712968" cy="287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A (Fe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Cr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Mn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Zn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A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üzerine 20 damla 6 M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NaOH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20 damla %3’lük H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eklenir. 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Santrifüjlenir. 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B 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çökelek B 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oluşur.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B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’den bir miktar temiz bir tüpe alınır, üzerine 10 damla HNO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(%37,5’luk) ve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spatül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ucu ile az miktarda sodyum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bizmutat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(NaBiO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tüpün kenarından eklenir. Gözlenen menekşe renk, numunede Mn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varlığını gösterir.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B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’den kalan kısım üzerine 0,1 M potasyum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ferrosiyanür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(K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[Fe(CN)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]) eklenir Oluşan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prusya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mavisi çökelek Fe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varlığını gösterir.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2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3508" y="1556792"/>
            <a:ext cx="8856984" cy="4560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B (Zn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Cr</a:t>
            </a:r>
            <a:r>
              <a:rPr lang="tr-TR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Üzerine 20 damla HNO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bazik olana kadar NH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 çözeltisinden eklenir. Santrifüjlenir. 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C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C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oluşur.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C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kirli 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beyaz 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alüminyum hidroksit (Al(OH)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)’tür.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İçerisinde Cr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Zn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bulunan 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C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’nin sarı renkte olması Cr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’nın varlığını gösterir. 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C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’ye 2 M 20 damla CH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eklenerek ortam asidik yapılır. Üzerine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spatül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ucu ile sodyum asetat (NaCH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COO) eklenir. 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 çözelti su banyosunda ısıtılır ve sıcakken üzerine 0,5 M BaCl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çözeltisinden 2 damla eklenir. Meydana gelen </a:t>
            </a: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çökelek D,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baryum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kromattır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(BaCrO</a:t>
            </a:r>
            <a:r>
              <a:rPr lang="tr-TR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Süzüntü D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üzerine 2 damla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tiyoasetamid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çözeltisi eklenip su banyosunda beyaz çökelek gözlenene kadar 5 dakika karıştırarak ısıtılır. Kirli beyaz renkteki çinko sülfür (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çökeleğinin oluşması Zn</a:t>
            </a:r>
            <a:r>
              <a:rPr lang="tr-T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varlığını gösterir.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4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9552" y="2348879"/>
            <a:ext cx="88274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-180528" y="1196752"/>
            <a:ext cx="12575906" cy="6025436"/>
            <a:chOff x="598529" y="160377"/>
            <a:chExt cx="12575906" cy="6025436"/>
          </a:xfrm>
        </p:grpSpPr>
        <p:grpSp>
          <p:nvGrpSpPr>
            <p:cNvPr id="7" name="Grup 6"/>
            <p:cNvGrpSpPr/>
            <p:nvPr/>
          </p:nvGrpSpPr>
          <p:grpSpPr>
            <a:xfrm>
              <a:off x="733515" y="160377"/>
              <a:ext cx="12440920" cy="5549399"/>
              <a:chOff x="1122827" y="243963"/>
              <a:chExt cx="13778701" cy="5558550"/>
            </a:xfrm>
          </p:grpSpPr>
          <p:sp>
            <p:nvSpPr>
              <p:cNvPr id="30" name="Metin kutusu 29"/>
              <p:cNvSpPr txBox="1"/>
              <p:nvPr/>
            </p:nvSpPr>
            <p:spPr>
              <a:xfrm>
                <a:off x="7441610" y="2154068"/>
                <a:ext cx="3620921" cy="2544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SÜZÜNTÜ A: 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(Fe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Cr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Mn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Zn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tr-TR" sz="105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1051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Düz Bağlayıcı 30"/>
              <p:cNvCxnSpPr/>
              <p:nvPr/>
            </p:nvCxnSpPr>
            <p:spPr>
              <a:xfrm flipV="1">
                <a:off x="6904490" y="1985532"/>
                <a:ext cx="2202134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 31"/>
              <p:cNvGrpSpPr/>
              <p:nvPr/>
            </p:nvGrpSpPr>
            <p:grpSpPr>
              <a:xfrm>
                <a:off x="1122827" y="243963"/>
                <a:ext cx="13778701" cy="5558550"/>
                <a:chOff x="661659" y="263013"/>
                <a:chExt cx="13778701" cy="5558550"/>
              </a:xfrm>
            </p:grpSpPr>
            <p:cxnSp>
              <p:nvCxnSpPr>
                <p:cNvPr id="41" name="Düz Bağlayıcı 40"/>
                <p:cNvCxnSpPr/>
                <p:nvPr/>
              </p:nvCxnSpPr>
              <p:spPr>
                <a:xfrm flipH="1">
                  <a:off x="6443321" y="578340"/>
                  <a:ext cx="1" cy="6487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Düz Bağlayıcı 41"/>
                <p:cNvCxnSpPr>
                  <a:endCxn id="46" idx="0"/>
                </p:cNvCxnSpPr>
                <p:nvPr/>
              </p:nvCxnSpPr>
              <p:spPr>
                <a:xfrm>
                  <a:off x="2749696" y="2010624"/>
                  <a:ext cx="3" cy="1379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Metin kutusu 42"/>
                <p:cNvSpPr txBox="1"/>
                <p:nvPr/>
              </p:nvSpPr>
              <p:spPr>
                <a:xfrm>
                  <a:off x="661659" y="3335698"/>
                  <a:ext cx="1385093" cy="317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koyu yeşil renk</a:t>
                  </a:r>
                </a:p>
                <a:p>
                  <a:pPr algn="ctr"/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tr-TR" sz="73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+2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44" name="Düz Bağlayıcı 43"/>
                <p:cNvCxnSpPr/>
                <p:nvPr/>
              </p:nvCxnSpPr>
              <p:spPr>
                <a:xfrm>
                  <a:off x="12125661" y="3885468"/>
                  <a:ext cx="0" cy="1823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Metin kutusu 44"/>
                <p:cNvSpPr txBox="1"/>
                <p:nvPr/>
              </p:nvSpPr>
              <p:spPr>
                <a:xfrm>
                  <a:off x="5233945" y="3961843"/>
                  <a:ext cx="1776880" cy="655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4" indent="-171454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Bir miktar temiz bir tüpe alınır</a:t>
                  </a:r>
                </a:p>
                <a:p>
                  <a:pPr marL="171454" indent="-171454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damla HNO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171454" indent="-171454">
                    <a:buFont typeface="Arial" panose="020B0604020202020204" pitchFamily="34" charset="0"/>
                    <a:buChar char="•"/>
                  </a:pP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spatül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ucu ile az miktarda sodyum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bizmutat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(NaBiO3) tüpün kenarından eklenir. </a:t>
                  </a:r>
                </a:p>
              </p:txBody>
            </p:sp>
            <p:sp>
              <p:nvSpPr>
                <p:cNvPr id="46" name="Metin kutusu 45"/>
                <p:cNvSpPr txBox="1"/>
                <p:nvPr/>
              </p:nvSpPr>
              <p:spPr>
                <a:xfrm>
                  <a:off x="1818268" y="2148623"/>
                  <a:ext cx="1862862" cy="250032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ÇÖKELEK A: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ve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NiS</a:t>
                  </a:r>
                  <a:endPara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Metin kutusu 46"/>
                <p:cNvSpPr txBox="1"/>
                <p:nvPr/>
              </p:nvSpPr>
              <p:spPr>
                <a:xfrm>
                  <a:off x="3462948" y="263013"/>
                  <a:ext cx="6951816" cy="524083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III. GRUP </a:t>
                  </a:r>
                  <a:r>
                    <a:rPr lang="tr-TR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KATYONLARI </a:t>
                  </a:r>
                  <a:r>
                    <a:rPr lang="tr-TR" sz="1400" b="1" dirty="0"/>
                    <a:t>Fe</a:t>
                  </a:r>
                  <a:r>
                    <a:rPr lang="tr-TR" sz="1400" b="1" baseline="30000" dirty="0"/>
                    <a:t>3+</a:t>
                  </a:r>
                  <a:r>
                    <a:rPr lang="tr-TR" sz="1400" b="1" dirty="0"/>
                    <a:t>, Al</a:t>
                  </a:r>
                  <a:r>
                    <a:rPr lang="tr-TR" sz="1400" b="1" baseline="30000" dirty="0"/>
                    <a:t>3+</a:t>
                  </a:r>
                  <a:r>
                    <a:rPr lang="tr-TR" sz="1400" b="1" dirty="0"/>
                    <a:t>, Cr</a:t>
                  </a:r>
                  <a:r>
                    <a:rPr lang="tr-TR" sz="1400" b="1" baseline="30000" dirty="0"/>
                    <a:t>3+</a:t>
                  </a:r>
                  <a:r>
                    <a:rPr lang="tr-TR" sz="1400" b="1" dirty="0"/>
                    <a:t>, Ni</a:t>
                  </a:r>
                  <a:r>
                    <a:rPr lang="tr-TR" sz="1400" b="1" baseline="30000" dirty="0"/>
                    <a:t>2+</a:t>
                  </a:r>
                  <a:r>
                    <a:rPr lang="tr-TR" sz="1400" b="1" dirty="0"/>
                    <a:t>, Co</a:t>
                  </a:r>
                  <a:r>
                    <a:rPr lang="tr-TR" sz="1400" b="1" baseline="30000" dirty="0"/>
                    <a:t>2+</a:t>
                  </a:r>
                  <a:r>
                    <a:rPr lang="tr-TR" sz="1400" b="1" dirty="0"/>
                    <a:t>, Mn</a:t>
                  </a:r>
                  <a:r>
                    <a:rPr lang="tr-TR" sz="1400" b="1" baseline="30000" dirty="0"/>
                    <a:t>2+</a:t>
                  </a:r>
                  <a:r>
                    <a:rPr lang="tr-TR" sz="1400" b="1" dirty="0"/>
                    <a:t>, Zn</a:t>
                  </a:r>
                  <a:r>
                    <a:rPr lang="tr-TR" sz="1400" b="1" baseline="30000" dirty="0"/>
                    <a:t>2+</a:t>
                  </a:r>
                  <a:r>
                    <a:rPr lang="tr-TR" sz="1400" baseline="30000" dirty="0"/>
                    <a:t> </a:t>
                  </a:r>
                  <a:r>
                    <a:rPr lang="tr-TR" sz="1400" dirty="0"/>
                    <a:t> </a:t>
                  </a:r>
                  <a:endParaRPr lang="en-US" sz="1400" dirty="0"/>
                </a:p>
                <a:p>
                  <a:pPr algn="ctr"/>
                  <a:endParaRPr lang="tr-T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Metin kutusu 47"/>
                <p:cNvSpPr txBox="1"/>
                <p:nvPr/>
              </p:nvSpPr>
              <p:spPr>
                <a:xfrm>
                  <a:off x="6443324" y="528711"/>
                  <a:ext cx="5603542" cy="767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damla numune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damla 4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Cl 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Damla damla  2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bazik olup olmadığı turnusol kağıdı ile kontrol edilir.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sv-SE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Ortam bazik olduktan sonra 20 damla NH</a:t>
                  </a:r>
                  <a:r>
                    <a:rPr lang="sv-SE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sv-SE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 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eklenir.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Bu çözelti 5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dk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su banyosunda </a:t>
                  </a:r>
                  <a:r>
                    <a:rPr lang="tr-TR" sz="73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ısıtılır 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ve üzerine 20 damla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tiyoasetamid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çözeltisi eklenir.</a:t>
                  </a:r>
                </a:p>
              </p:txBody>
            </p:sp>
            <p:sp>
              <p:nvSpPr>
                <p:cNvPr id="49" name="Metin kutusu 48"/>
                <p:cNvSpPr txBox="1"/>
                <p:nvPr/>
              </p:nvSpPr>
              <p:spPr>
                <a:xfrm>
                  <a:off x="4875221" y="1244044"/>
                  <a:ext cx="3324226" cy="407577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ORTAK ÇÖKELEK</a:t>
                  </a:r>
                </a:p>
                <a:p>
                  <a:pPr lvl="0" algn="ctr"/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Al(OH)</a:t>
                  </a:r>
                  <a:r>
                    <a:rPr lang="tr-TR" sz="1022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Cr(OH)</a:t>
                  </a:r>
                  <a:r>
                    <a:rPr lang="tr-TR" sz="1022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22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Fe(OH)</a:t>
                  </a:r>
                  <a:r>
                    <a:rPr lang="tr-TR" sz="1022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NiS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MnS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ZnS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50" name="Düz Bağlayıcı 49"/>
                <p:cNvCxnSpPr/>
                <p:nvPr/>
              </p:nvCxnSpPr>
              <p:spPr>
                <a:xfrm>
                  <a:off x="2740938" y="2004583"/>
                  <a:ext cx="371346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Metin kutusu 50"/>
                <p:cNvSpPr txBox="1"/>
                <p:nvPr/>
              </p:nvSpPr>
              <p:spPr>
                <a:xfrm>
                  <a:off x="6443322" y="1629581"/>
                  <a:ext cx="3291772" cy="430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0,1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Cl ile birkaç kez yıkanır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damla seyreltik 6 M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HCl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tr-TR" sz="73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eklenir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Santrifüjlenir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  <p:cxnSp>
              <p:nvCxnSpPr>
                <p:cNvPr id="52" name="Düz Bağlayıcı 51"/>
                <p:cNvCxnSpPr/>
                <p:nvPr/>
              </p:nvCxnSpPr>
              <p:spPr>
                <a:xfrm flipH="1">
                  <a:off x="6461130" y="1638412"/>
                  <a:ext cx="1" cy="3576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Metin kutusu 52"/>
                <p:cNvSpPr txBox="1"/>
                <p:nvPr/>
              </p:nvSpPr>
              <p:spPr>
                <a:xfrm>
                  <a:off x="2138613" y="2452824"/>
                  <a:ext cx="3000376" cy="655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krozeye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alınır, ısıtılır.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damla kral suyu (15damla derişik 6 M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HCl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+ 5 damla derişik 6 M HNO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eklenir çözünme sağlanır.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 eklenir baziklik kontrol edilir.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Dikdörtgen 53"/>
                <p:cNvSpPr/>
                <p:nvPr/>
              </p:nvSpPr>
              <p:spPr>
                <a:xfrm>
                  <a:off x="2934758" y="3067600"/>
                  <a:ext cx="1379467" cy="3175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 damla 6 M </a:t>
                  </a:r>
                  <a:r>
                    <a:rPr lang="tr-TR" sz="730" dirty="0" err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NaOH</a:t>
                  </a: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 damla </a:t>
                  </a:r>
                  <a:r>
                    <a:rPr lang="tr-TR" sz="730" dirty="0" err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dimetil</a:t>
                  </a: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tr-TR" sz="730" dirty="0" err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glioksim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5" name="Düz Bağlayıcı 54"/>
                <p:cNvCxnSpPr/>
                <p:nvPr/>
              </p:nvCxnSpPr>
              <p:spPr>
                <a:xfrm>
                  <a:off x="7379552" y="2901344"/>
                  <a:ext cx="0" cy="1924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Metin kutusu 55"/>
                <p:cNvSpPr txBox="1"/>
                <p:nvPr/>
              </p:nvSpPr>
              <p:spPr>
                <a:xfrm>
                  <a:off x="6990347" y="3946175"/>
                  <a:ext cx="1537516" cy="20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0,1 M (K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[Fe(CN)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]) eklenir</a:t>
                  </a:r>
                </a:p>
              </p:txBody>
            </p:sp>
            <p:sp>
              <p:nvSpPr>
                <p:cNvPr id="57" name="Metin kutusu 56"/>
                <p:cNvSpPr txBox="1"/>
                <p:nvPr/>
              </p:nvSpPr>
              <p:spPr>
                <a:xfrm>
                  <a:off x="11188302" y="4068279"/>
                  <a:ext cx="1881462" cy="254463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SÜZÜNTÜ C: </a:t>
                  </a:r>
                  <a:r>
                    <a:rPr lang="tr-TR" sz="1051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</a:t>
                  </a:r>
                  <a:r>
                    <a:rPr lang="tr-TR" sz="1051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51" b="1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tr-TR" sz="1051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51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Zn</a:t>
                  </a:r>
                  <a:r>
                    <a:rPr lang="tr-TR" sz="1051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2+</a:t>
                  </a:r>
                  <a:r>
                    <a:rPr lang="tr-TR" sz="1051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Dikdörtgen 57"/>
                <p:cNvSpPr/>
                <p:nvPr/>
              </p:nvSpPr>
              <p:spPr>
                <a:xfrm>
                  <a:off x="5617126" y="4597630"/>
                  <a:ext cx="949264" cy="3175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menekşe renk,</a:t>
                  </a:r>
                </a:p>
                <a:p>
                  <a:pPr algn="ctr"/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Mn</a:t>
                  </a:r>
                  <a:r>
                    <a:rPr lang="tr-TR" sz="73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2+</a:t>
                  </a:r>
                  <a:endParaRPr lang="tr-TR" sz="73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Metin kutusu 58"/>
                <p:cNvSpPr txBox="1"/>
                <p:nvPr/>
              </p:nvSpPr>
              <p:spPr>
                <a:xfrm>
                  <a:off x="9373635" y="4417960"/>
                  <a:ext cx="1300703" cy="339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beyaz alüminyum hidroksit (Al(OH)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)’tür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0" name="Düz Bağlayıcı 59"/>
                <p:cNvCxnSpPr>
                  <a:stCxn id="57" idx="2"/>
                </p:cNvCxnSpPr>
                <p:nvPr/>
              </p:nvCxnSpPr>
              <p:spPr>
                <a:xfrm flipH="1">
                  <a:off x="12125661" y="4322742"/>
                  <a:ext cx="3372" cy="5645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Düz Bağlayıcı 60"/>
                <p:cNvCxnSpPr/>
                <p:nvPr/>
              </p:nvCxnSpPr>
              <p:spPr>
                <a:xfrm flipH="1">
                  <a:off x="9924253" y="3873963"/>
                  <a:ext cx="22014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Metin kutusu 61"/>
                <p:cNvSpPr txBox="1"/>
                <p:nvPr/>
              </p:nvSpPr>
              <p:spPr>
                <a:xfrm>
                  <a:off x="10414764" y="5359137"/>
                  <a:ext cx="1770000" cy="462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damla </a:t>
                  </a:r>
                  <a:r>
                    <a:rPr lang="tr-TR" sz="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tiyoasetamid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çözeltisi </a:t>
                  </a:r>
                  <a:r>
                    <a:rPr lang="tr-TR" sz="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eklenip beyaz 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çökelek gözlenene kadar 5 dakika karıştırarak ısıtılır.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3" name="Düz Bağlayıcı 62"/>
                <p:cNvCxnSpPr/>
                <p:nvPr/>
              </p:nvCxnSpPr>
              <p:spPr>
                <a:xfrm>
                  <a:off x="9924253" y="3885468"/>
                  <a:ext cx="0" cy="1823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Dikdörtgen 63"/>
                <p:cNvSpPr/>
                <p:nvPr/>
              </p:nvSpPr>
              <p:spPr>
                <a:xfrm>
                  <a:off x="12058500" y="4329168"/>
                  <a:ext cx="2381860" cy="5857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M 20 damla CH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COOH</a:t>
                  </a:r>
                </a:p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spatül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ucu ile sodyum asetat (NaCH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COO)</a:t>
                  </a:r>
                </a:p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 banyosunda ısıtılır ve sıcakken üzerine 0,5 M BaCl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çözeltisinden 2 damla eklenir.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3" name="Düz Bağlayıcı 32"/>
              <p:cNvCxnSpPr/>
              <p:nvPr/>
            </p:nvCxnSpPr>
            <p:spPr>
              <a:xfrm flipH="1">
                <a:off x="9109329" y="1984917"/>
                <a:ext cx="3" cy="1686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Dikdörtgen 33"/>
              <p:cNvSpPr/>
              <p:nvPr/>
            </p:nvSpPr>
            <p:spPr>
              <a:xfrm>
                <a:off x="9034296" y="2445704"/>
                <a:ext cx="3625954" cy="430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damla 6 M </a:t>
                </a:r>
                <a:r>
                  <a:rPr lang="tr-TR" sz="7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NaOH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damla %3’lük H</a:t>
                </a:r>
                <a:r>
                  <a:rPr lang="tr-TR" sz="73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tr-TR" sz="73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Santrifüjlenir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cxnSp>
            <p:nvCxnSpPr>
              <p:cNvPr id="35" name="Düz Bağlayıcı 34"/>
              <p:cNvCxnSpPr/>
              <p:nvPr/>
            </p:nvCxnSpPr>
            <p:spPr>
              <a:xfrm flipH="1">
                <a:off x="7840720" y="2877463"/>
                <a:ext cx="23871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Düz Bağlayıcı 35"/>
              <p:cNvCxnSpPr/>
              <p:nvPr/>
            </p:nvCxnSpPr>
            <p:spPr>
              <a:xfrm flipH="1">
                <a:off x="9034296" y="2455885"/>
                <a:ext cx="1" cy="4215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Metin kutusu 36"/>
              <p:cNvSpPr txBox="1"/>
              <p:nvPr/>
            </p:nvSpPr>
            <p:spPr>
              <a:xfrm>
                <a:off x="6302113" y="3073045"/>
                <a:ext cx="2278991" cy="2500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ÇÖKELEK B Fe(OH)</a:t>
                </a:r>
                <a:r>
                  <a:rPr lang="tr-TR" sz="1022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MnO</a:t>
                </a:r>
                <a:r>
                  <a:rPr lang="tr-TR" sz="1022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8" name="Dikdörtgen 37"/>
              <p:cNvSpPr/>
              <p:nvPr/>
            </p:nvSpPr>
            <p:spPr>
              <a:xfrm>
                <a:off x="10638841" y="3365149"/>
                <a:ext cx="2399188" cy="430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 damla HNO</a:t>
                </a:r>
                <a:r>
                  <a:rPr lang="tr-TR" sz="73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bazik olana kadar NH</a:t>
                </a:r>
                <a:r>
                  <a:rPr lang="tr-TR" sz="73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OH çözeltisinden eklenir.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Santrifüjlenir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9" name="Metin kutusu 38"/>
              <p:cNvSpPr txBox="1"/>
              <p:nvPr/>
            </p:nvSpPr>
            <p:spPr>
              <a:xfrm>
                <a:off x="9598079" y="3080085"/>
                <a:ext cx="2081526" cy="2544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SÜZÜNTÜ B: 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Zn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Cr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endPara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Düz Bağlayıcı 39"/>
              <p:cNvCxnSpPr>
                <a:stCxn id="39" idx="2"/>
              </p:cNvCxnSpPr>
              <p:nvPr/>
            </p:nvCxnSpPr>
            <p:spPr>
              <a:xfrm>
                <a:off x="10638842" y="3334548"/>
                <a:ext cx="1" cy="520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Düz Bağlayıcı 7"/>
            <p:cNvCxnSpPr/>
            <p:nvPr/>
          </p:nvCxnSpPr>
          <p:spPr>
            <a:xfrm>
              <a:off x="2047565" y="2301229"/>
              <a:ext cx="0" cy="656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Düz Bağlayıcı 8"/>
            <p:cNvCxnSpPr/>
            <p:nvPr/>
          </p:nvCxnSpPr>
          <p:spPr>
            <a:xfrm flipV="1">
              <a:off x="1359526" y="2971650"/>
              <a:ext cx="1452558" cy="2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Metin kutusu 9"/>
            <p:cNvSpPr txBox="1"/>
            <p:nvPr/>
          </p:nvSpPr>
          <p:spPr>
            <a:xfrm>
              <a:off x="598529" y="3137531"/>
              <a:ext cx="1510793" cy="20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5060" indent="-125060">
                <a:buFont typeface="Arial" panose="020B0604020202020204" pitchFamily="34" charset="0"/>
                <a:buChar char="•"/>
              </a:pP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damla 0,1 M (K</a:t>
              </a:r>
              <a:r>
                <a:rPr lang="tr-TR" sz="73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[Fe(CN)</a:t>
              </a:r>
              <a:r>
                <a:rPr lang="tr-TR" sz="73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]) </a:t>
              </a:r>
            </a:p>
          </p:txBody>
        </p:sp>
        <p:cxnSp>
          <p:nvCxnSpPr>
            <p:cNvPr id="11" name="Düz Bağlayıcı 10"/>
            <p:cNvCxnSpPr/>
            <p:nvPr/>
          </p:nvCxnSpPr>
          <p:spPr>
            <a:xfrm>
              <a:off x="1359526" y="2971650"/>
              <a:ext cx="0" cy="209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>
            <a:xfrm flipH="1">
              <a:off x="2811271" y="2974941"/>
              <a:ext cx="813" cy="2337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Metin kutusu 12"/>
            <p:cNvSpPr txBox="1"/>
            <p:nvPr/>
          </p:nvSpPr>
          <p:spPr>
            <a:xfrm>
              <a:off x="2357385" y="3295961"/>
              <a:ext cx="1788972" cy="31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Gül kırmızısı </a:t>
              </a:r>
            </a:p>
            <a:p>
              <a:pPr algn="ctr"/>
              <a:r>
                <a:rPr lang="tr-TR" sz="7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tr-TR" sz="73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+2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14" name="Düz Bağlayıcı 13"/>
            <p:cNvCxnSpPr/>
            <p:nvPr/>
          </p:nvCxnSpPr>
          <p:spPr>
            <a:xfrm>
              <a:off x="8964621" y="2794366"/>
              <a:ext cx="0" cy="192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üz Bağlayıcı 14"/>
            <p:cNvCxnSpPr/>
            <p:nvPr/>
          </p:nvCxnSpPr>
          <p:spPr>
            <a:xfrm flipH="1">
              <a:off x="5985636" y="3657685"/>
              <a:ext cx="8657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>
            <a:xfrm flipH="1">
              <a:off x="6469100" y="3236800"/>
              <a:ext cx="0" cy="4208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/>
            <p:cNvCxnSpPr/>
            <p:nvPr/>
          </p:nvCxnSpPr>
          <p:spPr>
            <a:xfrm>
              <a:off x="5987760" y="3657686"/>
              <a:ext cx="0" cy="192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kdörtgen 17"/>
            <p:cNvSpPr/>
            <p:nvPr/>
          </p:nvSpPr>
          <p:spPr>
            <a:xfrm>
              <a:off x="6622469" y="4095717"/>
              <a:ext cx="857099" cy="317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7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prusya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mavisi çökelek Fe</a:t>
              </a:r>
              <a:r>
                <a:rPr lang="tr-TR" sz="73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3+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8668654" y="3955182"/>
              <a:ext cx="1036392" cy="2496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ÇÖKELEK C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11097158" y="4931405"/>
              <a:ext cx="1036392" cy="2496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ÇÖKELEK D</a:t>
              </a:r>
            </a:p>
          </p:txBody>
        </p:sp>
        <p:cxnSp>
          <p:nvCxnSpPr>
            <p:cNvPr id="21" name="Düz Bağlayıcı 20"/>
            <p:cNvCxnSpPr/>
            <p:nvPr/>
          </p:nvCxnSpPr>
          <p:spPr>
            <a:xfrm flipH="1">
              <a:off x="10376791" y="4744631"/>
              <a:ext cx="1196583" cy="28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etin kutusu 21"/>
            <p:cNvSpPr txBox="1"/>
            <p:nvPr/>
          </p:nvSpPr>
          <p:spPr>
            <a:xfrm>
              <a:off x="11227581" y="5199085"/>
              <a:ext cx="6915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Sarı çökelek </a:t>
              </a:r>
            </a:p>
            <a:p>
              <a:r>
                <a:rPr lang="tr-T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BaCrO</a:t>
              </a:r>
              <a:r>
                <a:rPr lang="tr-TR" sz="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tr-TR" sz="73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Düz Bağlayıcı 22"/>
            <p:cNvCxnSpPr/>
            <p:nvPr/>
          </p:nvCxnSpPr>
          <p:spPr>
            <a:xfrm>
              <a:off x="11567651" y="4756922"/>
              <a:ext cx="0" cy="182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Metin kutusu 23"/>
            <p:cNvSpPr txBox="1"/>
            <p:nvPr/>
          </p:nvSpPr>
          <p:spPr>
            <a:xfrm>
              <a:off x="9858595" y="4923391"/>
              <a:ext cx="1036392" cy="2496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SÜZÜNTÜ D</a:t>
              </a:r>
            </a:p>
          </p:txBody>
        </p:sp>
        <p:cxnSp>
          <p:nvCxnSpPr>
            <p:cNvPr id="25" name="Düz Bağlayıcı 24"/>
            <p:cNvCxnSpPr/>
            <p:nvPr/>
          </p:nvCxnSpPr>
          <p:spPr>
            <a:xfrm>
              <a:off x="10376791" y="4741230"/>
              <a:ext cx="0" cy="182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Metin kutusu 25"/>
            <p:cNvSpPr txBox="1"/>
            <p:nvPr/>
          </p:nvSpPr>
          <p:spPr>
            <a:xfrm>
              <a:off x="9843174" y="5724148"/>
              <a:ext cx="691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Kirli beyaz çökelek </a:t>
              </a:r>
            </a:p>
            <a:p>
              <a:pPr algn="ctr"/>
              <a:r>
                <a:rPr lang="tr-TR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ZnS</a:t>
              </a:r>
              <a:endParaRPr lang="tr-TR" sz="73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6420327" y="3324968"/>
              <a:ext cx="1147230" cy="20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5060" indent="-125060">
                <a:buFont typeface="Arial" panose="020B0604020202020204" pitchFamily="34" charset="0"/>
                <a:buChar char="•"/>
              </a:pP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Numune ikiye ayrılır</a:t>
              </a:r>
            </a:p>
          </p:txBody>
        </p:sp>
        <p:cxnSp>
          <p:nvCxnSpPr>
            <p:cNvPr id="28" name="Düz Bağlayıcı 27"/>
            <p:cNvCxnSpPr/>
            <p:nvPr/>
          </p:nvCxnSpPr>
          <p:spPr>
            <a:xfrm>
              <a:off x="6853149" y="3657686"/>
              <a:ext cx="0" cy="192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etin kutusu 28"/>
            <p:cNvSpPr txBox="1"/>
            <p:nvPr/>
          </p:nvSpPr>
          <p:spPr>
            <a:xfrm>
              <a:off x="1449474" y="2956333"/>
              <a:ext cx="1147230" cy="20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5060" indent="-125060">
                <a:buFont typeface="Arial" panose="020B0604020202020204" pitchFamily="34" charset="0"/>
                <a:buChar char="•"/>
              </a:pP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Numune ikiye ayrılır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32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-3204864" y="692696"/>
            <a:ext cx="12575906" cy="6025436"/>
            <a:chOff x="598529" y="160377"/>
            <a:chExt cx="12575906" cy="6025436"/>
          </a:xfrm>
        </p:grpSpPr>
        <p:grpSp>
          <p:nvGrpSpPr>
            <p:cNvPr id="3" name="Grup 2"/>
            <p:cNvGrpSpPr/>
            <p:nvPr/>
          </p:nvGrpSpPr>
          <p:grpSpPr>
            <a:xfrm>
              <a:off x="733515" y="160377"/>
              <a:ext cx="12440920" cy="5549399"/>
              <a:chOff x="1122827" y="243963"/>
              <a:chExt cx="13778701" cy="5558550"/>
            </a:xfrm>
          </p:grpSpPr>
          <p:sp>
            <p:nvSpPr>
              <p:cNvPr id="26" name="Metin kutusu 25"/>
              <p:cNvSpPr txBox="1"/>
              <p:nvPr/>
            </p:nvSpPr>
            <p:spPr>
              <a:xfrm>
                <a:off x="7441610" y="2154068"/>
                <a:ext cx="3620921" cy="2544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SÜZÜNTÜ A: 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(Fe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Cr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Mn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Zn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tr-TR" sz="105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1051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Düz Bağlayıcı 26"/>
              <p:cNvCxnSpPr/>
              <p:nvPr/>
            </p:nvCxnSpPr>
            <p:spPr>
              <a:xfrm flipV="1">
                <a:off x="6904490" y="1985532"/>
                <a:ext cx="2202134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up 27"/>
              <p:cNvGrpSpPr/>
              <p:nvPr/>
            </p:nvGrpSpPr>
            <p:grpSpPr>
              <a:xfrm>
                <a:off x="1122827" y="243963"/>
                <a:ext cx="13778701" cy="5558550"/>
                <a:chOff x="661659" y="263013"/>
                <a:chExt cx="13778701" cy="5558550"/>
              </a:xfrm>
            </p:grpSpPr>
            <p:cxnSp>
              <p:nvCxnSpPr>
                <p:cNvPr id="37" name="Düz Bağlayıcı 36"/>
                <p:cNvCxnSpPr/>
                <p:nvPr/>
              </p:nvCxnSpPr>
              <p:spPr>
                <a:xfrm flipH="1">
                  <a:off x="6443321" y="578340"/>
                  <a:ext cx="1" cy="6487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Düz Bağlayıcı 37"/>
                <p:cNvCxnSpPr>
                  <a:endCxn id="42" idx="0"/>
                </p:cNvCxnSpPr>
                <p:nvPr/>
              </p:nvCxnSpPr>
              <p:spPr>
                <a:xfrm>
                  <a:off x="2749696" y="2010624"/>
                  <a:ext cx="3" cy="1379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Metin kutusu 38"/>
                <p:cNvSpPr txBox="1"/>
                <p:nvPr/>
              </p:nvSpPr>
              <p:spPr>
                <a:xfrm>
                  <a:off x="661659" y="3335698"/>
                  <a:ext cx="1385093" cy="317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koyu yeşil renk</a:t>
                  </a:r>
                </a:p>
                <a:p>
                  <a:pPr algn="ctr"/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tr-TR" sz="73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+2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40" name="Düz Bağlayıcı 39"/>
                <p:cNvCxnSpPr/>
                <p:nvPr/>
              </p:nvCxnSpPr>
              <p:spPr>
                <a:xfrm>
                  <a:off x="12125661" y="3885468"/>
                  <a:ext cx="0" cy="1823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Metin kutusu 40"/>
                <p:cNvSpPr txBox="1"/>
                <p:nvPr/>
              </p:nvSpPr>
              <p:spPr>
                <a:xfrm>
                  <a:off x="5233945" y="3961843"/>
                  <a:ext cx="1776880" cy="655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4" indent="-171454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Bir miktar temiz bir tüpe alınır</a:t>
                  </a:r>
                </a:p>
                <a:p>
                  <a:pPr marL="171454" indent="-171454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damla HNO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171454" indent="-171454">
                    <a:buFont typeface="Arial" panose="020B0604020202020204" pitchFamily="34" charset="0"/>
                    <a:buChar char="•"/>
                  </a:pP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spatül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ucu ile az miktarda sodyum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bizmutat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(NaBiO3) tüpün kenarından eklenir. </a:t>
                  </a:r>
                </a:p>
              </p:txBody>
            </p:sp>
            <p:sp>
              <p:nvSpPr>
                <p:cNvPr id="42" name="Metin kutusu 41"/>
                <p:cNvSpPr txBox="1"/>
                <p:nvPr/>
              </p:nvSpPr>
              <p:spPr>
                <a:xfrm>
                  <a:off x="1818268" y="2148623"/>
                  <a:ext cx="1862862" cy="250032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ÇÖKELEK A: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ve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NiS</a:t>
                  </a:r>
                  <a:endPara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Metin kutusu 42"/>
                <p:cNvSpPr txBox="1"/>
                <p:nvPr/>
              </p:nvSpPr>
              <p:spPr>
                <a:xfrm>
                  <a:off x="5115063" y="263013"/>
                  <a:ext cx="2844529" cy="30167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3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III. GRUP KATYONLARI</a:t>
                  </a:r>
                </a:p>
              </p:txBody>
            </p:sp>
            <p:sp>
              <p:nvSpPr>
                <p:cNvPr id="44" name="Metin kutusu 43"/>
                <p:cNvSpPr txBox="1"/>
                <p:nvPr/>
              </p:nvSpPr>
              <p:spPr>
                <a:xfrm>
                  <a:off x="6443324" y="528711"/>
                  <a:ext cx="5603542" cy="767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damla numune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damla 4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Cl 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Damla damla  2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bazik olup olmadığı turnusol kağıdı ile kontrol edilir.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sv-SE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Ortam bazik olduktan sonra 20 damla NH</a:t>
                  </a:r>
                  <a:r>
                    <a:rPr lang="sv-SE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sv-SE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 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eklenir.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Bu çözelti 5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dk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su banyosunda </a:t>
                  </a:r>
                  <a:r>
                    <a:rPr lang="tr-TR" sz="73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ısıtılır 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ve üzerine 20 damla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tiyoasetamid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çözeltisi eklenir.</a:t>
                  </a:r>
                </a:p>
              </p:txBody>
            </p:sp>
            <p:sp>
              <p:nvSpPr>
                <p:cNvPr id="45" name="Metin kutusu 44"/>
                <p:cNvSpPr txBox="1"/>
                <p:nvPr/>
              </p:nvSpPr>
              <p:spPr>
                <a:xfrm>
                  <a:off x="4875221" y="1244044"/>
                  <a:ext cx="3324226" cy="407577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ORTAK ÇÖKELEK</a:t>
                  </a:r>
                </a:p>
                <a:p>
                  <a:pPr lvl="0" algn="ctr"/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Al(OH)</a:t>
                  </a:r>
                  <a:r>
                    <a:rPr lang="tr-TR" sz="1022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Cr(OH)</a:t>
                  </a:r>
                  <a:r>
                    <a:rPr lang="tr-TR" sz="1022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22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Fe(OH)</a:t>
                  </a:r>
                  <a:r>
                    <a:rPr lang="tr-TR" sz="1022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NiS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MnS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22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ZnS</a:t>
                  </a:r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46" name="Düz Bağlayıcı 45"/>
                <p:cNvCxnSpPr/>
                <p:nvPr/>
              </p:nvCxnSpPr>
              <p:spPr>
                <a:xfrm>
                  <a:off x="2740938" y="2004583"/>
                  <a:ext cx="371346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Metin kutusu 46"/>
                <p:cNvSpPr txBox="1"/>
                <p:nvPr/>
              </p:nvSpPr>
              <p:spPr>
                <a:xfrm>
                  <a:off x="6443322" y="1629581"/>
                  <a:ext cx="3291772" cy="430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0,1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Cl ile birkaç kez yıkanır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damla seyreltik 6 M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HCl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tr-TR" sz="73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eklenir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Santrifüjlenir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  <p:cxnSp>
              <p:nvCxnSpPr>
                <p:cNvPr id="48" name="Düz Bağlayıcı 47"/>
                <p:cNvCxnSpPr/>
                <p:nvPr/>
              </p:nvCxnSpPr>
              <p:spPr>
                <a:xfrm flipH="1">
                  <a:off x="6461130" y="1638412"/>
                  <a:ext cx="1" cy="3576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Metin kutusu 48"/>
                <p:cNvSpPr txBox="1"/>
                <p:nvPr/>
              </p:nvSpPr>
              <p:spPr>
                <a:xfrm>
                  <a:off x="2138613" y="2452824"/>
                  <a:ext cx="3000376" cy="655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krozeye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alınır, ısıtılır.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damla kral suyu (15damla derişik 6 M </a:t>
                  </a:r>
                  <a:r>
                    <a:rPr lang="tr-TR" sz="73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HCl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+ 5 damla derişik 6 M HNO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eklenir çözünme sağlanır.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M NH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 eklenir baziklik kontrol edilir.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Dikdörtgen 49"/>
                <p:cNvSpPr/>
                <p:nvPr/>
              </p:nvSpPr>
              <p:spPr>
                <a:xfrm>
                  <a:off x="2934758" y="3067600"/>
                  <a:ext cx="1379467" cy="3175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 damla 6 M </a:t>
                  </a:r>
                  <a:r>
                    <a:rPr lang="tr-TR" sz="730" dirty="0" err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NaOH</a:t>
                  </a: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125060" indent="-125060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 damla </a:t>
                  </a:r>
                  <a:r>
                    <a:rPr lang="tr-TR" sz="730" dirty="0" err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dimetil</a:t>
                  </a:r>
                  <a:r>
                    <a:rPr lang="tr-TR" sz="73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tr-TR" sz="730" dirty="0" err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glioksim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1" name="Düz Bağlayıcı 50"/>
                <p:cNvCxnSpPr/>
                <p:nvPr/>
              </p:nvCxnSpPr>
              <p:spPr>
                <a:xfrm>
                  <a:off x="7379552" y="2901344"/>
                  <a:ext cx="0" cy="1924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Metin kutusu 51"/>
                <p:cNvSpPr txBox="1"/>
                <p:nvPr/>
              </p:nvSpPr>
              <p:spPr>
                <a:xfrm>
                  <a:off x="6990347" y="3946175"/>
                  <a:ext cx="1537516" cy="20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0,1 M (K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[Fe(CN)</a:t>
                  </a:r>
                  <a:r>
                    <a:rPr lang="tr-TR" sz="73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]) eklenir</a:t>
                  </a:r>
                </a:p>
              </p:txBody>
            </p:sp>
            <p:sp>
              <p:nvSpPr>
                <p:cNvPr id="53" name="Metin kutusu 52"/>
                <p:cNvSpPr txBox="1"/>
                <p:nvPr/>
              </p:nvSpPr>
              <p:spPr>
                <a:xfrm>
                  <a:off x="11188302" y="4068279"/>
                  <a:ext cx="1881462" cy="254463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022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SÜZÜNTÜ C: </a:t>
                  </a:r>
                  <a:r>
                    <a:rPr lang="tr-TR" sz="1051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</a:t>
                  </a:r>
                  <a:r>
                    <a:rPr lang="tr-TR" sz="1051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1051" b="1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tr-TR" sz="1051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tr-TR" sz="1051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Zn</a:t>
                  </a:r>
                  <a:r>
                    <a:rPr lang="tr-TR" sz="1051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2+</a:t>
                  </a:r>
                  <a:r>
                    <a:rPr lang="tr-TR" sz="1051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Dikdörtgen 53"/>
                <p:cNvSpPr/>
                <p:nvPr/>
              </p:nvSpPr>
              <p:spPr>
                <a:xfrm>
                  <a:off x="5617126" y="4597630"/>
                  <a:ext cx="949264" cy="3175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menekşe renk,</a:t>
                  </a:r>
                </a:p>
                <a:p>
                  <a:pPr algn="ctr"/>
                  <a:r>
                    <a:rPr lang="tr-TR" sz="73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Mn</a:t>
                  </a:r>
                  <a:r>
                    <a:rPr lang="tr-TR" sz="73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2+</a:t>
                  </a:r>
                  <a:endParaRPr lang="tr-TR" sz="73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Metin kutusu 54"/>
                <p:cNvSpPr txBox="1"/>
                <p:nvPr/>
              </p:nvSpPr>
              <p:spPr>
                <a:xfrm>
                  <a:off x="9373635" y="4417960"/>
                  <a:ext cx="1300703" cy="339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beyaz alüminyum hidroksit (Al(OH)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)’tür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6" name="Düz Bağlayıcı 55"/>
                <p:cNvCxnSpPr>
                  <a:stCxn id="53" idx="2"/>
                </p:cNvCxnSpPr>
                <p:nvPr/>
              </p:nvCxnSpPr>
              <p:spPr>
                <a:xfrm flipH="1">
                  <a:off x="12125661" y="4322742"/>
                  <a:ext cx="3372" cy="5645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Düz Bağlayıcı 56"/>
                <p:cNvCxnSpPr/>
                <p:nvPr/>
              </p:nvCxnSpPr>
              <p:spPr>
                <a:xfrm flipH="1">
                  <a:off x="9924253" y="3873963"/>
                  <a:ext cx="22014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Metin kutusu 57"/>
                <p:cNvSpPr txBox="1"/>
                <p:nvPr/>
              </p:nvSpPr>
              <p:spPr>
                <a:xfrm>
                  <a:off x="10414764" y="5359137"/>
                  <a:ext cx="1770000" cy="462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damla </a:t>
                  </a:r>
                  <a:r>
                    <a:rPr lang="tr-TR" sz="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tiyoasetamid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çözeltisi </a:t>
                  </a:r>
                  <a:r>
                    <a:rPr lang="tr-TR" sz="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eklenip beyaz 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çökelek gözlenene kadar 5 dakika karıştırarak ısıtılır.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9" name="Düz Bağlayıcı 58"/>
                <p:cNvCxnSpPr/>
                <p:nvPr/>
              </p:nvCxnSpPr>
              <p:spPr>
                <a:xfrm>
                  <a:off x="9924253" y="3885468"/>
                  <a:ext cx="0" cy="1823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Dikdörtgen 59"/>
                <p:cNvSpPr/>
                <p:nvPr/>
              </p:nvSpPr>
              <p:spPr>
                <a:xfrm>
                  <a:off x="12058500" y="4329168"/>
                  <a:ext cx="2381860" cy="5857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M 20 damla CH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COOH</a:t>
                  </a:r>
                </a:p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spatül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ucu ile sodyum asetat (NaCH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COO)</a:t>
                  </a:r>
                </a:p>
                <a:p>
                  <a:pPr marL="125066" indent="-125066">
                    <a:buFont typeface="Arial" panose="020B0604020202020204" pitchFamily="34" charset="0"/>
                    <a:buChar char="•"/>
                  </a:pP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 banyosunda ısıtılır ve sıcakken üzerine 0,5 M BaCl</a:t>
                  </a:r>
                  <a:r>
                    <a:rPr lang="tr-TR" sz="8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tr-TR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çözeltisinden 2 damla eklenir.</a:t>
                  </a:r>
                  <a:endPara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9" name="Düz Bağlayıcı 28"/>
              <p:cNvCxnSpPr/>
              <p:nvPr/>
            </p:nvCxnSpPr>
            <p:spPr>
              <a:xfrm flipH="1">
                <a:off x="9109329" y="1984917"/>
                <a:ext cx="3" cy="1686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Dikdörtgen 29"/>
              <p:cNvSpPr/>
              <p:nvPr/>
            </p:nvSpPr>
            <p:spPr>
              <a:xfrm>
                <a:off x="9034296" y="2445704"/>
                <a:ext cx="3625954" cy="430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damla 6 M </a:t>
                </a:r>
                <a:r>
                  <a:rPr lang="tr-TR" sz="7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NaOH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damla %3’lük H</a:t>
                </a:r>
                <a:r>
                  <a:rPr lang="tr-TR" sz="73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tr-TR" sz="73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Santrifüjlenir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cxnSp>
            <p:nvCxnSpPr>
              <p:cNvPr id="31" name="Düz Bağlayıcı 30"/>
              <p:cNvCxnSpPr/>
              <p:nvPr/>
            </p:nvCxnSpPr>
            <p:spPr>
              <a:xfrm flipH="1">
                <a:off x="7840720" y="2877463"/>
                <a:ext cx="23871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Düz Bağlayıcı 31"/>
              <p:cNvCxnSpPr/>
              <p:nvPr/>
            </p:nvCxnSpPr>
            <p:spPr>
              <a:xfrm flipH="1">
                <a:off x="9034296" y="2455885"/>
                <a:ext cx="1" cy="4215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Metin kutusu 32"/>
              <p:cNvSpPr txBox="1"/>
              <p:nvPr/>
            </p:nvSpPr>
            <p:spPr>
              <a:xfrm>
                <a:off x="6302113" y="3073045"/>
                <a:ext cx="2278991" cy="2500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ÇÖKELEK B Fe(OH)</a:t>
                </a:r>
                <a:r>
                  <a:rPr lang="tr-TR" sz="1022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MnO</a:t>
                </a:r>
                <a:r>
                  <a:rPr lang="tr-TR" sz="1022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4" name="Dikdörtgen 33"/>
              <p:cNvSpPr/>
              <p:nvPr/>
            </p:nvSpPr>
            <p:spPr>
              <a:xfrm>
                <a:off x="10638841" y="3365149"/>
                <a:ext cx="2399188" cy="430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 damla HNO</a:t>
                </a:r>
                <a:r>
                  <a:rPr lang="tr-TR" sz="73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bazik olana kadar NH</a:t>
                </a:r>
                <a:r>
                  <a:rPr lang="tr-TR" sz="73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tr-TR" sz="73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OH çözeltisinden eklenir.</a:t>
                </a:r>
              </a:p>
              <a:p>
                <a:pPr marL="125066" indent="-125066">
                  <a:buFont typeface="Arial" panose="020B0604020202020204" pitchFamily="34" charset="0"/>
                  <a:buChar char="•"/>
                </a:pPr>
                <a:r>
                  <a:rPr lang="tr-TR" sz="7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Santrifüjlenir</a:t>
                </a:r>
                <a:r>
                  <a:rPr lang="tr-TR" sz="7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5" name="Metin kutusu 34"/>
              <p:cNvSpPr txBox="1"/>
              <p:nvPr/>
            </p:nvSpPr>
            <p:spPr>
              <a:xfrm>
                <a:off x="9598079" y="3080085"/>
                <a:ext cx="2081526" cy="2544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r-TR" sz="102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SÜZÜNTÜ B: 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Zn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tr-TR" sz="1051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Cr</a:t>
                </a:r>
                <a:r>
                  <a:rPr lang="tr-TR" sz="1051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endPara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6" name="Düz Bağlayıcı 35"/>
              <p:cNvCxnSpPr>
                <a:stCxn id="35" idx="2"/>
              </p:cNvCxnSpPr>
              <p:nvPr/>
            </p:nvCxnSpPr>
            <p:spPr>
              <a:xfrm>
                <a:off x="10638842" y="3334548"/>
                <a:ext cx="1" cy="520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Düz Bağlayıcı 3"/>
            <p:cNvCxnSpPr/>
            <p:nvPr/>
          </p:nvCxnSpPr>
          <p:spPr>
            <a:xfrm>
              <a:off x="2047565" y="2301229"/>
              <a:ext cx="0" cy="656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Düz Bağlayıcı 4"/>
            <p:cNvCxnSpPr/>
            <p:nvPr/>
          </p:nvCxnSpPr>
          <p:spPr>
            <a:xfrm flipV="1">
              <a:off x="1359526" y="2971650"/>
              <a:ext cx="1452558" cy="2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Metin kutusu 5"/>
            <p:cNvSpPr txBox="1"/>
            <p:nvPr/>
          </p:nvSpPr>
          <p:spPr>
            <a:xfrm>
              <a:off x="598529" y="3137531"/>
              <a:ext cx="1510793" cy="20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5060" indent="-125060">
                <a:buFont typeface="Arial" panose="020B0604020202020204" pitchFamily="34" charset="0"/>
                <a:buChar char="•"/>
              </a:pP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damla 0,1 M (K</a:t>
              </a:r>
              <a:r>
                <a:rPr lang="tr-TR" sz="73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[Fe(CN)</a:t>
              </a:r>
              <a:r>
                <a:rPr lang="tr-TR" sz="73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]) </a:t>
              </a:r>
            </a:p>
          </p:txBody>
        </p:sp>
        <p:cxnSp>
          <p:nvCxnSpPr>
            <p:cNvPr id="7" name="Düz Bağlayıcı 6"/>
            <p:cNvCxnSpPr/>
            <p:nvPr/>
          </p:nvCxnSpPr>
          <p:spPr>
            <a:xfrm>
              <a:off x="1359526" y="2971650"/>
              <a:ext cx="0" cy="209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Düz Bağlayıcı 7"/>
            <p:cNvCxnSpPr/>
            <p:nvPr/>
          </p:nvCxnSpPr>
          <p:spPr>
            <a:xfrm flipH="1">
              <a:off x="2811271" y="2974941"/>
              <a:ext cx="813" cy="2337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Metin kutusu 8"/>
            <p:cNvSpPr txBox="1"/>
            <p:nvPr/>
          </p:nvSpPr>
          <p:spPr>
            <a:xfrm>
              <a:off x="2357385" y="3295961"/>
              <a:ext cx="1788972" cy="31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Gül kırmızısı </a:t>
              </a:r>
            </a:p>
            <a:p>
              <a:pPr algn="ctr"/>
              <a:r>
                <a:rPr lang="tr-TR" sz="7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tr-TR" sz="73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+2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10" name="Düz Bağlayıcı 9"/>
            <p:cNvCxnSpPr/>
            <p:nvPr/>
          </p:nvCxnSpPr>
          <p:spPr>
            <a:xfrm>
              <a:off x="8964621" y="2794366"/>
              <a:ext cx="0" cy="192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Bağlayıcı 10"/>
            <p:cNvCxnSpPr/>
            <p:nvPr/>
          </p:nvCxnSpPr>
          <p:spPr>
            <a:xfrm flipH="1">
              <a:off x="5985636" y="3657685"/>
              <a:ext cx="8657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>
            <a:xfrm flipH="1">
              <a:off x="6469100" y="3236800"/>
              <a:ext cx="0" cy="4208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>
            <a:xfrm>
              <a:off x="5987760" y="3657686"/>
              <a:ext cx="0" cy="192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ikdörtgen 13"/>
            <p:cNvSpPr/>
            <p:nvPr/>
          </p:nvSpPr>
          <p:spPr>
            <a:xfrm>
              <a:off x="6622469" y="4095717"/>
              <a:ext cx="857099" cy="317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7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prusya</a:t>
              </a: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mavisi çökelek Fe</a:t>
              </a:r>
              <a:r>
                <a:rPr lang="tr-TR" sz="73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3+</a:t>
              </a:r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8668654" y="3955182"/>
              <a:ext cx="1036392" cy="2496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ÇÖKELEK C</a:t>
              </a:r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11097158" y="4931405"/>
              <a:ext cx="1036392" cy="2496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ÇÖKELEK D</a:t>
              </a:r>
            </a:p>
          </p:txBody>
        </p:sp>
        <p:cxnSp>
          <p:nvCxnSpPr>
            <p:cNvPr id="17" name="Düz Bağlayıcı 16"/>
            <p:cNvCxnSpPr/>
            <p:nvPr/>
          </p:nvCxnSpPr>
          <p:spPr>
            <a:xfrm flipH="1">
              <a:off x="10376791" y="4744631"/>
              <a:ext cx="1196583" cy="28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etin kutusu 17"/>
            <p:cNvSpPr txBox="1"/>
            <p:nvPr/>
          </p:nvSpPr>
          <p:spPr>
            <a:xfrm>
              <a:off x="11227581" y="5199085"/>
              <a:ext cx="6915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Sarı çökelek </a:t>
              </a:r>
            </a:p>
            <a:p>
              <a:r>
                <a:rPr lang="tr-T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BaCrO</a:t>
              </a:r>
              <a:r>
                <a:rPr lang="tr-TR" sz="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tr-TR" sz="73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Düz Bağlayıcı 18"/>
            <p:cNvCxnSpPr/>
            <p:nvPr/>
          </p:nvCxnSpPr>
          <p:spPr>
            <a:xfrm>
              <a:off x="11567651" y="4756922"/>
              <a:ext cx="0" cy="182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etin kutusu 19"/>
            <p:cNvSpPr txBox="1"/>
            <p:nvPr/>
          </p:nvSpPr>
          <p:spPr>
            <a:xfrm>
              <a:off x="9858595" y="4923391"/>
              <a:ext cx="1036392" cy="2496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022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SÜZÜNTÜ D</a:t>
              </a:r>
            </a:p>
          </p:txBody>
        </p:sp>
        <p:cxnSp>
          <p:nvCxnSpPr>
            <p:cNvPr id="21" name="Düz Bağlayıcı 20"/>
            <p:cNvCxnSpPr/>
            <p:nvPr/>
          </p:nvCxnSpPr>
          <p:spPr>
            <a:xfrm>
              <a:off x="10376791" y="4741230"/>
              <a:ext cx="0" cy="182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etin kutusu 21"/>
            <p:cNvSpPr txBox="1"/>
            <p:nvPr/>
          </p:nvSpPr>
          <p:spPr>
            <a:xfrm>
              <a:off x="9843174" y="5724148"/>
              <a:ext cx="691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Kirli beyaz çökelek </a:t>
              </a:r>
            </a:p>
            <a:p>
              <a:pPr algn="ctr"/>
              <a:r>
                <a:rPr lang="tr-TR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ZnS</a:t>
              </a:r>
              <a:endParaRPr lang="tr-TR" sz="73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6420327" y="3324968"/>
              <a:ext cx="1147230" cy="20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5060" indent="-125060">
                <a:buFont typeface="Arial" panose="020B0604020202020204" pitchFamily="34" charset="0"/>
                <a:buChar char="•"/>
              </a:pP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Numune ikiye ayrılır</a:t>
              </a:r>
            </a:p>
          </p:txBody>
        </p:sp>
        <p:cxnSp>
          <p:nvCxnSpPr>
            <p:cNvPr id="24" name="Düz Bağlayıcı 23"/>
            <p:cNvCxnSpPr/>
            <p:nvPr/>
          </p:nvCxnSpPr>
          <p:spPr>
            <a:xfrm>
              <a:off x="6853149" y="3657686"/>
              <a:ext cx="0" cy="192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Metin kutusu 24"/>
            <p:cNvSpPr txBox="1"/>
            <p:nvPr/>
          </p:nvSpPr>
          <p:spPr>
            <a:xfrm>
              <a:off x="1449474" y="2956333"/>
              <a:ext cx="1147230" cy="20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5060" indent="-125060">
                <a:buFont typeface="Arial" panose="020B0604020202020204" pitchFamily="34" charset="0"/>
                <a:buChar char="•"/>
              </a:pPr>
              <a:r>
                <a:rPr lang="tr-TR" sz="7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Numune ikiye ayrılır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557694"/>
      </p:ext>
    </p:extLst>
  </p:cSld>
  <p:clrMapOvr>
    <a:masterClrMapping/>
  </p:clrMapOvr>
</p:sld>
</file>

<file path=ppt/theme/theme1.xml><?xml version="1.0" encoding="utf-8"?>
<a:theme xmlns:a="http://schemas.openxmlformats.org/drawingml/2006/main" name="analitik kimya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nu5" id="{18A04325-5664-49F6-89F1-0E7E8A3A584C}" vid="{236CEAAA-F370-4BCB-AAA1-3ECD9A935A96}"/>
    </a:ext>
  </a:extLst>
</a:theme>
</file>

<file path=ppt/theme/theme2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analitik kimya</Template>
  <TotalTime>410</TotalTime>
  <Words>1241</Words>
  <Application>Microsoft Office PowerPoint</Application>
  <PresentationFormat>Ekran Gösterisi (4:3)</PresentationFormat>
  <Paragraphs>148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analitik kimya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kullanici</dc:creator>
  <cp:lastModifiedBy>Windows Kullanıcısı</cp:lastModifiedBy>
  <cp:revision>49</cp:revision>
  <dcterms:created xsi:type="dcterms:W3CDTF">2005-11-22T08:54:39Z</dcterms:created>
  <dcterms:modified xsi:type="dcterms:W3CDTF">2017-10-16T16:23:42Z</dcterms:modified>
</cp:coreProperties>
</file>