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427" r:id="rId2"/>
    <p:sldId id="349" r:id="rId3"/>
    <p:sldId id="351" r:id="rId4"/>
    <p:sldId id="406" r:id="rId5"/>
    <p:sldId id="407" r:id="rId6"/>
    <p:sldId id="354" r:id="rId7"/>
    <p:sldId id="408" r:id="rId8"/>
    <p:sldId id="409" r:id="rId9"/>
    <p:sldId id="360" r:id="rId10"/>
    <p:sldId id="410" r:id="rId11"/>
    <p:sldId id="411" r:id="rId12"/>
    <p:sldId id="412" r:id="rId13"/>
    <p:sldId id="413" r:id="rId14"/>
    <p:sldId id="428" r:id="rId15"/>
    <p:sldId id="415" r:id="rId16"/>
    <p:sldId id="416" r:id="rId17"/>
    <p:sldId id="417" r:id="rId18"/>
    <p:sldId id="418" r:id="rId19"/>
    <p:sldId id="419" r:id="rId20"/>
    <p:sldId id="420" r:id="rId21"/>
    <p:sldId id="421" r:id="rId22"/>
    <p:sldId id="1705" r:id="rId23"/>
    <p:sldId id="423" r:id="rId24"/>
    <p:sldId id="1706" r:id="rId25"/>
    <p:sldId id="424" r:id="rId26"/>
    <p:sldId id="425" r:id="rId27"/>
    <p:sldId id="1707" r:id="rId28"/>
    <p:sldId id="395" r:id="rId29"/>
    <p:sldId id="397" r:id="rId30"/>
    <p:sldId id="399" r:id="rId31"/>
    <p:sldId id="401" r:id="rId32"/>
    <p:sldId id="40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8" userDrawn="1">
          <p15:clr>
            <a:srgbClr val="A4A3A4"/>
          </p15:clr>
        </p15:guide>
        <p15:guide id="2" pos="2880">
          <p15:clr>
            <a:srgbClr val="A4A3A4"/>
          </p15:clr>
        </p15:guide>
        <p15:guide id="3" orient="horz" pos="384" userDrawn="1">
          <p15:clr>
            <a:srgbClr val="A4A3A4"/>
          </p15:clr>
        </p15:guide>
        <p15:guide id="4" orient="horz" pos="672" userDrawn="1">
          <p15:clr>
            <a:srgbClr val="A4A3A4"/>
          </p15:clr>
        </p15:guide>
        <p15:guide id="5" pos="288" userDrawn="1">
          <p15:clr>
            <a:srgbClr val="A4A3A4"/>
          </p15:clr>
        </p15:guide>
        <p15:guide id="7" pos="5472" userDrawn="1">
          <p15:clr>
            <a:srgbClr val="A4A3A4"/>
          </p15:clr>
        </p15:guide>
        <p15:guide id="8" orient="horz" pos="115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57" autoAdjust="0"/>
    <p:restoredTop sz="96279" autoAdjust="0"/>
  </p:normalViewPr>
  <p:slideViewPr>
    <p:cSldViewPr>
      <p:cViewPr varScale="1">
        <p:scale>
          <a:sx n="68" d="100"/>
          <a:sy n="68" d="100"/>
        </p:scale>
        <p:origin x="1092" y="60"/>
      </p:cViewPr>
      <p:guideLst>
        <p:guide orient="horz" pos="1968"/>
        <p:guide pos="2880"/>
        <p:guide orient="horz" pos="384"/>
        <p:guide orient="horz" pos="672"/>
        <p:guide pos="288"/>
        <p:guide pos="5472"/>
        <p:guide orient="horz" pos="1152"/>
      </p:guideLst>
    </p:cSldViewPr>
  </p:slideViewPr>
  <p:outlineViewPr>
    <p:cViewPr>
      <p:scale>
        <a:sx n="33" d="100"/>
        <a:sy n="33" d="100"/>
      </p:scale>
      <p:origin x="0" y="-8088"/>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5/21/2020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a:p>
          <a:p>
            <a:endParaRPr lang="en-IN"/>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539984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Taylor’s most prominent followers were Frank and Lillian Gilbreth. Frank and his wife Lillian, a psychologist, studied work to eliminate inefficient hand-and-body motions. The Gilbreths also experimented with the design and use of the proper tools and equipment for optimizing work performance.</a:t>
            </a:r>
          </a:p>
          <a:p>
            <a:pPr eaLnBrk="1" hangingPunct="1"/>
            <a:endParaRPr lang="en-US" dirty="0">
              <a:cs typeface="Arial" charset="0"/>
            </a:endParaRPr>
          </a:p>
          <a:p>
            <a:pPr eaLnBrk="1" hangingPunct="1"/>
            <a:r>
              <a:rPr lang="en-US" dirty="0">
                <a:cs typeface="Arial" charset="0"/>
              </a:rPr>
              <a:t>The Gilbreths also devised a classification scheme to label 17 basic hand motions (such as search, grasp, hold), which they called </a:t>
            </a:r>
            <a:r>
              <a:rPr lang="en-US" b="1" dirty="0">
                <a:cs typeface="Arial" charset="0"/>
              </a:rPr>
              <a:t>therbligs </a:t>
            </a:r>
            <a:r>
              <a:rPr lang="en-US" dirty="0">
                <a:cs typeface="Arial" charset="0"/>
              </a:rPr>
              <a:t>(Gilbreth spelled backward with the </a:t>
            </a:r>
            <a:r>
              <a:rPr lang="en-US" i="1" dirty="0">
                <a:cs typeface="Arial" charset="0"/>
              </a:rPr>
              <a:t>th </a:t>
            </a:r>
            <a:r>
              <a:rPr lang="en-US" dirty="0">
                <a:cs typeface="Arial" charset="0"/>
              </a:rPr>
              <a:t>transposed). This scheme gave the Gilbreths a more precise way of analyzing a worker’s exact hand movements.</a:t>
            </a:r>
          </a:p>
          <a:p>
            <a:pPr eaLnBrk="1" hangingPunct="1"/>
            <a:endParaRPr lang="en-US" dirty="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of the guidelines and techniques Taylor and the Gilbreths devised for improving production efficiency are still used in organizations today. Nowadays, adaptive robotics can help boost worker efficiency. By freeing workers from repetitive tasks, one study revealed that workers could complete essential tasks requiring manual dexterity 25 percent faster.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036049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Fayol wrote during the same time period as Taylor. While Taylor was concerned with first-line managers and the scientific method, Fayol’s attention was directed at the activities of </a:t>
            </a:r>
            <a:r>
              <a:rPr lang="en-US" sz="1200" i="1" kern="1200" dirty="0">
                <a:solidFill>
                  <a:schemeClr val="tx1"/>
                </a:solidFill>
                <a:effectLst/>
                <a:latin typeface="+mn-lt"/>
                <a:ea typeface="+mn-ea"/>
                <a:cs typeface="+mn-cs"/>
              </a:rPr>
              <a:t>all </a:t>
            </a:r>
            <a:r>
              <a:rPr lang="en-US" sz="1200" kern="1200" dirty="0">
                <a:solidFill>
                  <a:schemeClr val="tx1"/>
                </a:solidFill>
                <a:effectLst/>
                <a:latin typeface="+mn-lt"/>
                <a:ea typeface="+mn-ea"/>
                <a:cs typeface="+mn-cs"/>
              </a:rPr>
              <a:t>managers. He wrote from his personal experience as the managing director of a large French coal-mining firm.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1459350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Henri</a:t>
            </a:r>
            <a:r>
              <a:rPr lang="en-US" b="1" dirty="0">
                <a:cs typeface="Arial" charset="0"/>
              </a:rPr>
              <a:t> </a:t>
            </a:r>
            <a:r>
              <a:rPr lang="en-US" dirty="0">
                <a:cs typeface="Arial" charset="0"/>
              </a:rPr>
              <a:t>Fayol described the practice of management as something distinct from accounting, finance, production, distribution, and other typical business functions. His belief that management was an activity common to all business endeavors, government, and even the home, led him to develop 14 </a:t>
            </a:r>
            <a:r>
              <a:rPr lang="en-US" b="1" dirty="0">
                <a:cs typeface="Arial" charset="0"/>
              </a:rPr>
              <a:t>principles of management</a:t>
            </a:r>
            <a:r>
              <a:rPr lang="en-US" dirty="0">
                <a:cs typeface="Arial" charset="0"/>
              </a:rPr>
              <a:t>—fundamental rules of management that could be applied to all organizational situations and taught in schools. These principles are shown in Exhibit MH-3.</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10992004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Source: </a:t>
            </a:r>
            <a:r>
              <a:rPr lang="en-US" sz="1200" kern="1200" dirty="0">
                <a:solidFill>
                  <a:schemeClr val="tx1"/>
                </a:solidFill>
                <a:effectLst/>
                <a:latin typeface="+mn-lt"/>
                <a:ea typeface="+mn-ea"/>
                <a:cs typeface="+mn-cs"/>
              </a:rPr>
              <a:t>Based on Henri Fayol’s 1916 Principles of Management, “Administration Industrielle et Générale,” translated by C. Storrs, </a:t>
            </a:r>
            <a:r>
              <a:rPr lang="en-US" sz="1200" i="1" kern="1200" dirty="0">
                <a:solidFill>
                  <a:schemeClr val="tx1"/>
                </a:solidFill>
                <a:effectLst/>
                <a:latin typeface="+mn-lt"/>
                <a:ea typeface="+mn-ea"/>
                <a:cs typeface="+mn-cs"/>
              </a:rPr>
              <a:t>General and Industrial Management </a:t>
            </a:r>
            <a:r>
              <a:rPr lang="en-US" sz="1200" kern="1200" dirty="0">
                <a:solidFill>
                  <a:schemeClr val="tx1"/>
                </a:solidFill>
                <a:effectLst/>
                <a:latin typeface="+mn-lt"/>
                <a:ea typeface="+mn-ea"/>
                <a:cs typeface="+mn-cs"/>
              </a:rPr>
              <a:t>(London: Sir Isaac Pitman &amp; Sons, London, 1949).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868427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Source: </a:t>
            </a:r>
            <a:r>
              <a:rPr lang="en-US" sz="1200" kern="1200" dirty="0">
                <a:solidFill>
                  <a:schemeClr val="tx1"/>
                </a:solidFill>
                <a:effectLst/>
                <a:latin typeface="+mn-lt"/>
                <a:ea typeface="+mn-ea"/>
                <a:cs typeface="+mn-cs"/>
              </a:rPr>
              <a:t>Based on Henri Fayol’s 1916 Principles of Management, “Administration Industrielle et Générale,” translated by C. Storrs, </a:t>
            </a:r>
            <a:r>
              <a:rPr lang="en-US" sz="1200" i="1" kern="1200" dirty="0">
                <a:solidFill>
                  <a:schemeClr val="tx1"/>
                </a:solidFill>
                <a:effectLst/>
                <a:latin typeface="+mn-lt"/>
                <a:ea typeface="+mn-ea"/>
                <a:cs typeface="+mn-cs"/>
              </a:rPr>
              <a:t>General and Industrial Management </a:t>
            </a:r>
            <a:r>
              <a:rPr lang="en-US" sz="1200" kern="1200" dirty="0">
                <a:solidFill>
                  <a:schemeClr val="tx1"/>
                </a:solidFill>
                <a:effectLst/>
                <a:latin typeface="+mn-lt"/>
                <a:ea typeface="+mn-ea"/>
                <a:cs typeface="+mn-cs"/>
              </a:rPr>
              <a:t>(London: Sir Isaac Pitman &amp; Sons, London, 1949).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8280537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Max Weber (pronounced VAY-ber) was a German sociologist who studied organizations. Writing in the early 1900s, he developed a theory of authority structures and relations based on an ideal type of organization he called a </a:t>
            </a:r>
            <a:r>
              <a:rPr lang="en-US" b="1" dirty="0">
                <a:cs typeface="Arial" charset="0"/>
              </a:rPr>
              <a:t>bureaucracy</a:t>
            </a:r>
            <a:r>
              <a:rPr lang="en-US" dirty="0">
                <a:cs typeface="Arial" charset="0"/>
              </a:rPr>
              <a:t>—a form of organization characterized by division of labor, a clearly defined hierarchy, detailed rules and regulations, and impersonal relationships (see Exhibit MH-4).</a:t>
            </a:r>
          </a:p>
          <a:p>
            <a:pPr eaLnBrk="1" hangingPunct="1"/>
            <a:endParaRPr lang="en-US" dirty="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Weber recognized that this “ideal bureaucracy” didn’t exist in reality. Instead, he intended it as a basis for theorizing about how work could be done in large groups. His theory became the structural design for many of today’s large organizations. </a:t>
            </a:r>
            <a:endParaRPr lang="en-US" dirty="0"/>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4239593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Source: </a:t>
            </a:r>
            <a:r>
              <a:rPr lang="en-US" sz="1200" kern="1200" dirty="0">
                <a:solidFill>
                  <a:schemeClr val="tx1"/>
                </a:solidFill>
                <a:effectLst/>
                <a:latin typeface="+mn-lt"/>
                <a:ea typeface="+mn-ea"/>
                <a:cs typeface="+mn-cs"/>
              </a:rPr>
              <a:t>Based on </a:t>
            </a:r>
            <a:r>
              <a:rPr lang="en-US" sz="1200" i="1" kern="1200" dirty="0">
                <a:solidFill>
                  <a:schemeClr val="tx1"/>
                </a:solidFill>
                <a:effectLst/>
                <a:latin typeface="+mn-lt"/>
                <a:ea typeface="+mn-ea"/>
                <a:cs typeface="+mn-cs"/>
              </a:rPr>
              <a:t>Essays in Sociology </a:t>
            </a:r>
            <a:r>
              <a:rPr lang="en-US" sz="1200" kern="1200" dirty="0">
                <a:solidFill>
                  <a:schemeClr val="tx1"/>
                </a:solidFill>
                <a:effectLst/>
                <a:latin typeface="+mn-lt"/>
                <a:ea typeface="+mn-ea"/>
                <a:cs typeface="+mn-cs"/>
              </a:rPr>
              <a:t>by Max Weber, translated, edited, and introduced by H. H. </a:t>
            </a:r>
            <a:r>
              <a:rPr lang="en-US" sz="1200" kern="1200" dirty="0" err="1">
                <a:solidFill>
                  <a:schemeClr val="tx1"/>
                </a:solidFill>
                <a:effectLst/>
                <a:latin typeface="+mn-lt"/>
                <a:ea typeface="+mn-ea"/>
                <a:cs typeface="+mn-cs"/>
              </a:rPr>
              <a:t>Gerth</a:t>
            </a:r>
            <a:r>
              <a:rPr lang="en-US" sz="1200" kern="1200" dirty="0">
                <a:solidFill>
                  <a:schemeClr val="tx1"/>
                </a:solidFill>
                <a:effectLst/>
                <a:latin typeface="+mn-lt"/>
                <a:ea typeface="+mn-ea"/>
                <a:cs typeface="+mn-cs"/>
              </a:rPr>
              <a:t> and C. Wright Mills (New York: Oxford University Press, 1946).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diagram shows the text “A bureaucracy should have” in the center. Around it are shown the characteristics and their explanations, in text boxes.</a:t>
            </a:r>
          </a:p>
          <a:p>
            <a:r>
              <a:rPr lang="en-US" sz="1200" kern="1200" dirty="0">
                <a:solidFill>
                  <a:schemeClr val="tx1"/>
                </a:solidFill>
                <a:effectLst/>
                <a:latin typeface="+mn-lt"/>
                <a:ea typeface="+mn-ea"/>
                <a:cs typeface="+mn-cs"/>
              </a:rPr>
              <a:t>They are: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Division of labor: Jobs broken down into simple, routine, and well-defined tasks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Authority hierarchy: Positions organized in a hierarchy with a clear chain of command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Formal selection: People selected for jobs based on technical qualifications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Formal rules and regulations: System of written rules and standard operating procedures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Impersonality: Uniform application of rules and controls, not according to personalities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Career orientation: Managers are career professionals, not owners of units they manage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6258099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field of study that researches the actions (behavior) of people at work is called </a:t>
            </a:r>
            <a:r>
              <a:rPr lang="en-US" b="1" dirty="0">
                <a:cs typeface="Arial" charset="0"/>
              </a:rPr>
              <a:t>organizational behavior (OB)</a:t>
            </a:r>
            <a:r>
              <a:rPr lang="en-US" dirty="0">
                <a:cs typeface="Arial" charset="0"/>
              </a:rPr>
              <a:t>. Much of what managers do today when managing people—motivating, leading, building trust, working with a team, managing conflict, and so forth—has come out of OB research.</a:t>
            </a:r>
          </a:p>
          <a:p>
            <a:pPr eaLnBrk="1" hangingPunct="1"/>
            <a:endParaRPr lang="en-US" dirty="0">
              <a:cs typeface="Arial" charset="0"/>
            </a:endParaRPr>
          </a:p>
          <a:p>
            <a:pPr eaLnBrk="1" hangingPunct="1"/>
            <a:r>
              <a:rPr lang="en-US" dirty="0">
                <a:cs typeface="Arial" charset="0"/>
              </a:rPr>
              <a:t>Although a number of individuals in the early twentieth century recognized the importance of people to an organization’s success, four stand out as early advocates of the OB approach: Robert Owen, Hugo Munsterberg, Mary Parker Follett, and Chester Barnard. Their contributions were varied and distinct, yet all believed that people were the most important asset of the organization and should be managed accordingly.</a:t>
            </a:r>
          </a:p>
          <a:p>
            <a:pPr eaLnBrk="1" hangingPunct="1"/>
            <a:endParaRPr lang="en-US" dirty="0">
              <a:cs typeface="Arial" charset="0"/>
            </a:endParaRP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8566636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a number of individuals in the early twentieth century recognized the importance of people to an organization’s success, four stand out as early advocates of the OB approach: Robert Owen, Hugo Munsterberg, Mary Parker Follett, and Chester Barnard. Their contributions were varied and distinct, yet all believed that people were the most important asset of the organization and should be managed accordingly. Their ideas provided the foundation for such management practices as employee selection procedures, motivation programs, and work teams. Exhibit MH-5 summarizes each individual’s most important ideas.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Four advocates and their ideas are shown in the chart and are summarized below:</a:t>
            </a:r>
          </a:p>
          <a:p>
            <a:r>
              <a:rPr lang="en-US" sz="1200" kern="1200" dirty="0">
                <a:solidFill>
                  <a:schemeClr val="tx1"/>
                </a:solidFill>
                <a:effectLst/>
                <a:latin typeface="+mn-lt"/>
                <a:ea typeface="+mn-ea"/>
                <a:cs typeface="+mn-cs"/>
              </a:rPr>
              <a:t>Robert Owen (Late 1700s):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Concerned about deplorable working conditions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Proposed idealistic workplace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Argued that money spent improving labor was smart investment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Hugo Munsterberg (Early 1900s):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Pioneer in field of industrial psychology—scientific study of people at work</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Suggested using psychological tests for employee selection, learning theory concepts for employee training, and study of human behavior for employee motivation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Mary Parker Follett (Early 1900s):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One of the first to recognize that organizations could be viewed from perspective of individual and group behavior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Proposed more people-oriented ideas than scientific management followers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Thought organizations should be based on group ethic</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Chester Barnard (1930s):</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Actual manager who thought organizations were social systems that required cooperation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Believed manager’s job was to communicate and stimulate employees’ high levels of effort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First to argue that organizations were open systems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307325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Scholars generally agree that the Hawthorne Studies had a game-changing impact on management beliefs about the role of people in organizations. Elton Mayo conducted</a:t>
            </a:r>
            <a:r>
              <a:rPr lang="en-US" baseline="0" dirty="0">
                <a:cs typeface="Arial" charset="0"/>
              </a:rPr>
              <a:t> the</a:t>
            </a:r>
            <a:r>
              <a:rPr lang="en-US" dirty="0">
                <a:cs typeface="Arial" charset="0"/>
              </a:rPr>
              <a:t> </a:t>
            </a:r>
            <a:r>
              <a:rPr lang="en-US" b="1" dirty="0">
                <a:cs typeface="Arial" charset="0"/>
              </a:rPr>
              <a:t>Hawthorne Studies</a:t>
            </a:r>
            <a:r>
              <a:rPr lang="en-US" b="0" dirty="0">
                <a:cs typeface="Arial" charset="0"/>
              </a:rPr>
              <a:t>,</a:t>
            </a:r>
            <a:r>
              <a:rPr lang="en-US" b="1" dirty="0">
                <a:cs typeface="Arial" charset="0"/>
              </a:rPr>
              <a:t> </a:t>
            </a:r>
            <a:r>
              <a:rPr lang="en-US" b="0" dirty="0">
                <a:cs typeface="Arial" charset="0"/>
              </a:rPr>
              <a:t>a</a:t>
            </a:r>
            <a:r>
              <a:rPr lang="en-US" dirty="0">
                <a:cs typeface="Arial" charset="0"/>
              </a:rPr>
              <a:t> series of studies during the 1920s and 1930s that provided new insights into individual and group behavior. The studies concluded that people’s behavior and attitudes are closely related, that group factors significantly</a:t>
            </a:r>
            <a:r>
              <a:rPr lang="en-US" baseline="0" dirty="0">
                <a:cs typeface="Arial" charset="0"/>
              </a:rPr>
              <a:t> </a:t>
            </a:r>
            <a:r>
              <a:rPr lang="en-US" dirty="0">
                <a:cs typeface="Arial" charset="0"/>
              </a:rPr>
              <a:t>affect individual behavior, that group standards establish individual worker output, and that money is less a factor in determining output than group standards, group attitudes, and security. These conclusions led to a new emphasis on the human behavior factor in the management of organizations.</a:t>
            </a:r>
            <a:endParaRPr lang="en-US" b="1"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1168208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549718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a:t>
            </a:r>
            <a:r>
              <a:rPr lang="en-US" b="1" dirty="0">
                <a:cs typeface="Arial" charset="0"/>
              </a:rPr>
              <a:t>quantitative approach </a:t>
            </a:r>
            <a:r>
              <a:rPr lang="en-US" dirty="0">
                <a:cs typeface="Arial" charset="0"/>
              </a:rPr>
              <a:t>is the use of quantitative techniques to improve decision making. This approach also is known as </a:t>
            </a:r>
            <a:r>
              <a:rPr lang="en-US" i="1" dirty="0">
                <a:cs typeface="Arial" charset="0"/>
              </a:rPr>
              <a:t>management science. </a:t>
            </a:r>
            <a:r>
              <a:rPr lang="en-US" dirty="0">
                <a:cs typeface="Arial" charset="0"/>
              </a:rPr>
              <a:t>The quantitative approach evolved from mathematical and statistical solutions developed for military problems during World War II. After the war was over, many of these techniques used for military problems were applied to businesses.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18121728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Another area where quantitative techniques are used frequently is in </a:t>
            </a:r>
            <a:r>
              <a:rPr lang="en-US" b="1" dirty="0">
                <a:cs typeface="Arial" charset="0"/>
              </a:rPr>
              <a:t>total quality management</a:t>
            </a:r>
            <a:r>
              <a:rPr lang="en-US" dirty="0">
                <a:cs typeface="Arial" charset="0"/>
              </a:rPr>
              <a:t>. A quality revolution swept through both the business and public sectors in the 1980s and 1990s. It was inspired by a small group of quality experts; the most famous was W. Edwards Deming and Joseph M. Juran. The ideas and techniques they advocated in the 1950s had few supporters in the United States but were enthusiastically embraced by Japanese organizations. As Japanese manufacturers began beating U.S. competitors in quality comparisons, however, Western managers soon took a more serious look at Deming’s and Juran’s ideas, which became the basis for today’s quality management programs.</a:t>
            </a:r>
          </a:p>
          <a:p>
            <a:pPr eaLnBrk="1" hangingPunct="1"/>
            <a:endParaRPr lang="en-US" dirty="0">
              <a:cs typeface="Arial" charset="0"/>
            </a:endParaRPr>
          </a:p>
          <a:p>
            <a:pPr eaLnBrk="1" hangingPunct="1"/>
            <a:r>
              <a:rPr lang="en-US" b="1" dirty="0">
                <a:cs typeface="Arial" charset="0"/>
              </a:rPr>
              <a:t>Total quality management</a:t>
            </a:r>
            <a:r>
              <a:rPr lang="en-US" dirty="0">
                <a:cs typeface="Arial" charset="0"/>
              </a:rPr>
              <a:t>, or TQM, is a management philosophy devoted to continual improvement and responding to customer needs and expectations (see Exhibit MH-6). The term </a:t>
            </a:r>
            <a:r>
              <a:rPr lang="en-US" i="1" dirty="0">
                <a:cs typeface="Arial" charset="0"/>
              </a:rPr>
              <a:t>customer </a:t>
            </a:r>
            <a:r>
              <a:rPr lang="en-US" dirty="0">
                <a:cs typeface="Arial" charset="0"/>
              </a:rPr>
              <a:t>includes anyone who interacts with the organization’s product</a:t>
            </a:r>
            <a:r>
              <a:rPr lang="en-US" baseline="0" dirty="0">
                <a:cs typeface="Arial" charset="0"/>
              </a:rPr>
              <a:t> </a:t>
            </a:r>
            <a:r>
              <a:rPr lang="en-US" dirty="0">
                <a:cs typeface="Arial" charset="0"/>
              </a:rPr>
              <a:t>or services, internally or externally. It encompasses employees and suppliers as well as the people who purchase the organization’s goods or services.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1559058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33002301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Most of these earlier approaches focused on managers’ concerns </a:t>
            </a:r>
            <a:r>
              <a:rPr lang="en-US" i="1" dirty="0">
                <a:cs typeface="Arial" charset="0"/>
              </a:rPr>
              <a:t>inside </a:t>
            </a:r>
            <a:r>
              <a:rPr lang="en-US" dirty="0">
                <a:cs typeface="Arial" charset="0"/>
              </a:rPr>
              <a:t>the organization. Starting in the 1960s, management researchers began to look at what was happening in the external environment </a:t>
            </a:r>
            <a:r>
              <a:rPr lang="en-US" i="1" dirty="0">
                <a:cs typeface="Arial" charset="0"/>
              </a:rPr>
              <a:t>outside </a:t>
            </a:r>
            <a:r>
              <a:rPr lang="en-US" dirty="0">
                <a:cs typeface="Arial" charset="0"/>
              </a:rPr>
              <a:t>the boundaries of the organization. Two contemporary management perspectives—systems and contingency—are part of this approach. Systems theory is a basic theory in the physical sciences, but had never been applied to organized human efforts.</a:t>
            </a:r>
          </a:p>
          <a:p>
            <a:pPr eaLnBrk="1" hangingPunct="1"/>
            <a:endParaRPr lang="en-US" dirty="0">
              <a:cs typeface="Arial" charset="0"/>
            </a:endParaRPr>
          </a:p>
          <a:p>
            <a:pPr eaLnBrk="1" hangingPunct="1"/>
            <a:r>
              <a:rPr lang="en-US" dirty="0">
                <a:cs typeface="Arial" charset="0"/>
              </a:rPr>
              <a:t>A </a:t>
            </a:r>
            <a:r>
              <a:rPr lang="en-US" b="1" dirty="0">
                <a:cs typeface="Arial" charset="0"/>
              </a:rPr>
              <a:t>system </a:t>
            </a:r>
            <a:r>
              <a:rPr lang="en-US" dirty="0">
                <a:cs typeface="Arial" charset="0"/>
              </a:rPr>
              <a:t>is a set of interrelated and interdependent parts arranged in a manner that produces a unified whole. The two basic types of systems are closed and open. </a:t>
            </a:r>
            <a:r>
              <a:rPr lang="en-US" b="1" dirty="0">
                <a:cs typeface="Arial" charset="0"/>
              </a:rPr>
              <a:t>Closed systems </a:t>
            </a:r>
            <a:r>
              <a:rPr lang="en-US" dirty="0">
                <a:cs typeface="Arial" charset="0"/>
              </a:rPr>
              <a:t>are not influenced by and do not interact with their environment. In contrast, </a:t>
            </a:r>
            <a:r>
              <a:rPr lang="en-US" b="1" dirty="0">
                <a:cs typeface="Arial" charset="0"/>
              </a:rPr>
              <a:t>open systems </a:t>
            </a:r>
            <a:r>
              <a:rPr lang="en-US" dirty="0">
                <a:cs typeface="Arial" charset="0"/>
              </a:rPr>
              <a:t>are influenced by and do interact with their environment. Today, when we describe organizations as systems, we mean open systems.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13157523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Source: </a:t>
            </a:r>
            <a:r>
              <a:rPr lang="en-US" sz="1200" b="0" i="0" u="none" strike="noStrike" kern="1200" baseline="0" dirty="0">
                <a:solidFill>
                  <a:schemeClr val="tx1"/>
                </a:solidFill>
                <a:latin typeface="+mn-lt"/>
                <a:ea typeface="+mn-ea"/>
                <a:cs typeface="+mn-cs"/>
              </a:rPr>
              <a:t>Based on D. Lidsky, “10 Big Bets on Optimism That Changed the Business World,” </a:t>
            </a:r>
            <a:r>
              <a:rPr lang="en-US" sz="1200" b="0" i="1" u="none" strike="noStrike" kern="1200" baseline="0" dirty="0">
                <a:solidFill>
                  <a:schemeClr val="tx1"/>
                </a:solidFill>
                <a:latin typeface="+mn-lt"/>
                <a:ea typeface="+mn-ea"/>
                <a:cs typeface="+mn-cs"/>
              </a:rPr>
              <a:t>Fast Company</a:t>
            </a:r>
            <a:r>
              <a:rPr lang="en-US" sz="1200" b="0" i="0" u="none" strike="noStrike" kern="1200" baseline="0" dirty="0">
                <a:solidFill>
                  <a:schemeClr val="tx1"/>
                </a:solidFill>
                <a:latin typeface="+mn-lt"/>
                <a:ea typeface="+mn-ea"/>
                <a:cs typeface="+mn-cs"/>
              </a:rPr>
              <a:t>, February 2018, p. 96.</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40552743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you can see, an organization takes in inputs (resources) from the environment and transforms or processes these resources into outputs that are distributed into the environment. The organization is “open” to and interacts with its environment.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It shows “Organization” in the middle flanked by “Inputs” on the left and “Outputs” on the right. The “Environment” encompasses the three.</a:t>
            </a:r>
          </a:p>
          <a:p>
            <a:r>
              <a:rPr lang="en-US" sz="1200" kern="1200" dirty="0">
                <a:solidFill>
                  <a:schemeClr val="tx1"/>
                </a:solidFill>
                <a:effectLst/>
                <a:latin typeface="+mn-lt"/>
                <a:ea typeface="+mn-ea"/>
                <a:cs typeface="+mn-cs"/>
              </a:rPr>
              <a:t>The chart shows that an organization takes in inputs (resources) from the environment and transforms the resources into outputs that are distributed into the environment.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components of each are listed below.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Inputs: Raw Materials, Human Resources, Capital, Technology, and Information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Organization (Transformation process): Employees’ Work Activities, Management Activities, and Technology and Operations Methods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Outputs: Products and services, Financial Results, Information, and Human Results</a:t>
            </a:r>
          </a:p>
          <a:p>
            <a:pPr marL="0" indent="0">
              <a:buFont typeface="Arial" panose="020B0604020202020204" pitchFamily="34" charset="0"/>
              <a:buNone/>
            </a:pPr>
            <a:r>
              <a:rPr lang="en-US" sz="1200" kern="1200" dirty="0">
                <a:solidFill>
                  <a:schemeClr val="tx1"/>
                </a:solidFill>
                <a:effectLst/>
                <a:latin typeface="+mn-lt"/>
                <a:ea typeface="+mn-ea"/>
                <a:cs typeface="+mn-cs"/>
              </a:rPr>
              <a:t>“Outputs” are shown to provide “Feedback” to “Inputs.”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10238481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Different and changing situations require managers to use different approaches and techniques. The </a:t>
            </a:r>
            <a:r>
              <a:rPr lang="en-US" b="1" dirty="0">
                <a:cs typeface="Arial" charset="0"/>
              </a:rPr>
              <a:t>contingency approach </a:t>
            </a:r>
            <a:r>
              <a:rPr lang="en-US" dirty="0">
                <a:cs typeface="Arial" charset="0"/>
              </a:rPr>
              <a:t>(sometimes called the </a:t>
            </a:r>
            <a:r>
              <a:rPr lang="en-US" i="1" dirty="0">
                <a:cs typeface="Arial" charset="0"/>
              </a:rPr>
              <a:t>situational approach</a:t>
            </a:r>
            <a:r>
              <a:rPr lang="en-US" dirty="0">
                <a:cs typeface="Arial" charset="0"/>
              </a:rPr>
              <a:t>) says that organizations are different, face different situations (contingencies), and require different ways of managing.</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17369750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Exhibit MH-9 describes four popular contingency variables. Although the list is by no means comprehensive—more than 100 different variables have been identified—it represents those most widely used and gives you an idea of what we mean by the term </a:t>
            </a:r>
            <a:r>
              <a:rPr lang="en-US" sz="1200" i="1" kern="1200" dirty="0">
                <a:solidFill>
                  <a:schemeClr val="tx1"/>
                </a:solidFill>
                <a:effectLst/>
                <a:latin typeface="+mn-lt"/>
                <a:ea typeface="+mn-ea"/>
                <a:cs typeface="+mn-cs"/>
              </a:rPr>
              <a:t>contingency variable. </a:t>
            </a:r>
            <a:r>
              <a:rPr lang="en-US" sz="1200" kern="1200" dirty="0">
                <a:solidFill>
                  <a:schemeClr val="tx1"/>
                </a:solidFill>
                <a:effectLst/>
                <a:latin typeface="+mn-lt"/>
                <a:ea typeface="+mn-ea"/>
                <a:cs typeface="+mn-cs"/>
              </a:rPr>
              <a:t>The primary value of the contingency approach is that it stresses there are no simplistic or universal rules for managers to follow.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28739342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722588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Frederick W. Taylor, known as the “father” of scientific management, studied manual work using scientific principles—that is, guidelines for improving production efficiency—to find the one best way to do those jobs. The Gilbreths’ primary contribution was finding efficient hand-and-body motions and designing proper tools and equipment for optimizing work performance. Fayol believed the functions of management were common to all business endeavors but also were distinct from other business functions.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Weber described an ideal type of organization he called a bureaucracy—characteristics that many of today’s large organizations still have.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699106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Who told each worker what to do? Who ensured there would be enough stones at the site to keep workers busy? The answer is </a:t>
            </a:r>
            <a:r>
              <a:rPr lang="en-US" sz="1200" i="1" kern="1200" dirty="0">
                <a:solidFill>
                  <a:schemeClr val="tx1"/>
                </a:solidFill>
                <a:effectLst/>
                <a:latin typeface="+mn-lt"/>
                <a:ea typeface="+mn-ea"/>
                <a:cs typeface="+mn-cs"/>
              </a:rPr>
              <a:t>managers. </a:t>
            </a:r>
            <a:r>
              <a:rPr lang="en-US" sz="1200" kern="1200" dirty="0">
                <a:solidFill>
                  <a:schemeClr val="tx1"/>
                </a:solidFill>
                <a:effectLst/>
                <a:latin typeface="+mn-lt"/>
                <a:ea typeface="+mn-ea"/>
                <a:cs typeface="+mn-cs"/>
              </a:rPr>
              <a:t>Someone had to plan what was to be done, organize people and materials to do it, make sure those workers got the work done, and impose some controls to ensure that everything was done as planned.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100985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Programmed decisions are repetitive decisions that can be handled by a routine approach and are used when the problem being resolved is straightforward, familiar, and easily defined (structured). Nonprogrammed decisions are unique decisions that require a custom-made solution and are used when the problems are new or unusual (unstructured) and for which information is ambiguous or incomplete.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14016907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quantitative approach involves applications of statistics, optimization models, information models, and computer simulations to management activities. Today’s managers use the quantitative approach, especially when making decisions, as they plan and control work activities such as allocating resources, improving quality, scheduling work, or determining optimum inventory levels. Total quality management—a management philosophy devoted to continual improvement and responding to customer needs and expectations—also makes use of quantitative methods to meet its goals.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11470613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marR="0" lvl="1" indent="-285750" algn="l" defTabSz="914400" rtl="0" eaLnBrk="0" fontAlgn="auto" latinLnBrk="0" hangingPunct="0">
              <a:lnSpc>
                <a:spcPct val="100000"/>
              </a:lnSpc>
              <a:spcBef>
                <a:spcPct val="20000"/>
              </a:spcBef>
              <a:spcAft>
                <a:spcPts val="0"/>
              </a:spcAft>
              <a:buClrTx/>
              <a:buSzTx/>
              <a:buFont typeface="Arial" charset="0"/>
              <a:buNone/>
              <a:tabLst/>
              <a:defRPr/>
            </a:pPr>
            <a:r>
              <a:rPr lang="en-US" sz="1200" kern="1200" dirty="0">
                <a:solidFill>
                  <a:schemeClr val="tx1"/>
                </a:solidFill>
                <a:effectLst/>
                <a:latin typeface="+mn-lt"/>
                <a:ea typeface="+mn-ea"/>
                <a:cs typeface="+mn-cs"/>
              </a:rPr>
              <a:t>The systems approach says that an organization takes in inputs (resources) from the environment and transforms or processes these resources into outputs that are distributed into the environment.  </a:t>
            </a:r>
          </a:p>
          <a:p>
            <a:pPr marL="742950" marR="0" lvl="1" indent="-285750" algn="l" defTabSz="914400" rtl="0" eaLnBrk="0" fontAlgn="auto" latinLnBrk="0" hangingPunct="0">
              <a:lnSpc>
                <a:spcPct val="100000"/>
              </a:lnSpc>
              <a:spcBef>
                <a:spcPct val="20000"/>
              </a:spcBef>
              <a:spcAft>
                <a:spcPts val="0"/>
              </a:spcAft>
              <a:buClrTx/>
              <a:buSzTx/>
              <a:buFont typeface="Arial" charset="0"/>
              <a:buNone/>
              <a:tabLst/>
              <a:defRPr/>
            </a:pPr>
            <a:endParaRPr lang="en-US" sz="2400" dirty="0"/>
          </a:p>
          <a:p>
            <a:pPr marL="742950" marR="0" lvl="1" indent="-285750" algn="l" defTabSz="914400" rtl="0" eaLnBrk="0" fontAlgn="auto" latinLnBrk="0" hangingPunct="0">
              <a:lnSpc>
                <a:spcPct val="100000"/>
              </a:lnSpc>
              <a:spcBef>
                <a:spcPct val="20000"/>
              </a:spcBef>
              <a:spcAft>
                <a:spcPts val="0"/>
              </a:spcAft>
              <a:buClrTx/>
              <a:buSzTx/>
              <a:buFont typeface="Arial" charset="0"/>
              <a:buNone/>
              <a:tabLst/>
              <a:defRPr/>
            </a:pPr>
            <a:r>
              <a:rPr lang="en-US" sz="1200" kern="1200" dirty="0">
                <a:solidFill>
                  <a:schemeClr val="tx1"/>
                </a:solidFill>
                <a:effectLst/>
                <a:latin typeface="+mn-lt"/>
                <a:ea typeface="+mn-ea"/>
                <a:cs typeface="+mn-cs"/>
              </a:rPr>
              <a:t>The contingency approach says that organizations are different, face different situations, and require different ways of managing. It helps us understand management because it stresses there are no simplistic or</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universal rules for managers to follow. </a:t>
            </a:r>
            <a:endParaRPr lang="en-US" sz="2400" dirty="0"/>
          </a:p>
          <a:p>
            <a:pPr marL="742950" marR="0" lvl="1" indent="-285750" algn="l" defTabSz="914400" rtl="0" eaLnBrk="0" fontAlgn="auto" latinLnBrk="0" hangingPunct="0">
              <a:lnSpc>
                <a:spcPct val="100000"/>
              </a:lnSpc>
              <a:spcBef>
                <a:spcPct val="20000"/>
              </a:spcBef>
              <a:spcAft>
                <a:spcPts val="0"/>
              </a:spcAft>
              <a:buClrTx/>
              <a:buSzTx/>
              <a:buFont typeface="Arial" charset="0"/>
              <a:buNone/>
              <a:tabLst/>
              <a:defRPr/>
            </a:pPr>
            <a:endParaRPr lang="en-US" sz="240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2016266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Smith concluded that division of labor increased productivity by increasing each worker’s skill and dexterity, saving time lost in changing tasks and creating labor-saving inventions and machinery.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358747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Starting in the late eighteenth century when machine power was substituted for human power, a point in history known as the </a:t>
            </a:r>
            <a:r>
              <a:rPr lang="en-US" b="1" dirty="0">
                <a:cs typeface="Arial" charset="0"/>
              </a:rPr>
              <a:t>industrial revolution</a:t>
            </a:r>
            <a:r>
              <a:rPr lang="en-US" dirty="0">
                <a:cs typeface="Arial" charset="0"/>
              </a:rPr>
              <a:t>, it became more economical to manufacture goods in factories rather than at home. These large efficient factories needed someone to forecast demand, ensure that enough material was on hand to make products, assign tasks to people, direct daily activities, and so forth.</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1324910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module, we’ll look at four major approaches to management theory: classical, behavioral, quantitative, and contemporary (see Exhibit MH-1). Keep in mind that each approach is concerned with trying to explain management from the perspective of what was important at that time in history and the backgrounds and interests of the researchers. Each of the four approaches contributes to our overall understanding of management, but each is also a limited view of what it is and how to best practice it.</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chart begins with “Historical Background” and the four approaches to management theory at the top – “Classical Approaches”, “Behavioral Approach”, “Quantitative Approach”, and “Contemporary Approaches,” one leading to the next in left-right sequence.</a:t>
            </a:r>
          </a:p>
          <a:p>
            <a:r>
              <a:rPr lang="en-US" sz="1200" kern="1200" dirty="0">
                <a:solidFill>
                  <a:schemeClr val="tx1"/>
                </a:solidFill>
                <a:effectLst/>
                <a:latin typeface="+mn-lt"/>
                <a:ea typeface="+mn-ea"/>
                <a:cs typeface="+mn-cs"/>
              </a:rPr>
              <a:t>The chronological events or components (where given) are summarized below:</a:t>
            </a:r>
          </a:p>
          <a:p>
            <a:r>
              <a:rPr lang="en-US" sz="1200" kern="1200" dirty="0">
                <a:solidFill>
                  <a:schemeClr val="tx1"/>
                </a:solidFill>
                <a:effectLst/>
                <a:latin typeface="+mn-lt"/>
                <a:ea typeface="+mn-ea"/>
                <a:cs typeface="+mn-cs"/>
              </a:rPr>
              <a:t>Historical Background: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Early Examples of Management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Adam Smith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Industrial Revolution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Classical Approaches:</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Scientific Management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General Administrative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Quantitative Approach: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Early Advocate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Hawthorne Studies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Organizational Behavior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Contemporary Approaches:</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Systems Approach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Contingency Approach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Technology and Computerization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62579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first studies of management, often called the </a:t>
            </a:r>
            <a:r>
              <a:rPr lang="en-US" b="1" dirty="0">
                <a:cs typeface="Arial" charset="0"/>
              </a:rPr>
              <a:t>classical approach</a:t>
            </a:r>
            <a:r>
              <a:rPr lang="en-US" dirty="0">
                <a:cs typeface="Arial" charset="0"/>
              </a:rPr>
              <a:t>, emphasized rationality and making organizations and workers as efficient as possible. Two major theories comprise the classical approach: scientific management and general administrative theory. The two most important contributors to scientific management theory were Frederick W. Taylor and the husband–wife team of Frank and Lillian Gilbreth. The two most important contributors to general administrative theory were Henri Fayol and Max Weber. Let’s take a look at each of these important figures in management history.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663769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If you had to pinpoint when modern management theory was born, 1911 might be a good choice. That was when Frederick Winslow Taylor’s </a:t>
            </a:r>
            <a:r>
              <a:rPr lang="en-US" i="1" dirty="0">
                <a:cs typeface="Arial" charset="0"/>
              </a:rPr>
              <a:t>Principles of Scientific Management </a:t>
            </a:r>
            <a:r>
              <a:rPr lang="en-US" dirty="0">
                <a:cs typeface="Arial" charset="0"/>
              </a:rPr>
              <a:t>was published. Its contents were widely embraced by managers around the world. Taylor’s book described the theory of </a:t>
            </a:r>
            <a:r>
              <a:rPr lang="en-US" b="1" dirty="0">
                <a:cs typeface="Arial" charset="0"/>
              </a:rPr>
              <a:t>scientific management</a:t>
            </a:r>
            <a:r>
              <a:rPr lang="en-US" b="0" baseline="0" dirty="0">
                <a:cs typeface="Arial" charset="0"/>
              </a:rPr>
              <a:t>—</a:t>
            </a:r>
            <a:r>
              <a:rPr lang="en-US" dirty="0">
                <a:cs typeface="Arial" charset="0"/>
              </a:rPr>
              <a:t>the use of scientific methods to define the “one best way” for a job to be done.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1918363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Taylor’s experiences at Midvale led him to define clear guidelines for improving production efficiency. He argued that these four principles of management (see Exhibit MH-2) would result in prosperity for both workers and managers.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Source: </a:t>
            </a:r>
            <a:r>
              <a:rPr lang="en-US" sz="1200" kern="1200" dirty="0">
                <a:solidFill>
                  <a:schemeClr val="tx1"/>
                </a:solidFill>
                <a:effectLst/>
                <a:latin typeface="+mn-lt"/>
                <a:ea typeface="+mn-ea"/>
                <a:cs typeface="+mn-cs"/>
              </a:rPr>
              <a:t>F. W. Taylor, </a:t>
            </a:r>
            <a:r>
              <a:rPr lang="en-US" sz="1200" i="1" kern="1200" dirty="0">
                <a:solidFill>
                  <a:schemeClr val="tx1"/>
                </a:solidFill>
                <a:effectLst/>
                <a:latin typeface="+mn-lt"/>
                <a:ea typeface="+mn-ea"/>
                <a:cs typeface="+mn-cs"/>
              </a:rPr>
              <a:t>Principles of Scientific Management </a:t>
            </a:r>
            <a:r>
              <a:rPr lang="en-US" sz="1200" kern="1200" dirty="0">
                <a:solidFill>
                  <a:schemeClr val="tx1"/>
                </a:solidFill>
                <a:effectLst/>
                <a:latin typeface="+mn-lt"/>
                <a:ea typeface="+mn-ea"/>
                <a:cs typeface="+mn-cs"/>
              </a:rPr>
              <a:t>(New York: Harper, 1911).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4085079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BDF791E7-750C-8341-AAFB-569D9EBD860C}" type="datetime1">
              <a:rPr lang="en-US" smtClean="0"/>
              <a:pPr/>
              <a:t>5/21/2020</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2" name="Date Placeholder 1"/>
          <p:cNvSpPr>
            <a:spLocks noGrp="1"/>
          </p:cNvSpPr>
          <p:nvPr>
            <p:ph type="dt" sz="half" idx="10"/>
          </p:nvPr>
        </p:nvSpPr>
        <p:spPr/>
        <p:txBody>
          <a:bodyPr/>
          <a:lstStyle>
            <a:lvl1pPr>
              <a:defRPr>
                <a:solidFill>
                  <a:schemeClr val="tx1"/>
                </a:solidFill>
              </a:defRPr>
            </a:lvl1pPr>
          </a:lstStyle>
          <a:p>
            <a:fld id="{E1C2AD04-9B57-CD4E-ACCE-94DAA54D9932}" type="datetime1">
              <a:rPr lang="en-US" smtClean="0"/>
              <a:pPr/>
              <a:t>5/21/2020</a:t>
            </a:fld>
            <a:endParaRPr lang="en-US" dirty="0"/>
          </a:p>
        </p:txBody>
      </p:sp>
      <p:sp>
        <p:nvSpPr>
          <p:cNvPr id="10" name="TextBox 9"/>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4" name="Title 13"/>
          <p:cNvSpPr>
            <a:spLocks noGrp="1"/>
          </p:cNvSpPr>
          <p:nvPr>
            <p:ph type="title"/>
          </p:nvPr>
        </p:nvSpPr>
        <p:spPr>
          <a:xfrm>
            <a:off x="457200" y="215372"/>
            <a:ext cx="8229600" cy="621792"/>
          </a:xfrm>
        </p:spPr>
        <p:txBody>
          <a:bodyPr anchor="t" anchorCtr="0"/>
          <a:lstStyle/>
          <a:p>
            <a:r>
              <a:rPr lang="en-US" dirty="0"/>
              <a:t>Click to edit Master title style</a:t>
            </a:r>
          </a:p>
        </p:txBody>
      </p:sp>
      <p:sp>
        <p:nvSpPr>
          <p:cNvPr id="15" name="Date Placeholder 14"/>
          <p:cNvSpPr>
            <a:spLocks noGrp="1"/>
          </p:cNvSpPr>
          <p:nvPr>
            <p:ph type="dt" sz="half" idx="16"/>
          </p:nvPr>
        </p:nvSpPr>
        <p:spPr/>
        <p:txBody>
          <a:bodyPr/>
          <a:lstStyle/>
          <a:p>
            <a:fld id="{A9DF6EFB-3F44-496C-A842-1E0B3D3B975A}" type="datetimeFigureOut">
              <a:rPr lang="en-US" smtClean="0"/>
              <a:pPr/>
              <a:t>5/21/2020</a:t>
            </a:fld>
            <a:endParaRPr lang="en-US" dirty="0"/>
          </a:p>
        </p:txBody>
      </p:sp>
      <p:sp>
        <p:nvSpPr>
          <p:cNvPr id="18" name="Footer Placeholder 17"/>
          <p:cNvSpPr>
            <a:spLocks noGrp="1"/>
          </p:cNvSpPr>
          <p:nvPr>
            <p:ph type="ftr" sz="quarter" idx="18"/>
          </p:nvPr>
        </p:nvSpPr>
        <p:spPr/>
        <p:txBody>
          <a:bodyPr/>
          <a:lstStyle/>
          <a:p>
            <a:endParaRPr lang="en-US" dirty="0"/>
          </a:p>
        </p:txBody>
      </p:sp>
      <p:pic>
        <p:nvPicPr>
          <p:cNvPr id="11" name="Picture 10"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9"/>
          </p:nvPr>
        </p:nvSpPr>
        <p:spPr>
          <a:xfrm>
            <a:off x="838200" y="2362200"/>
            <a:ext cx="3962400" cy="2819400"/>
          </a:xfrm>
        </p:spPr>
        <p:txBody>
          <a:bodyPr/>
          <a:lstStyle/>
          <a:p>
            <a:endParaRPr lang="en-IN"/>
          </a:p>
        </p:txBody>
      </p:sp>
    </p:spTree>
    <p:extLst>
      <p:ext uri="{BB962C8B-B14F-4D97-AF65-F5344CB8AC3E}">
        <p14:creationId xmlns:p14="http://schemas.microsoft.com/office/powerpoint/2010/main" val="2032468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42FB9264-E59D-4043-9483-B863A08BF7FA}" type="datetime1">
              <a:rPr lang="en-US" smtClean="0"/>
              <a:pPr/>
              <a:t>5/21/2020</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2C3A0B96-8BDC-3940-87A4-7335ADF41F82}" type="datetime1">
              <a:rPr lang="en-US" smtClean="0"/>
              <a:pPr/>
              <a:t>5/21/2020</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9" name="Date Placeholder 3"/>
          <p:cNvSpPr>
            <a:spLocks noGrp="1"/>
          </p:cNvSpPr>
          <p:nvPr>
            <p:ph type="dt" sz="half" idx="10"/>
          </p:nvPr>
        </p:nvSpPr>
        <p:spPr>
          <a:xfrm>
            <a:off x="6335713" y="113072"/>
            <a:ext cx="2133600" cy="182880"/>
          </a:xfrm>
        </p:spPr>
        <p:txBody>
          <a:bodyPr/>
          <a:lstStyle/>
          <a:p>
            <a:fld id="{69344A15-F0EB-274C-BCBE-62AA675174CC}" type="datetime1">
              <a:rPr lang="en-US" smtClean="0"/>
              <a:pPr/>
              <a:t>5/21/2020</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309878BC-7C7D-8B4D-8C72-5012D25A75FF}" type="datetime1">
              <a:rPr lang="en-US" smtClean="0"/>
              <a:pPr/>
              <a:t>5/21/2020</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a:xfrm>
            <a:off x="6335713" y="137160"/>
            <a:ext cx="2133600" cy="182880"/>
          </a:xfrm>
        </p:spPr>
        <p:txBody>
          <a:bodyPr/>
          <a:lstStyle>
            <a:lvl1pPr>
              <a:defRPr>
                <a:solidFill>
                  <a:schemeClr val="tx1"/>
                </a:solidFill>
              </a:defRPr>
            </a:lvl1pPr>
          </a:lstStyle>
          <a:p>
            <a:endParaRPr lang="en-US" dirty="0"/>
          </a:p>
        </p:txBody>
      </p:sp>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4" name="Picture Placeholder 3">
            <a:extLst>
              <a:ext uri="{FF2B5EF4-FFF2-40B4-BE49-F238E27FC236}">
                <a16:creationId xmlns:a16="http://schemas.microsoft.com/office/drawing/2014/main" id="{A3144579-64FF-4712-9400-C4F55F6B89CA}"/>
              </a:ext>
            </a:extLst>
          </p:cNvPr>
          <p:cNvSpPr>
            <a:spLocks noGrp="1"/>
          </p:cNvSpPr>
          <p:nvPr>
            <p:ph type="pic" sz="quarter" idx="14"/>
          </p:nvPr>
        </p:nvSpPr>
        <p:spPr>
          <a:xfrm>
            <a:off x="1524000" y="1752600"/>
            <a:ext cx="2819400" cy="1143000"/>
          </a:xfrm>
        </p:spPr>
        <p:txBody>
          <a:bodyPr/>
          <a:lstStyle/>
          <a:p>
            <a:endParaRPr lang="en-US"/>
          </a:p>
        </p:txBody>
      </p:sp>
      <p:sp>
        <p:nvSpPr>
          <p:cNvPr id="6" name="Content Placeholder 5">
            <a:extLst>
              <a:ext uri="{FF2B5EF4-FFF2-40B4-BE49-F238E27FC236}">
                <a16:creationId xmlns:a16="http://schemas.microsoft.com/office/drawing/2014/main" id="{D063D15A-48CF-418A-BC84-CE84F1FDCF52}"/>
              </a:ext>
            </a:extLst>
          </p:cNvPr>
          <p:cNvSpPr>
            <a:spLocks noGrp="1"/>
          </p:cNvSpPr>
          <p:nvPr>
            <p:ph sz="quarter" idx="15"/>
          </p:nvPr>
        </p:nvSpPr>
        <p:spPr>
          <a:xfrm>
            <a:off x="914400" y="3657600"/>
            <a:ext cx="3429000" cy="917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F71CB5E4-2482-7B44-B2CD-545334C269B9}" type="datetime1">
              <a:rPr lang="en-US" smtClean="0"/>
              <a:pPr/>
              <a:t>5/21/2020</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2233C098-7E69-2F4E-8219-6B630AF7AB62}" type="datetime1">
              <a:rPr lang="en-US" smtClean="0"/>
              <a:pPr/>
              <a:t>5/21/2020</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3" name="Date Placeholder 2"/>
          <p:cNvSpPr>
            <a:spLocks noGrp="1"/>
          </p:cNvSpPr>
          <p:nvPr>
            <p:ph type="dt" sz="half" idx="10"/>
          </p:nvPr>
        </p:nvSpPr>
        <p:spPr/>
        <p:txBody>
          <a:bodyPr/>
          <a:lstStyle/>
          <a:p>
            <a:fld id="{FAA56894-5F48-BC43-8C04-BBB42A2EF5DA}" type="datetime1">
              <a:rPr lang="en-US" smtClean="0"/>
              <a:pPr/>
              <a:t>5/21/2020</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r>
              <a:rPr lang="en-US" dirty="0"/>
              <a:t>Copyright © 2018 Pearson Education, Inc.</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D4DCA001-C90D-F048-B3C0-108AEB1AC539}" type="datetime1">
              <a:rPr lang="en-US" smtClean="0"/>
              <a:pPr/>
              <a:t>5/21/2020</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hf hdr="0" ftr="0" dt="0"/>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90988"/>
            <a:ext cx="8229600" cy="621792"/>
          </a:xfrm>
        </p:spPr>
        <p:txBody>
          <a:bodyPr/>
          <a:lstStyle/>
          <a:p>
            <a:r>
              <a:rPr lang="en-US" dirty="0"/>
              <a:t>Management</a:t>
            </a:r>
          </a:p>
        </p:txBody>
      </p:sp>
      <p:sp>
        <p:nvSpPr>
          <p:cNvPr id="2" name="Text Placeholder 1"/>
          <p:cNvSpPr>
            <a:spLocks noGrp="1"/>
          </p:cNvSpPr>
          <p:nvPr>
            <p:ph type="body" sz="quarter" idx="13"/>
          </p:nvPr>
        </p:nvSpPr>
        <p:spPr>
          <a:xfrm>
            <a:off x="457200" y="907911"/>
            <a:ext cx="8229600" cy="387489"/>
          </a:xfrm>
        </p:spPr>
        <p:txBody>
          <a:bodyPr/>
          <a:lstStyle/>
          <a:p>
            <a:r>
              <a:rPr lang="en-US" dirty="0"/>
              <a:t>Fifteenth Edition, Global Edition</a:t>
            </a:r>
          </a:p>
        </p:txBody>
      </p:sp>
      <p:sp>
        <p:nvSpPr>
          <p:cNvPr id="3" name="Text Placeholder 2"/>
          <p:cNvSpPr>
            <a:spLocks noGrp="1"/>
          </p:cNvSpPr>
          <p:nvPr>
            <p:ph type="body" sz="quarter" idx="14"/>
          </p:nvPr>
        </p:nvSpPr>
        <p:spPr>
          <a:xfrm>
            <a:off x="4572000" y="2667000"/>
            <a:ext cx="4114800" cy="533400"/>
          </a:xfrm>
        </p:spPr>
        <p:txBody>
          <a:bodyPr/>
          <a:lstStyle/>
          <a:p>
            <a:r>
              <a:rPr lang="en-US" dirty="0"/>
              <a:t>Chapter </a:t>
            </a:r>
            <a:r>
              <a:rPr lang="en-US" spc="-350" dirty="0"/>
              <a:t>M </a:t>
            </a:r>
            <a:r>
              <a:rPr lang="en-US" dirty="0"/>
              <a:t>H-1</a:t>
            </a:r>
          </a:p>
        </p:txBody>
      </p:sp>
      <p:sp>
        <p:nvSpPr>
          <p:cNvPr id="4" name="Text Placeholder 3"/>
          <p:cNvSpPr>
            <a:spLocks noGrp="1"/>
          </p:cNvSpPr>
          <p:nvPr>
            <p:ph type="body" sz="quarter" idx="15"/>
          </p:nvPr>
        </p:nvSpPr>
        <p:spPr>
          <a:xfrm>
            <a:off x="4572000" y="3581401"/>
            <a:ext cx="4114800" cy="458768"/>
          </a:xfrm>
        </p:spPr>
        <p:txBody>
          <a:bodyPr/>
          <a:lstStyle/>
          <a:p>
            <a:r>
              <a:rPr lang="en-US" dirty="0"/>
              <a:t>Management History Module</a:t>
            </a:r>
          </a:p>
        </p:txBody>
      </p:sp>
      <p:sp>
        <p:nvSpPr>
          <p:cNvPr id="6" name="Text Placeholder 5"/>
          <p:cNvSpPr>
            <a:spLocks noGrp="1"/>
          </p:cNvSpPr>
          <p:nvPr>
            <p:ph type="body" sz="quarter" idx="4294967295"/>
          </p:nvPr>
        </p:nvSpPr>
        <p:spPr>
          <a:xfrm>
            <a:off x="2889250" y="6426120"/>
            <a:ext cx="5873750" cy="239856"/>
          </a:xfrm>
          <a:solidFill>
            <a:schemeClr val="bg1"/>
          </a:solidFill>
        </p:spPr>
        <p:txBody>
          <a:bodyPr/>
          <a:lstStyle/>
          <a:p>
            <a:pPr marL="0" indent="0" algn="r">
              <a:buNone/>
              <a:defRPr/>
            </a:pPr>
            <a:r>
              <a:rPr lang="en-US" altLang="en-US" sz="1200" dirty="0">
                <a:latin typeface="Verdana" pitchFamily="34" charset="0"/>
                <a:ea typeface="Verdana" pitchFamily="34" charset="0"/>
                <a:cs typeface="Verdana" pitchFamily="34" charset="0"/>
              </a:rPr>
              <a:t>Copyright © 2021 Pearson Education Ltd.</a:t>
            </a:r>
          </a:p>
        </p:txBody>
      </p:sp>
      <p:pic>
        <p:nvPicPr>
          <p:cNvPr id="11" name="Picture 10" descr="A close up of a logo&#10;&#10;Description automatically generated">
            <a:extLst>
              <a:ext uri="{FF2B5EF4-FFF2-40B4-BE49-F238E27FC236}">
                <a16:creationId xmlns:a16="http://schemas.microsoft.com/office/drawing/2014/main" id="{82F90C09-2975-4722-9EE0-AAF1A36323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16846"/>
            <a:ext cx="3810000" cy="4903020"/>
          </a:xfrm>
          <a:prstGeom prst="rect">
            <a:avLst/>
          </a:prstGeom>
        </p:spPr>
      </p:pic>
    </p:spTree>
    <p:extLst>
      <p:ext uri="{BB962C8B-B14F-4D97-AF65-F5344CB8AC3E}">
        <p14:creationId xmlns:p14="http://schemas.microsoft.com/office/powerpoint/2010/main" val="3012196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Frank and Lillian Gilbreth</a:t>
            </a:r>
          </a:p>
        </p:txBody>
      </p:sp>
      <p:sp>
        <p:nvSpPr>
          <p:cNvPr id="3" name="Content Placeholder 2"/>
          <p:cNvSpPr>
            <a:spLocks noGrp="1"/>
          </p:cNvSpPr>
          <p:nvPr>
            <p:ph idx="1"/>
          </p:nvPr>
        </p:nvSpPr>
        <p:spPr>
          <a:xfrm>
            <a:off x="457200" y="1079500"/>
            <a:ext cx="8229600" cy="977900"/>
          </a:xfrm>
        </p:spPr>
        <p:txBody>
          <a:bodyPr/>
          <a:lstStyle/>
          <a:p>
            <a:r>
              <a:rPr lang="en-US" sz="2400" b="1" dirty="0"/>
              <a:t>Therbligs</a:t>
            </a:r>
            <a:r>
              <a:rPr lang="en-US" sz="2400" dirty="0"/>
              <a:t>: a classification scheme for labeling basic hand motions</a:t>
            </a:r>
          </a:p>
        </p:txBody>
      </p:sp>
    </p:spTree>
    <p:extLst>
      <p:ext uri="{BB962C8B-B14F-4D97-AF65-F5344CB8AC3E}">
        <p14:creationId xmlns:p14="http://schemas.microsoft.com/office/powerpoint/2010/main" val="2047626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General Administrative Theory</a:t>
            </a:r>
          </a:p>
        </p:txBody>
      </p:sp>
      <p:sp>
        <p:nvSpPr>
          <p:cNvPr id="3" name="Content Placeholder 2"/>
          <p:cNvSpPr>
            <a:spLocks noGrp="1"/>
          </p:cNvSpPr>
          <p:nvPr>
            <p:ph idx="1"/>
          </p:nvPr>
        </p:nvSpPr>
        <p:spPr>
          <a:xfrm>
            <a:off x="457200" y="1079500"/>
            <a:ext cx="8229600" cy="1295399"/>
          </a:xfrm>
        </p:spPr>
        <p:txBody>
          <a:bodyPr/>
          <a:lstStyle/>
          <a:p>
            <a:r>
              <a:rPr lang="en-US" sz="2400" b="1" dirty="0"/>
              <a:t>General administrative theory</a:t>
            </a:r>
            <a:r>
              <a:rPr lang="en-US" sz="2400" dirty="0"/>
              <a:t>: an approach to management that focuses on describing what managers do and what constitutes good management practice</a:t>
            </a:r>
          </a:p>
        </p:txBody>
      </p:sp>
    </p:spTree>
    <p:extLst>
      <p:ext uri="{BB962C8B-B14F-4D97-AF65-F5344CB8AC3E}">
        <p14:creationId xmlns:p14="http://schemas.microsoft.com/office/powerpoint/2010/main" val="1114013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252"/>
            <a:ext cx="8229600" cy="703052"/>
          </a:xfrm>
        </p:spPr>
        <p:txBody>
          <a:bodyPr/>
          <a:lstStyle/>
          <a:p>
            <a:r>
              <a:rPr lang="en-US" dirty="0"/>
              <a:t>Henri Fayol</a:t>
            </a:r>
          </a:p>
        </p:txBody>
      </p:sp>
      <p:sp>
        <p:nvSpPr>
          <p:cNvPr id="3" name="Content Placeholder 2"/>
          <p:cNvSpPr>
            <a:spLocks noGrp="1"/>
          </p:cNvSpPr>
          <p:nvPr>
            <p:ph idx="1"/>
          </p:nvPr>
        </p:nvSpPr>
        <p:spPr>
          <a:xfrm>
            <a:off x="457200" y="1066800"/>
            <a:ext cx="8077200" cy="1384300"/>
          </a:xfrm>
        </p:spPr>
        <p:txBody>
          <a:bodyPr/>
          <a:lstStyle/>
          <a:p>
            <a:r>
              <a:rPr lang="en-US" sz="2400" b="1" dirty="0"/>
              <a:t>Principles of management</a:t>
            </a:r>
            <a:r>
              <a:rPr lang="en-US" sz="2400" dirty="0"/>
              <a:t>: fundamental rules of management that could be applied in all organizational situations and taught in schools</a:t>
            </a:r>
          </a:p>
        </p:txBody>
      </p:sp>
    </p:spTree>
    <p:extLst>
      <p:ext uri="{BB962C8B-B14F-4D97-AF65-F5344CB8AC3E}">
        <p14:creationId xmlns:p14="http://schemas.microsoft.com/office/powerpoint/2010/main" val="1622529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1939"/>
            <a:ext cx="8229600" cy="1097280"/>
          </a:xfrm>
        </p:spPr>
        <p:txBody>
          <a:bodyPr anchor="ctr"/>
          <a:lstStyle/>
          <a:p>
            <a:r>
              <a:rPr lang="en-US" dirty="0"/>
              <a:t>Exhibit </a:t>
            </a:r>
            <a:r>
              <a:rPr lang="en-US" spc="-400" dirty="0"/>
              <a:t>M </a:t>
            </a:r>
            <a:r>
              <a:rPr lang="en-US" dirty="0"/>
              <a:t>H.3 Fayol’s 14 Principles of Management </a:t>
            </a:r>
            <a:r>
              <a:rPr lang="en-US" sz="2600" dirty="0"/>
              <a:t>(1 of 2)</a:t>
            </a:r>
          </a:p>
        </p:txBody>
      </p:sp>
      <p:sp>
        <p:nvSpPr>
          <p:cNvPr id="4" name="Content Placeholder 3"/>
          <p:cNvSpPr>
            <a:spLocks noGrp="1"/>
          </p:cNvSpPr>
          <p:nvPr>
            <p:ph idx="1"/>
          </p:nvPr>
        </p:nvSpPr>
        <p:spPr>
          <a:xfrm>
            <a:off x="457200" y="1371600"/>
            <a:ext cx="8229600" cy="333203"/>
          </a:xfrm>
        </p:spPr>
        <p:txBody>
          <a:bodyPr/>
          <a:lstStyle/>
          <a:p>
            <a:pPr marL="0" indent="0">
              <a:buNone/>
            </a:pPr>
            <a:r>
              <a:rPr lang="en-IN" sz="1800" b="1" dirty="0"/>
              <a:t>Principles</a:t>
            </a:r>
          </a:p>
        </p:txBody>
      </p:sp>
      <p:sp>
        <p:nvSpPr>
          <p:cNvPr id="5" name="Content Placeholder 4"/>
          <p:cNvSpPr>
            <a:spLocks noGrp="1"/>
          </p:cNvSpPr>
          <p:nvPr>
            <p:ph idx="13"/>
          </p:nvPr>
        </p:nvSpPr>
        <p:spPr>
          <a:xfrm>
            <a:off x="457200" y="1837344"/>
            <a:ext cx="8229600" cy="4374112"/>
          </a:xfrm>
        </p:spPr>
        <p:txBody>
          <a:bodyPr/>
          <a:lstStyle/>
          <a:p>
            <a:pPr marL="342900" indent="-342900">
              <a:spcBef>
                <a:spcPts val="600"/>
              </a:spcBef>
              <a:buClr>
                <a:schemeClr val="bg2"/>
              </a:buClr>
              <a:buFont typeface="+mj-lt"/>
              <a:buAutoNum type="arabicPeriod"/>
              <a:defRPr/>
            </a:pPr>
            <a:r>
              <a:rPr lang="en-US" sz="1800" b="1" dirty="0"/>
              <a:t>Division of work</a:t>
            </a:r>
            <a:r>
              <a:rPr lang="en-US" sz="1800" dirty="0"/>
              <a:t>. Specialization increases output by making employees more efficient.</a:t>
            </a:r>
          </a:p>
          <a:p>
            <a:pPr marL="342900" indent="-342900">
              <a:spcBef>
                <a:spcPts val="600"/>
              </a:spcBef>
              <a:buClr>
                <a:schemeClr val="bg2"/>
              </a:buClr>
              <a:buFont typeface="+mj-lt"/>
              <a:buAutoNum type="arabicPeriod"/>
              <a:defRPr/>
            </a:pPr>
            <a:r>
              <a:rPr lang="en-US" sz="1800" b="1" dirty="0"/>
              <a:t>Authority</a:t>
            </a:r>
            <a:r>
              <a:rPr lang="en-US" sz="1800" dirty="0"/>
              <a:t>. Managers must be able to give orders, and authority gives them this right.</a:t>
            </a:r>
          </a:p>
          <a:p>
            <a:pPr marL="342900" indent="-342900">
              <a:spcBef>
                <a:spcPts val="600"/>
              </a:spcBef>
              <a:buClr>
                <a:schemeClr val="bg2"/>
              </a:buClr>
              <a:buFont typeface="+mj-lt"/>
              <a:buAutoNum type="arabicPeriod"/>
              <a:defRPr/>
            </a:pPr>
            <a:r>
              <a:rPr lang="en-US" sz="1800" b="1" dirty="0"/>
              <a:t>Discipline</a:t>
            </a:r>
            <a:r>
              <a:rPr lang="en-US" sz="1800" dirty="0"/>
              <a:t>. Employees must obey and respect the rules that govern the organization.</a:t>
            </a:r>
          </a:p>
          <a:p>
            <a:pPr marL="342900" indent="-342900">
              <a:spcBef>
                <a:spcPts val="600"/>
              </a:spcBef>
              <a:buClr>
                <a:schemeClr val="bg2"/>
              </a:buClr>
              <a:buFont typeface="+mj-lt"/>
              <a:buAutoNum type="arabicPeriod"/>
              <a:defRPr/>
            </a:pPr>
            <a:r>
              <a:rPr lang="en-US" sz="1800" b="1" dirty="0"/>
              <a:t>Unity of command</a:t>
            </a:r>
            <a:r>
              <a:rPr lang="en-US" sz="1800" dirty="0"/>
              <a:t>. Every employee should receive orders from only one superior.</a:t>
            </a:r>
          </a:p>
          <a:p>
            <a:pPr marL="342900" indent="-342900">
              <a:spcBef>
                <a:spcPts val="600"/>
              </a:spcBef>
              <a:buClr>
                <a:schemeClr val="bg2"/>
              </a:buClr>
              <a:buFont typeface="+mj-lt"/>
              <a:buAutoNum type="arabicPeriod"/>
              <a:defRPr/>
            </a:pPr>
            <a:r>
              <a:rPr lang="en-US" sz="1800" b="1" dirty="0"/>
              <a:t>Unity of direction</a:t>
            </a:r>
            <a:r>
              <a:rPr lang="en-US" sz="1800" dirty="0"/>
              <a:t>. The organization should have a single plan of action to guide managers and workers.</a:t>
            </a:r>
          </a:p>
          <a:p>
            <a:pPr marL="342900" indent="-342900">
              <a:spcBef>
                <a:spcPts val="600"/>
              </a:spcBef>
              <a:buClr>
                <a:schemeClr val="bg2"/>
              </a:buClr>
              <a:buFont typeface="+mj-lt"/>
              <a:buAutoNum type="arabicPeriod"/>
              <a:defRPr/>
            </a:pPr>
            <a:r>
              <a:rPr lang="en-US" sz="1800" b="1" dirty="0"/>
              <a:t>Subordination of individual interests to the general interest</a:t>
            </a:r>
            <a:r>
              <a:rPr lang="en-US" sz="1800" dirty="0"/>
              <a:t>. The interests of any one employee or group of employees should not take precedence over the interests of the organization as a whole.</a:t>
            </a:r>
          </a:p>
          <a:p>
            <a:pPr marL="342900" indent="-342900">
              <a:spcBef>
                <a:spcPts val="600"/>
              </a:spcBef>
              <a:buClr>
                <a:schemeClr val="bg2"/>
              </a:buClr>
              <a:buFont typeface="+mj-lt"/>
              <a:buAutoNum type="arabicPeriod"/>
              <a:defRPr/>
            </a:pPr>
            <a:r>
              <a:rPr lang="en-US" sz="1800" b="1" dirty="0"/>
              <a:t>Remuneration</a:t>
            </a:r>
            <a:r>
              <a:rPr lang="en-US" sz="1800" dirty="0"/>
              <a:t>. Workers must be paid a fair wage for their services.</a:t>
            </a:r>
          </a:p>
        </p:txBody>
      </p:sp>
    </p:spTree>
    <p:extLst>
      <p:ext uri="{BB962C8B-B14F-4D97-AF65-F5344CB8AC3E}">
        <p14:creationId xmlns:p14="http://schemas.microsoft.com/office/powerpoint/2010/main" val="1629926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113144"/>
            <a:ext cx="8229600" cy="1173482"/>
          </a:xfrm>
        </p:spPr>
        <p:txBody>
          <a:bodyPr anchor="ctr"/>
          <a:lstStyle/>
          <a:p>
            <a:r>
              <a:rPr lang="en-US" dirty="0"/>
              <a:t>Exhibit </a:t>
            </a:r>
            <a:r>
              <a:rPr lang="en-US" spc="-400" dirty="0"/>
              <a:t>M </a:t>
            </a:r>
            <a:r>
              <a:rPr lang="en-US" dirty="0"/>
              <a:t>H.3 Fayol’s 14 Principles of Management </a:t>
            </a:r>
            <a:r>
              <a:rPr lang="en-US" sz="2600" dirty="0"/>
              <a:t>(2 of 2)</a:t>
            </a:r>
          </a:p>
        </p:txBody>
      </p:sp>
      <p:sp>
        <p:nvSpPr>
          <p:cNvPr id="3" name="Content Placeholder 2"/>
          <p:cNvSpPr>
            <a:spLocks noGrp="1"/>
          </p:cNvSpPr>
          <p:nvPr>
            <p:ph idx="1"/>
          </p:nvPr>
        </p:nvSpPr>
        <p:spPr>
          <a:xfrm>
            <a:off x="457200" y="1371600"/>
            <a:ext cx="8229600" cy="304800"/>
          </a:xfrm>
        </p:spPr>
        <p:txBody>
          <a:bodyPr/>
          <a:lstStyle/>
          <a:p>
            <a:pPr marL="0" indent="0">
              <a:buNone/>
            </a:pPr>
            <a:r>
              <a:rPr lang="en-IN" sz="1800" b="1" dirty="0"/>
              <a:t>Principles</a:t>
            </a:r>
          </a:p>
        </p:txBody>
      </p:sp>
      <p:sp>
        <p:nvSpPr>
          <p:cNvPr id="4" name="Content Placeholder 3"/>
          <p:cNvSpPr>
            <a:spLocks noGrp="1"/>
          </p:cNvSpPr>
          <p:nvPr>
            <p:ph idx="13"/>
          </p:nvPr>
        </p:nvSpPr>
        <p:spPr>
          <a:xfrm>
            <a:off x="475672" y="1838036"/>
            <a:ext cx="8229600" cy="4156363"/>
          </a:xfrm>
        </p:spPr>
        <p:txBody>
          <a:bodyPr/>
          <a:lstStyle/>
          <a:p>
            <a:pPr marL="342900" indent="-342900">
              <a:spcBef>
                <a:spcPts val="600"/>
              </a:spcBef>
              <a:buClr>
                <a:schemeClr val="bg2"/>
              </a:buClr>
              <a:buFont typeface="+mj-lt"/>
              <a:buAutoNum type="arabicPeriod" startAt="8"/>
              <a:defRPr/>
            </a:pPr>
            <a:r>
              <a:rPr lang="en-US" sz="1800" b="1" dirty="0"/>
              <a:t>Centralization</a:t>
            </a:r>
            <a:r>
              <a:rPr lang="en-US" sz="1800" dirty="0"/>
              <a:t>. This term refers to the degree to which subordinates are involved in decision making.</a:t>
            </a:r>
          </a:p>
          <a:p>
            <a:pPr marL="342900" indent="-342900">
              <a:spcBef>
                <a:spcPts val="600"/>
              </a:spcBef>
              <a:buClr>
                <a:schemeClr val="bg2"/>
              </a:buClr>
              <a:buFont typeface="+mj-lt"/>
              <a:buAutoNum type="arabicPeriod" startAt="8"/>
              <a:defRPr/>
            </a:pPr>
            <a:r>
              <a:rPr lang="en-US" sz="1800" b="1" dirty="0"/>
              <a:t>Scalar chain</a:t>
            </a:r>
            <a:r>
              <a:rPr lang="en-US" sz="1800" dirty="0"/>
              <a:t>. The line of authority from top management to the lowest ranks is the scalar chain.</a:t>
            </a:r>
          </a:p>
          <a:p>
            <a:pPr marL="342900" indent="-342900">
              <a:spcBef>
                <a:spcPts val="600"/>
              </a:spcBef>
              <a:buClr>
                <a:schemeClr val="bg2"/>
              </a:buClr>
              <a:buFont typeface="+mj-lt"/>
              <a:buAutoNum type="arabicPeriod" startAt="8"/>
              <a:defRPr/>
            </a:pPr>
            <a:r>
              <a:rPr lang="en-US" sz="1800" b="1" dirty="0"/>
              <a:t>Order</a:t>
            </a:r>
            <a:r>
              <a:rPr lang="en-US" sz="1800" dirty="0"/>
              <a:t>. People and materials should be in the right place at the right time.</a:t>
            </a:r>
          </a:p>
          <a:p>
            <a:pPr marL="342900" indent="-342900">
              <a:spcBef>
                <a:spcPts val="600"/>
              </a:spcBef>
              <a:buClr>
                <a:schemeClr val="bg2"/>
              </a:buClr>
              <a:buFont typeface="+mj-lt"/>
              <a:buAutoNum type="arabicPeriod" startAt="8"/>
              <a:defRPr/>
            </a:pPr>
            <a:r>
              <a:rPr lang="en-US" sz="1800" b="1" dirty="0"/>
              <a:t>Equity</a:t>
            </a:r>
            <a:r>
              <a:rPr lang="en-US" sz="1800" dirty="0"/>
              <a:t>. Managers should be kind and fair to their subordinates.</a:t>
            </a:r>
          </a:p>
          <a:p>
            <a:pPr marL="354013" indent="-354013">
              <a:spcBef>
                <a:spcPts val="600"/>
              </a:spcBef>
              <a:buClr>
                <a:schemeClr val="bg2"/>
              </a:buClr>
              <a:buFont typeface="+mj-lt"/>
              <a:buAutoNum type="arabicPeriod" startAt="8"/>
              <a:defRPr/>
            </a:pPr>
            <a:r>
              <a:rPr lang="en-US" sz="1800" b="1" dirty="0"/>
              <a:t>Stability of tenure of personnel</a:t>
            </a:r>
            <a:r>
              <a:rPr lang="en-US" sz="1800" dirty="0"/>
              <a:t>. Management should provide orderly personnel planning and ensure that replacements are available to fill vacancies.</a:t>
            </a:r>
          </a:p>
          <a:p>
            <a:pPr marL="342900" indent="-342900">
              <a:spcBef>
                <a:spcPts val="600"/>
              </a:spcBef>
              <a:buClr>
                <a:schemeClr val="bg2"/>
              </a:buClr>
              <a:buFont typeface="+mj-lt"/>
              <a:buAutoNum type="arabicPeriod" startAt="8"/>
              <a:defRPr/>
            </a:pPr>
            <a:r>
              <a:rPr lang="en-US" sz="1800" b="1" dirty="0"/>
              <a:t>Initiative</a:t>
            </a:r>
            <a:r>
              <a:rPr lang="en-US" sz="1800" dirty="0"/>
              <a:t>. Employees allowed to originate and carry out plans will exert high levels of effort.</a:t>
            </a:r>
          </a:p>
          <a:p>
            <a:pPr marL="354013" indent="-354013">
              <a:spcBef>
                <a:spcPts val="600"/>
              </a:spcBef>
              <a:buClr>
                <a:schemeClr val="bg2"/>
              </a:buClr>
              <a:buFont typeface="+mj-lt"/>
              <a:buAutoNum type="arabicPeriod" startAt="8"/>
              <a:defRPr/>
            </a:pPr>
            <a:r>
              <a:rPr lang="en-US" sz="1800" b="1" dirty="0"/>
              <a:t>Esprit de corps</a:t>
            </a:r>
            <a:r>
              <a:rPr lang="en-US" sz="1800" dirty="0"/>
              <a:t>. Promoting team spirit will build harmony and unity within the organization.</a:t>
            </a:r>
          </a:p>
        </p:txBody>
      </p:sp>
    </p:spTree>
    <p:extLst>
      <p:ext uri="{BB962C8B-B14F-4D97-AF65-F5344CB8AC3E}">
        <p14:creationId xmlns:p14="http://schemas.microsoft.com/office/powerpoint/2010/main" val="3278170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6280"/>
          </a:xfrm>
        </p:spPr>
        <p:txBody>
          <a:bodyPr/>
          <a:lstStyle/>
          <a:p>
            <a:r>
              <a:rPr lang="en-US" dirty="0"/>
              <a:t>Max Weber</a:t>
            </a:r>
          </a:p>
        </p:txBody>
      </p:sp>
      <p:sp>
        <p:nvSpPr>
          <p:cNvPr id="3" name="Content Placeholder 2"/>
          <p:cNvSpPr>
            <a:spLocks noGrp="1"/>
          </p:cNvSpPr>
          <p:nvPr>
            <p:ph idx="1"/>
          </p:nvPr>
        </p:nvSpPr>
        <p:spPr>
          <a:xfrm>
            <a:off x="457200" y="1066801"/>
            <a:ext cx="8229600" cy="1219199"/>
          </a:xfrm>
        </p:spPr>
        <p:txBody>
          <a:bodyPr/>
          <a:lstStyle/>
          <a:p>
            <a:r>
              <a:rPr lang="en-US" sz="2400" b="1" dirty="0"/>
              <a:t>Bureaucracy</a:t>
            </a:r>
            <a:r>
              <a:rPr lang="en-US" sz="2400" dirty="0"/>
              <a:t>: a form of organization characterized by division of labor, a clearly defined hierarchy, detailed rules and regulations, and impersonal relationships</a:t>
            </a:r>
          </a:p>
        </p:txBody>
      </p:sp>
    </p:spTree>
    <p:extLst>
      <p:ext uri="{BB962C8B-B14F-4D97-AF65-F5344CB8AC3E}">
        <p14:creationId xmlns:p14="http://schemas.microsoft.com/office/powerpoint/2010/main" val="595124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Exhibit </a:t>
            </a:r>
            <a:r>
              <a:rPr lang="en-US" sz="3200" spc="-400" dirty="0"/>
              <a:t>M </a:t>
            </a:r>
            <a:r>
              <a:rPr lang="en-US" sz="3200" dirty="0"/>
              <a:t>H.4 Characteristics of Weber’s Bureaucracy</a:t>
            </a:r>
          </a:p>
        </p:txBody>
      </p:sp>
      <p:pic>
        <p:nvPicPr>
          <p:cNvPr id="8" name="Picture Placeholder 7" descr="A web diagram shows the characteristics of Weber’s bureaucracy.&#10;Long description is available in notes,&#10;press F6">
            <a:extLst>
              <a:ext uri="{FF2B5EF4-FFF2-40B4-BE49-F238E27FC236}">
                <a16:creationId xmlns:a16="http://schemas.microsoft.com/office/drawing/2014/main" id="{1FA68F87-08CC-4CB7-B81E-57AC22F3FF3D}"/>
              </a:ext>
            </a:extLst>
          </p:cNvPr>
          <p:cNvPicPr>
            <a:picLocks noGrp="1" noChangeAspect="1"/>
          </p:cNvPicPr>
          <p:nvPr>
            <p:ph type="pic" sz="quarter" idx="14"/>
          </p:nvPr>
        </p:nvPicPr>
        <p:blipFill>
          <a:blip r:embed="rId3" cstate="print"/>
          <a:stretch>
            <a:fillRect/>
          </a:stretch>
        </p:blipFill>
        <p:spPr>
          <a:xfrm>
            <a:off x="1214070" y="1421540"/>
            <a:ext cx="6731735" cy="3912460"/>
          </a:xfrm>
          <a:prstGeom prst="rect">
            <a:avLst/>
          </a:prstGeom>
        </p:spPr>
      </p:pic>
      <p:sp>
        <p:nvSpPr>
          <p:cNvPr id="5" name="Content Placeholder 4">
            <a:extLst>
              <a:ext uri="{FF2B5EF4-FFF2-40B4-BE49-F238E27FC236}">
                <a16:creationId xmlns:a16="http://schemas.microsoft.com/office/drawing/2014/main" id="{32A5E8DA-3E57-4AFD-88B9-6E84D8C853E1}"/>
              </a:ext>
            </a:extLst>
          </p:cNvPr>
          <p:cNvSpPr>
            <a:spLocks noGrp="1"/>
          </p:cNvSpPr>
          <p:nvPr>
            <p:ph sz="quarter" idx="15"/>
          </p:nvPr>
        </p:nvSpPr>
        <p:spPr>
          <a:xfrm>
            <a:off x="457200" y="5867400"/>
            <a:ext cx="8229600" cy="381000"/>
          </a:xfrm>
        </p:spPr>
        <p:txBody>
          <a:bodyPr/>
          <a:lstStyle/>
          <a:p>
            <a:pPr marL="0" indent="0">
              <a:buNone/>
            </a:pPr>
            <a:r>
              <a:rPr lang="en-US" dirty="0"/>
              <a:t>Exhibit </a:t>
            </a:r>
            <a:r>
              <a:rPr lang="en-US" spc="-200" dirty="0"/>
              <a:t>M </a:t>
            </a:r>
            <a:r>
              <a:rPr lang="en-US" dirty="0"/>
              <a:t>H.4 shows Weber’s ideal bureaucracy</a:t>
            </a:r>
          </a:p>
        </p:txBody>
      </p:sp>
    </p:spTree>
    <p:extLst>
      <p:ext uri="{BB962C8B-B14F-4D97-AF65-F5344CB8AC3E}">
        <p14:creationId xmlns:p14="http://schemas.microsoft.com/office/powerpoint/2010/main" val="456630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0"/>
            <a:ext cx="8229600" cy="580815"/>
          </a:xfrm>
        </p:spPr>
        <p:txBody>
          <a:bodyPr/>
          <a:lstStyle/>
          <a:p>
            <a:r>
              <a:rPr lang="en-US" dirty="0"/>
              <a:t>Behavioral Approach</a:t>
            </a:r>
          </a:p>
        </p:txBody>
      </p:sp>
      <p:sp>
        <p:nvSpPr>
          <p:cNvPr id="3" name="Content Placeholder 2"/>
          <p:cNvSpPr>
            <a:spLocks noGrp="1"/>
          </p:cNvSpPr>
          <p:nvPr>
            <p:ph idx="1"/>
          </p:nvPr>
        </p:nvSpPr>
        <p:spPr>
          <a:xfrm>
            <a:off x="457200" y="1066800"/>
            <a:ext cx="8229600" cy="838200"/>
          </a:xfrm>
        </p:spPr>
        <p:txBody>
          <a:bodyPr/>
          <a:lstStyle/>
          <a:p>
            <a:r>
              <a:rPr lang="en-US" sz="2400" b="1" dirty="0"/>
              <a:t>Organizational behavior (</a:t>
            </a:r>
            <a:r>
              <a:rPr lang="en-US" sz="2400" b="1" spc="-300" dirty="0"/>
              <a:t>O </a:t>
            </a:r>
            <a:r>
              <a:rPr lang="en-US" sz="2400" b="1" dirty="0"/>
              <a:t>B)</a:t>
            </a:r>
            <a:r>
              <a:rPr lang="en-US" sz="2400" dirty="0"/>
              <a:t>: the study of the actions of people at work</a:t>
            </a:r>
          </a:p>
        </p:txBody>
      </p:sp>
    </p:spTree>
    <p:extLst>
      <p:ext uri="{BB962C8B-B14F-4D97-AF65-F5344CB8AC3E}">
        <p14:creationId xmlns:p14="http://schemas.microsoft.com/office/powerpoint/2010/main" val="308554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832"/>
            <a:ext cx="8229600" cy="609600"/>
          </a:xfrm>
        </p:spPr>
        <p:txBody>
          <a:bodyPr/>
          <a:lstStyle/>
          <a:p>
            <a:r>
              <a:rPr lang="en-US" dirty="0"/>
              <a:t>Exhibit </a:t>
            </a:r>
            <a:r>
              <a:rPr lang="en-US" spc="-450" dirty="0"/>
              <a:t>M </a:t>
            </a:r>
            <a:r>
              <a:rPr lang="en-US" dirty="0"/>
              <a:t>H.5 Early </a:t>
            </a:r>
            <a:r>
              <a:rPr lang="en-US" spc="-400" dirty="0"/>
              <a:t>O </a:t>
            </a:r>
            <a:r>
              <a:rPr lang="en-US" dirty="0"/>
              <a:t>B Advocates</a:t>
            </a:r>
          </a:p>
        </p:txBody>
      </p:sp>
      <p:pic>
        <p:nvPicPr>
          <p:cNvPr id="7" name="Picture Placeholder 6" descr="A chart summarizes the most important ideas of early “Organizational Behavior (OB)” advocates.&#10;Long description is available in notes,&#10;press F6">
            <a:extLst>
              <a:ext uri="{FF2B5EF4-FFF2-40B4-BE49-F238E27FC236}">
                <a16:creationId xmlns:a16="http://schemas.microsoft.com/office/drawing/2014/main" id="{420448A2-6610-4483-B7AE-A8C1C914FF8C}"/>
              </a:ext>
            </a:extLst>
          </p:cNvPr>
          <p:cNvPicPr>
            <a:picLocks noGrp="1" noChangeAspect="1"/>
          </p:cNvPicPr>
          <p:nvPr>
            <p:ph type="pic" sz="quarter" idx="14"/>
          </p:nvPr>
        </p:nvPicPr>
        <p:blipFill>
          <a:blip r:embed="rId3" cstate="print"/>
          <a:stretch>
            <a:fillRect/>
          </a:stretch>
        </p:blipFill>
        <p:spPr>
          <a:xfrm>
            <a:off x="540791" y="1009857"/>
            <a:ext cx="8083564" cy="4257418"/>
          </a:xfrm>
          <a:prstGeom prst="rect">
            <a:avLst/>
          </a:prstGeom>
        </p:spPr>
      </p:pic>
      <p:sp>
        <p:nvSpPr>
          <p:cNvPr id="5" name="Content Placeholder 4">
            <a:extLst>
              <a:ext uri="{FF2B5EF4-FFF2-40B4-BE49-F238E27FC236}">
                <a16:creationId xmlns:a16="http://schemas.microsoft.com/office/drawing/2014/main" id="{FED51EC3-7F47-4C9E-A0FD-CC198011C0B5}"/>
              </a:ext>
            </a:extLst>
          </p:cNvPr>
          <p:cNvSpPr>
            <a:spLocks noGrp="1"/>
          </p:cNvSpPr>
          <p:nvPr>
            <p:ph sz="quarter" idx="15"/>
          </p:nvPr>
        </p:nvSpPr>
        <p:spPr>
          <a:xfrm>
            <a:off x="457200" y="5867400"/>
            <a:ext cx="8229600" cy="381000"/>
          </a:xfrm>
        </p:spPr>
        <p:txBody>
          <a:bodyPr/>
          <a:lstStyle/>
          <a:p>
            <a:pPr marL="0" indent="0">
              <a:buNone/>
            </a:pPr>
            <a:r>
              <a:rPr lang="en-US" dirty="0">
                <a:cs typeface="Arial" charset="0"/>
              </a:rPr>
              <a:t>Exhibit </a:t>
            </a:r>
            <a:r>
              <a:rPr lang="en-US" spc="-200" dirty="0">
                <a:cs typeface="Arial" charset="0"/>
              </a:rPr>
              <a:t>M </a:t>
            </a:r>
            <a:r>
              <a:rPr lang="en-US" dirty="0">
                <a:cs typeface="Arial" charset="0"/>
              </a:rPr>
              <a:t>H.5 summarizes each individual’s most important ideas.</a:t>
            </a:r>
          </a:p>
        </p:txBody>
      </p:sp>
    </p:spTree>
    <p:extLst>
      <p:ext uri="{BB962C8B-B14F-4D97-AF65-F5344CB8AC3E}">
        <p14:creationId xmlns:p14="http://schemas.microsoft.com/office/powerpoint/2010/main" val="1196034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8"/>
            <a:ext cx="8382000" cy="703052"/>
          </a:xfrm>
        </p:spPr>
        <p:txBody>
          <a:bodyPr/>
          <a:lstStyle/>
          <a:p>
            <a:r>
              <a:rPr lang="en-US" dirty="0"/>
              <a:t>Hawthorne Studies</a:t>
            </a:r>
          </a:p>
        </p:txBody>
      </p:sp>
      <p:sp>
        <p:nvSpPr>
          <p:cNvPr id="3" name="Content Placeholder 2"/>
          <p:cNvSpPr>
            <a:spLocks noGrp="1"/>
          </p:cNvSpPr>
          <p:nvPr>
            <p:ph idx="1"/>
          </p:nvPr>
        </p:nvSpPr>
        <p:spPr>
          <a:xfrm>
            <a:off x="457200" y="1066801"/>
            <a:ext cx="8077200" cy="1371599"/>
          </a:xfrm>
        </p:spPr>
        <p:txBody>
          <a:bodyPr/>
          <a:lstStyle/>
          <a:p>
            <a:r>
              <a:rPr lang="en-US" sz="2400" b="1" dirty="0"/>
              <a:t>Hawthorne studies</a:t>
            </a:r>
            <a:r>
              <a:rPr lang="en-US" sz="2400" dirty="0"/>
              <a:t>: a series of studies during the 1920s and 1930s that provided new insights into individual and group behavior</a:t>
            </a:r>
          </a:p>
        </p:txBody>
      </p:sp>
    </p:spTree>
    <p:extLst>
      <p:ext uri="{BB962C8B-B14F-4D97-AF65-F5344CB8AC3E}">
        <p14:creationId xmlns:p14="http://schemas.microsoft.com/office/powerpoint/2010/main" val="1946693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Learning Objectives</a:t>
            </a:r>
          </a:p>
        </p:txBody>
      </p:sp>
      <p:sp>
        <p:nvSpPr>
          <p:cNvPr id="3" name="Content Placeholder 2"/>
          <p:cNvSpPr>
            <a:spLocks noGrp="1"/>
          </p:cNvSpPr>
          <p:nvPr>
            <p:ph idx="1"/>
          </p:nvPr>
        </p:nvSpPr>
        <p:spPr>
          <a:xfrm>
            <a:off x="457200" y="1079501"/>
            <a:ext cx="8229600" cy="3797300"/>
          </a:xfrm>
        </p:spPr>
        <p:txBody>
          <a:bodyPr/>
          <a:lstStyle/>
          <a:p>
            <a:pPr marL="0" indent="0">
              <a:buNone/>
            </a:pPr>
            <a:r>
              <a:rPr lang="en-US" sz="2400" b="1" spc="-300" dirty="0">
                <a:solidFill>
                  <a:srgbClr val="007FA3"/>
                </a:solidFill>
              </a:rPr>
              <a:t>M </a:t>
            </a:r>
            <a:r>
              <a:rPr lang="en-US" sz="2400" b="1" dirty="0">
                <a:solidFill>
                  <a:srgbClr val="007FA3"/>
                </a:solidFill>
              </a:rPr>
              <a:t>H1.1 </a:t>
            </a:r>
            <a:r>
              <a:rPr lang="en-US" sz="2400" b="1" dirty="0"/>
              <a:t>Describe</a:t>
            </a:r>
            <a:r>
              <a:rPr lang="en-US" sz="2400" dirty="0"/>
              <a:t> some early management examples.</a:t>
            </a:r>
          </a:p>
          <a:p>
            <a:pPr marL="977900" indent="-977900">
              <a:buNone/>
            </a:pPr>
            <a:r>
              <a:rPr lang="en-US" sz="2400" b="1" spc="-300" dirty="0">
                <a:solidFill>
                  <a:srgbClr val="007FA3"/>
                </a:solidFill>
              </a:rPr>
              <a:t>M </a:t>
            </a:r>
            <a:r>
              <a:rPr lang="en-US" sz="2400" b="1" dirty="0">
                <a:solidFill>
                  <a:srgbClr val="007FA3"/>
                </a:solidFill>
              </a:rPr>
              <a:t>H1.2 </a:t>
            </a:r>
            <a:r>
              <a:rPr lang="en-US" sz="2400" b="1" dirty="0"/>
              <a:t>Explain</a:t>
            </a:r>
            <a:r>
              <a:rPr lang="en-US" sz="2400" dirty="0"/>
              <a:t> the various theories in the classical approach. </a:t>
            </a:r>
          </a:p>
          <a:p>
            <a:pPr marL="978408" indent="-978408">
              <a:buNone/>
            </a:pPr>
            <a:r>
              <a:rPr lang="en-US" sz="2400" b="1" spc="-300" dirty="0">
                <a:solidFill>
                  <a:srgbClr val="007FA3"/>
                </a:solidFill>
              </a:rPr>
              <a:t>M </a:t>
            </a:r>
            <a:r>
              <a:rPr lang="en-US" sz="2400" b="1" dirty="0">
                <a:solidFill>
                  <a:srgbClr val="007FA3"/>
                </a:solidFill>
              </a:rPr>
              <a:t>H1.3 </a:t>
            </a:r>
            <a:r>
              <a:rPr lang="en-US" sz="2400" b="1" dirty="0"/>
              <a:t>Discuss </a:t>
            </a:r>
            <a:r>
              <a:rPr lang="en-US" sz="2400" dirty="0"/>
              <a:t>the development and uses of the behavioral approach. </a:t>
            </a:r>
          </a:p>
          <a:p>
            <a:pPr marL="0" indent="0">
              <a:buNone/>
            </a:pPr>
            <a:r>
              <a:rPr lang="en-US" sz="2400" b="1" spc="-300" dirty="0">
                <a:solidFill>
                  <a:srgbClr val="007FA3"/>
                </a:solidFill>
              </a:rPr>
              <a:t>M </a:t>
            </a:r>
            <a:r>
              <a:rPr lang="en-US" sz="2400" b="1" dirty="0">
                <a:solidFill>
                  <a:srgbClr val="007FA3"/>
                </a:solidFill>
              </a:rPr>
              <a:t>H1.4 </a:t>
            </a:r>
            <a:r>
              <a:rPr lang="en-US" sz="2400" b="1" dirty="0"/>
              <a:t>Describe</a:t>
            </a:r>
            <a:r>
              <a:rPr lang="en-US" sz="2400" dirty="0"/>
              <a:t> the quantitative approach.</a:t>
            </a:r>
          </a:p>
          <a:p>
            <a:pPr marL="978408" indent="-978408">
              <a:buNone/>
            </a:pPr>
            <a:r>
              <a:rPr lang="en-US" sz="2400" b="1" spc="-300" dirty="0">
                <a:solidFill>
                  <a:srgbClr val="007FA3"/>
                </a:solidFill>
              </a:rPr>
              <a:t>M </a:t>
            </a:r>
            <a:r>
              <a:rPr lang="en-US" sz="2400" b="1" dirty="0">
                <a:solidFill>
                  <a:srgbClr val="007FA3"/>
                </a:solidFill>
              </a:rPr>
              <a:t>H1.5 </a:t>
            </a:r>
            <a:r>
              <a:rPr lang="en-US" sz="2400" b="1" dirty="0"/>
              <a:t>Explain </a:t>
            </a:r>
            <a:r>
              <a:rPr lang="en-US" sz="2400" dirty="0"/>
              <a:t>various theories in the contemporary approach.</a:t>
            </a:r>
          </a:p>
        </p:txBody>
      </p:sp>
    </p:spTree>
    <p:extLst>
      <p:ext uri="{BB962C8B-B14F-4D97-AF65-F5344CB8AC3E}">
        <p14:creationId xmlns:p14="http://schemas.microsoft.com/office/powerpoint/2010/main" val="615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52"/>
            <a:ext cx="8077200" cy="640080"/>
          </a:xfrm>
        </p:spPr>
        <p:txBody>
          <a:bodyPr/>
          <a:lstStyle/>
          <a:p>
            <a:r>
              <a:rPr lang="en-US" dirty="0"/>
              <a:t>Quantitative Approach</a:t>
            </a:r>
          </a:p>
        </p:txBody>
      </p:sp>
      <p:sp>
        <p:nvSpPr>
          <p:cNvPr id="3" name="Content Placeholder 2"/>
          <p:cNvSpPr>
            <a:spLocks noGrp="1"/>
          </p:cNvSpPr>
          <p:nvPr>
            <p:ph idx="1"/>
          </p:nvPr>
        </p:nvSpPr>
        <p:spPr>
          <a:xfrm>
            <a:off x="457200" y="1066801"/>
            <a:ext cx="8077200" cy="1097280"/>
          </a:xfrm>
        </p:spPr>
        <p:txBody>
          <a:bodyPr/>
          <a:lstStyle/>
          <a:p>
            <a:r>
              <a:rPr lang="en-US" sz="2400" b="1" dirty="0"/>
              <a:t>Quantitative approach</a:t>
            </a:r>
            <a:r>
              <a:rPr lang="en-US" sz="2400" dirty="0"/>
              <a:t>: the use of quantitative techniques to improve decision making</a:t>
            </a:r>
          </a:p>
        </p:txBody>
      </p:sp>
    </p:spTree>
    <p:extLst>
      <p:ext uri="{BB962C8B-B14F-4D97-AF65-F5344CB8AC3E}">
        <p14:creationId xmlns:p14="http://schemas.microsoft.com/office/powerpoint/2010/main" val="1962448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1599"/>
            <a:ext cx="8077200" cy="609601"/>
          </a:xfrm>
        </p:spPr>
        <p:txBody>
          <a:bodyPr/>
          <a:lstStyle/>
          <a:p>
            <a:r>
              <a:rPr lang="en-US" dirty="0"/>
              <a:t>Total Quality Management</a:t>
            </a:r>
          </a:p>
        </p:txBody>
      </p:sp>
      <p:sp>
        <p:nvSpPr>
          <p:cNvPr id="3" name="Content Placeholder 2"/>
          <p:cNvSpPr>
            <a:spLocks noGrp="1"/>
          </p:cNvSpPr>
          <p:nvPr>
            <p:ph idx="1"/>
          </p:nvPr>
        </p:nvSpPr>
        <p:spPr>
          <a:xfrm>
            <a:off x="457200" y="1066801"/>
            <a:ext cx="8229600" cy="1371599"/>
          </a:xfrm>
        </p:spPr>
        <p:txBody>
          <a:bodyPr/>
          <a:lstStyle/>
          <a:p>
            <a:r>
              <a:rPr lang="en-US" sz="2400" b="1" dirty="0"/>
              <a:t>Total quality management (</a:t>
            </a:r>
            <a:r>
              <a:rPr lang="en-US" sz="2400" b="1" spc="-300" dirty="0"/>
              <a:t>T Q </a:t>
            </a:r>
            <a:r>
              <a:rPr lang="en-US" sz="2400" b="1" dirty="0"/>
              <a:t>M)</a:t>
            </a:r>
            <a:r>
              <a:rPr lang="en-US" sz="2400" dirty="0"/>
              <a:t>: a philosophy of management that is driven by continuous improvement and responsiveness to customer needs and expectations</a:t>
            </a:r>
          </a:p>
        </p:txBody>
      </p:sp>
    </p:spTree>
    <p:extLst>
      <p:ext uri="{BB962C8B-B14F-4D97-AF65-F5344CB8AC3E}">
        <p14:creationId xmlns:p14="http://schemas.microsoft.com/office/powerpoint/2010/main" val="104994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091"/>
            <a:ext cx="8229600" cy="546628"/>
          </a:xfrm>
        </p:spPr>
        <p:txBody>
          <a:bodyPr/>
          <a:lstStyle/>
          <a:p>
            <a:r>
              <a:rPr lang="en-US" sz="3200" dirty="0"/>
              <a:t>Exhibit </a:t>
            </a:r>
            <a:r>
              <a:rPr lang="en-US" sz="3200" spc="-400" dirty="0"/>
              <a:t>M </a:t>
            </a:r>
            <a:r>
              <a:rPr lang="en-US" sz="3200" dirty="0"/>
              <a:t>H.6 What is Quality Management?</a:t>
            </a:r>
          </a:p>
        </p:txBody>
      </p:sp>
      <p:sp>
        <p:nvSpPr>
          <p:cNvPr id="4" name="Content Placeholder 3"/>
          <p:cNvSpPr>
            <a:spLocks noGrp="1"/>
          </p:cNvSpPr>
          <p:nvPr>
            <p:ph idx="1"/>
          </p:nvPr>
        </p:nvSpPr>
        <p:spPr>
          <a:xfrm>
            <a:off x="466436" y="872838"/>
            <a:ext cx="8229600" cy="277091"/>
          </a:xfrm>
        </p:spPr>
        <p:txBody>
          <a:bodyPr/>
          <a:lstStyle/>
          <a:p>
            <a:pPr marL="0" indent="0">
              <a:buNone/>
            </a:pPr>
            <a:r>
              <a:rPr lang="en-IN" b="1" dirty="0"/>
              <a:t>Characteristic</a:t>
            </a:r>
          </a:p>
        </p:txBody>
      </p:sp>
      <p:sp>
        <p:nvSpPr>
          <p:cNvPr id="5" name="Content Placeholder 4"/>
          <p:cNvSpPr>
            <a:spLocks noGrp="1"/>
          </p:cNvSpPr>
          <p:nvPr>
            <p:ph idx="13"/>
          </p:nvPr>
        </p:nvSpPr>
        <p:spPr>
          <a:xfrm>
            <a:off x="466436" y="1326048"/>
            <a:ext cx="8229600" cy="4382656"/>
          </a:xfrm>
        </p:spPr>
        <p:txBody>
          <a:bodyPr/>
          <a:lstStyle/>
          <a:p>
            <a:pPr marL="342900" indent="-342900">
              <a:spcBef>
                <a:spcPts val="600"/>
              </a:spcBef>
              <a:buFont typeface="+mj-lt"/>
              <a:buAutoNum type="arabicPeriod"/>
            </a:pPr>
            <a:r>
              <a:rPr lang="en-US" b="1" dirty="0"/>
              <a:t>Intense focus on the customer. </a:t>
            </a:r>
            <a:r>
              <a:rPr lang="en-US" dirty="0"/>
              <a:t>The customer includes outsiders who buy the organization’s products or services and internal customers who interact with and serve others in the organization.</a:t>
            </a:r>
            <a:endParaRPr lang="en-IN" dirty="0"/>
          </a:p>
          <a:p>
            <a:pPr marL="342900" indent="-342900">
              <a:spcBef>
                <a:spcPts val="600"/>
              </a:spcBef>
              <a:buFont typeface="+mj-lt"/>
              <a:buAutoNum type="arabicPeriod"/>
            </a:pPr>
            <a:r>
              <a:rPr lang="en-US" b="1" dirty="0"/>
              <a:t>Concern for continual improvement. </a:t>
            </a:r>
            <a:r>
              <a:rPr lang="en-US" dirty="0"/>
              <a:t>Quality management is a commitment to never being satisfied. “Very good” is not good enough. Quality can always be improved.</a:t>
            </a:r>
            <a:endParaRPr lang="en-IN" dirty="0"/>
          </a:p>
          <a:p>
            <a:pPr marL="342900" indent="-342900">
              <a:spcBef>
                <a:spcPts val="600"/>
              </a:spcBef>
              <a:buFont typeface="+mj-lt"/>
              <a:buAutoNum type="arabicPeriod"/>
            </a:pPr>
            <a:r>
              <a:rPr lang="en-US" b="1" dirty="0"/>
              <a:t>Process focused. </a:t>
            </a:r>
            <a:r>
              <a:rPr lang="en-US" dirty="0"/>
              <a:t>Quality management focuses on work processes as the quality of goods and services is continually improved.</a:t>
            </a:r>
            <a:endParaRPr lang="en-IN" dirty="0"/>
          </a:p>
          <a:p>
            <a:pPr marL="342900" indent="-342900">
              <a:spcBef>
                <a:spcPts val="600"/>
              </a:spcBef>
              <a:buFont typeface="+mj-lt"/>
              <a:buAutoNum type="arabicPeriod"/>
            </a:pPr>
            <a:r>
              <a:rPr lang="en-US" b="1" dirty="0"/>
              <a:t>Improvement in the quality of everything the organization does. </a:t>
            </a:r>
            <a:r>
              <a:rPr lang="en-US" dirty="0"/>
              <a:t>This relates to the final product, how the organization handles deliveries, how rapidly it responds to complaints, how politely the phones are answered, and the like.</a:t>
            </a:r>
            <a:endParaRPr lang="en-IN" dirty="0"/>
          </a:p>
          <a:p>
            <a:pPr marL="342900" indent="-342900">
              <a:spcBef>
                <a:spcPts val="600"/>
              </a:spcBef>
              <a:buFont typeface="+mj-lt"/>
              <a:buAutoNum type="arabicPeriod"/>
            </a:pPr>
            <a:r>
              <a:rPr lang="en-US" b="1" dirty="0"/>
              <a:t>Accurate measurement. </a:t>
            </a:r>
            <a:r>
              <a:rPr lang="en-US" dirty="0"/>
              <a:t>Quality management uses statistical techniques to measure every critical variable in the organization’s operations. These are compared against standards to identify problems, trace them to their roots, and eliminate their causes.</a:t>
            </a:r>
            <a:endParaRPr lang="en-IN" dirty="0"/>
          </a:p>
          <a:p>
            <a:pPr marL="342900" indent="-342900">
              <a:spcBef>
                <a:spcPts val="600"/>
              </a:spcBef>
              <a:buFont typeface="+mj-lt"/>
              <a:buAutoNum type="arabicPeriod"/>
            </a:pPr>
            <a:r>
              <a:rPr lang="en-US" b="1" dirty="0"/>
              <a:t>Empowerment of employees. </a:t>
            </a:r>
            <a:r>
              <a:rPr lang="en-US" dirty="0"/>
              <a:t>Quality management involves the people on the line in the improvement process. Teams are widely used in quality management programs as empowerment vehicles for finding and solving problems.</a:t>
            </a:r>
            <a:endParaRPr lang="en-IN" dirty="0"/>
          </a:p>
        </p:txBody>
      </p:sp>
    </p:spTree>
    <p:extLst>
      <p:ext uri="{BB962C8B-B14F-4D97-AF65-F5344CB8AC3E}">
        <p14:creationId xmlns:p14="http://schemas.microsoft.com/office/powerpoint/2010/main" val="2321419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
            <a:ext cx="8077200" cy="685800"/>
          </a:xfrm>
        </p:spPr>
        <p:txBody>
          <a:bodyPr/>
          <a:lstStyle/>
          <a:p>
            <a:r>
              <a:rPr lang="en-US" dirty="0"/>
              <a:t>Contemporary Approaches</a:t>
            </a:r>
          </a:p>
        </p:txBody>
      </p:sp>
      <p:sp>
        <p:nvSpPr>
          <p:cNvPr id="3" name="Content Placeholder 2"/>
          <p:cNvSpPr>
            <a:spLocks noGrp="1"/>
          </p:cNvSpPr>
          <p:nvPr>
            <p:ph idx="1"/>
          </p:nvPr>
        </p:nvSpPr>
        <p:spPr>
          <a:xfrm>
            <a:off x="457200" y="1079500"/>
            <a:ext cx="8229600" cy="2654300"/>
          </a:xfrm>
        </p:spPr>
        <p:txBody>
          <a:bodyPr/>
          <a:lstStyle/>
          <a:p>
            <a:r>
              <a:rPr lang="en-US" sz="2400" b="1" dirty="0"/>
              <a:t>System</a:t>
            </a:r>
            <a:r>
              <a:rPr lang="en-US" sz="2400" dirty="0"/>
              <a:t>: a set of interrelated and interdependent parts arranged in a manner that produces a unified whole</a:t>
            </a:r>
          </a:p>
          <a:p>
            <a:r>
              <a:rPr lang="en-US" sz="2400" b="1" dirty="0"/>
              <a:t>Closed systems</a:t>
            </a:r>
            <a:r>
              <a:rPr lang="en-US" sz="2400" dirty="0"/>
              <a:t>: systems that are not influenced by and do not interact with their environment</a:t>
            </a:r>
          </a:p>
          <a:p>
            <a:r>
              <a:rPr lang="en-US" sz="2400" b="1" dirty="0"/>
              <a:t>Open systems</a:t>
            </a:r>
            <a:r>
              <a:rPr lang="en-US" sz="2400" dirty="0"/>
              <a:t>: systems that interact with their environment</a:t>
            </a:r>
          </a:p>
        </p:txBody>
      </p:sp>
    </p:spTree>
    <p:extLst>
      <p:ext uri="{BB962C8B-B14F-4D97-AF65-F5344CB8AC3E}">
        <p14:creationId xmlns:p14="http://schemas.microsoft.com/office/powerpoint/2010/main" val="813354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66436" y="217052"/>
            <a:ext cx="8229600" cy="474452"/>
          </a:xfrm>
        </p:spPr>
        <p:txBody>
          <a:bodyPr/>
          <a:lstStyle/>
          <a:p>
            <a:r>
              <a:rPr lang="en-US" sz="2800" dirty="0"/>
              <a:t>Exhibit </a:t>
            </a:r>
            <a:r>
              <a:rPr lang="en-US" sz="2800" spc="-300" dirty="0"/>
              <a:t>M </a:t>
            </a:r>
            <a:r>
              <a:rPr lang="en-US" sz="2800" dirty="0"/>
              <a:t>H.7 Great Moments in American Business</a:t>
            </a:r>
            <a:endParaRPr lang="en-US" sz="1600" b="0" dirty="0"/>
          </a:p>
        </p:txBody>
      </p:sp>
      <p:sp>
        <p:nvSpPr>
          <p:cNvPr id="3" name="Content Placeholder 2"/>
          <p:cNvSpPr>
            <a:spLocks noGrp="1"/>
          </p:cNvSpPr>
          <p:nvPr>
            <p:ph idx="1"/>
          </p:nvPr>
        </p:nvSpPr>
        <p:spPr>
          <a:xfrm>
            <a:off x="457200" y="847436"/>
            <a:ext cx="8229600" cy="609600"/>
          </a:xfrm>
        </p:spPr>
        <p:txBody>
          <a:bodyPr/>
          <a:lstStyle/>
          <a:p>
            <a:pPr marL="0" indent="0">
              <a:buNone/>
            </a:pPr>
            <a:r>
              <a:rPr lang="en-US" sz="1800" b="1" dirty="0"/>
              <a:t>The $5 Workday (1914). Ford doubles its employees’ pay and helps create the middle class.</a:t>
            </a:r>
          </a:p>
        </p:txBody>
      </p:sp>
      <p:sp>
        <p:nvSpPr>
          <p:cNvPr id="4" name="Content Placeholder 3"/>
          <p:cNvSpPr>
            <a:spLocks noGrp="1"/>
          </p:cNvSpPr>
          <p:nvPr>
            <p:ph idx="13"/>
          </p:nvPr>
        </p:nvSpPr>
        <p:spPr>
          <a:xfrm>
            <a:off x="457200" y="1551708"/>
            <a:ext cx="8229600" cy="4696692"/>
          </a:xfrm>
        </p:spPr>
        <p:txBody>
          <a:bodyPr/>
          <a:lstStyle/>
          <a:p>
            <a:pPr marL="0" indent="0">
              <a:spcBef>
                <a:spcPts val="600"/>
              </a:spcBef>
              <a:buNone/>
            </a:pPr>
            <a:r>
              <a:rPr lang="en-US" sz="1800" b="1" dirty="0"/>
              <a:t>Comprehensive Employee Benefits (1928)</a:t>
            </a:r>
            <a:r>
              <a:rPr lang="en-US" sz="1800" dirty="0"/>
              <a:t>. Kodak grants benefits that were lavish for the time—such as life insurance, tuition assistance, and a retirement annuity.</a:t>
            </a:r>
            <a:endParaRPr lang="en-IN" sz="1800" dirty="0"/>
          </a:p>
          <a:p>
            <a:pPr marL="0" indent="0">
              <a:spcBef>
                <a:spcPts val="600"/>
              </a:spcBef>
              <a:buNone/>
            </a:pPr>
            <a:r>
              <a:rPr lang="en-US" sz="1800" b="1" dirty="0"/>
              <a:t>The Innovation Lab (1944).</a:t>
            </a:r>
            <a:r>
              <a:rPr lang="en-US" sz="1800" dirty="0"/>
              <a:t> 3M set up the Products Fabrication Laboratory for lab technicians to dream big without constraints.</a:t>
            </a:r>
            <a:endParaRPr lang="en-IN" sz="1800" dirty="0"/>
          </a:p>
          <a:p>
            <a:pPr marL="0" indent="0">
              <a:spcBef>
                <a:spcPts val="600"/>
              </a:spcBef>
              <a:buNone/>
            </a:pPr>
            <a:r>
              <a:rPr lang="en-US" sz="1800" b="1" spc="-250" dirty="0"/>
              <a:t>E N I A </a:t>
            </a:r>
            <a:r>
              <a:rPr lang="en-US" sz="1800" b="1" dirty="0"/>
              <a:t>C (1946)</a:t>
            </a:r>
            <a:r>
              <a:rPr lang="en-US" sz="1800" dirty="0"/>
              <a:t>. The first digital computer begins operation.</a:t>
            </a:r>
            <a:endParaRPr lang="en-IN" sz="1800" dirty="0"/>
          </a:p>
          <a:p>
            <a:pPr marL="0" indent="0">
              <a:spcBef>
                <a:spcPts val="600"/>
              </a:spcBef>
              <a:buNone/>
            </a:pPr>
            <a:r>
              <a:rPr lang="en-US" sz="1800" b="1" dirty="0"/>
              <a:t>The Personal Computer (1977)</a:t>
            </a:r>
            <a:r>
              <a:rPr lang="en-US" sz="1800" dirty="0"/>
              <a:t>. The Apple II is introduced, starting the era of the personal computer. </a:t>
            </a:r>
            <a:endParaRPr lang="en-IN" sz="1800" dirty="0"/>
          </a:p>
          <a:p>
            <a:pPr marL="0" indent="0">
              <a:spcBef>
                <a:spcPts val="600"/>
              </a:spcBef>
              <a:buNone/>
            </a:pPr>
            <a:r>
              <a:rPr lang="en-US" sz="1800" b="1" dirty="0"/>
              <a:t>Flexible Workplaces (1993).</a:t>
            </a:r>
            <a:r>
              <a:rPr lang="en-US" sz="1800" dirty="0"/>
              <a:t> Ad agency </a:t>
            </a:r>
            <a:r>
              <a:rPr lang="en-US" sz="1800" dirty="0" err="1"/>
              <a:t>Chiat</a:t>
            </a:r>
            <a:r>
              <a:rPr lang="en-US" sz="1800" dirty="0"/>
              <a:t>/Day builds new offices designed to boost creativity by eliminating assigned desks and replacing them with mobile workstations.</a:t>
            </a:r>
            <a:endParaRPr lang="en-IN" sz="1800" dirty="0"/>
          </a:p>
          <a:p>
            <a:pPr marL="0" indent="0" fontAlgn="t">
              <a:spcBef>
                <a:spcPts val="600"/>
              </a:spcBef>
              <a:buNone/>
            </a:pPr>
            <a:r>
              <a:rPr lang="en-US" sz="1800" b="1" dirty="0"/>
              <a:t>Domestic-Partner Benefits (1996). </a:t>
            </a:r>
            <a:r>
              <a:rPr lang="en-US" sz="1800" spc="-250" dirty="0"/>
              <a:t>I B </a:t>
            </a:r>
            <a:r>
              <a:rPr lang="en-US" sz="1800" dirty="0"/>
              <a:t>M extends healthcare benefits to its employees’ gay and lesbian partners.</a:t>
            </a:r>
            <a:endParaRPr lang="en-IN" sz="1800" dirty="0"/>
          </a:p>
          <a:p>
            <a:pPr marL="0" indent="0">
              <a:spcBef>
                <a:spcPts val="600"/>
              </a:spcBef>
              <a:buNone/>
            </a:pPr>
            <a:r>
              <a:rPr lang="en-US" sz="1800" b="1" dirty="0"/>
              <a:t>Going Green (2005). </a:t>
            </a:r>
            <a:r>
              <a:rPr lang="en-US" sz="1800" spc="-250" dirty="0"/>
              <a:t>G </a:t>
            </a:r>
            <a:r>
              <a:rPr lang="en-US" sz="1800" dirty="0"/>
              <a:t>E introduces Ecomagination, a suite of environmentally friendly products.</a:t>
            </a:r>
            <a:endParaRPr lang="en-IN" sz="1800" dirty="0"/>
          </a:p>
        </p:txBody>
      </p:sp>
    </p:spTree>
    <p:extLst>
      <p:ext uri="{BB962C8B-B14F-4D97-AF65-F5344CB8AC3E}">
        <p14:creationId xmlns:p14="http://schemas.microsoft.com/office/powerpoint/2010/main" val="33575288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Exhibit </a:t>
            </a:r>
            <a:r>
              <a:rPr lang="en-US" sz="3200" spc="-400" dirty="0"/>
              <a:t>M </a:t>
            </a:r>
            <a:r>
              <a:rPr lang="en-US" sz="3200" dirty="0"/>
              <a:t>H.8 Organization as an Open System</a:t>
            </a:r>
          </a:p>
        </p:txBody>
      </p:sp>
      <p:pic>
        <p:nvPicPr>
          <p:cNvPr id="9" name="Picture Placeholder 8" descr="A figure illustrates an organization from an open systems perspective.&#10;Long description is available in notes,&#10;press F6">
            <a:extLst>
              <a:ext uri="{FF2B5EF4-FFF2-40B4-BE49-F238E27FC236}">
                <a16:creationId xmlns:a16="http://schemas.microsoft.com/office/drawing/2014/main" id="{202259C8-8987-4BB7-9AB5-4061088240FE}"/>
              </a:ext>
            </a:extLst>
          </p:cNvPr>
          <p:cNvPicPr>
            <a:picLocks noGrp="1" noChangeAspect="1"/>
          </p:cNvPicPr>
          <p:nvPr>
            <p:ph type="pic" sz="quarter" idx="14"/>
          </p:nvPr>
        </p:nvPicPr>
        <p:blipFill>
          <a:blip r:embed="rId3" cstate="print"/>
          <a:stretch>
            <a:fillRect/>
          </a:stretch>
        </p:blipFill>
        <p:spPr>
          <a:xfrm>
            <a:off x="793471" y="1066800"/>
            <a:ext cx="7567015" cy="4191642"/>
          </a:xfrm>
          <a:prstGeom prst="rect">
            <a:avLst/>
          </a:prstGeom>
        </p:spPr>
      </p:pic>
      <p:sp>
        <p:nvSpPr>
          <p:cNvPr id="8" name="Content Placeholder 7">
            <a:extLst>
              <a:ext uri="{FF2B5EF4-FFF2-40B4-BE49-F238E27FC236}">
                <a16:creationId xmlns:a16="http://schemas.microsoft.com/office/drawing/2014/main" id="{C992D8D3-9E6B-4A84-A7AC-65AB30CC60FE}"/>
              </a:ext>
            </a:extLst>
          </p:cNvPr>
          <p:cNvSpPr>
            <a:spLocks noGrp="1"/>
          </p:cNvSpPr>
          <p:nvPr>
            <p:ph sz="quarter" idx="15"/>
          </p:nvPr>
        </p:nvSpPr>
        <p:spPr>
          <a:xfrm>
            <a:off x="457200" y="5867400"/>
            <a:ext cx="8229600" cy="381000"/>
          </a:xfrm>
        </p:spPr>
        <p:txBody>
          <a:bodyPr/>
          <a:lstStyle/>
          <a:p>
            <a:pPr marL="0" indent="0">
              <a:buNone/>
            </a:pPr>
            <a:r>
              <a:rPr lang="en-US" dirty="0"/>
              <a:t>Exhibit </a:t>
            </a:r>
            <a:r>
              <a:rPr lang="en-US" spc="-200" dirty="0"/>
              <a:t>M </a:t>
            </a:r>
            <a:r>
              <a:rPr lang="en-US" dirty="0"/>
              <a:t>H.8 shows a diagram of an organization from an open systems perspective</a:t>
            </a:r>
          </a:p>
        </p:txBody>
      </p:sp>
    </p:spTree>
    <p:extLst>
      <p:ext uri="{BB962C8B-B14F-4D97-AF65-F5344CB8AC3E}">
        <p14:creationId xmlns:p14="http://schemas.microsoft.com/office/powerpoint/2010/main" val="2129400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Contingency Approach</a:t>
            </a:r>
          </a:p>
        </p:txBody>
      </p:sp>
      <p:sp>
        <p:nvSpPr>
          <p:cNvPr id="3" name="Content Placeholder 2"/>
          <p:cNvSpPr>
            <a:spLocks noGrp="1"/>
          </p:cNvSpPr>
          <p:nvPr>
            <p:ph idx="1"/>
          </p:nvPr>
        </p:nvSpPr>
        <p:spPr>
          <a:xfrm>
            <a:off x="457200" y="1079500"/>
            <a:ext cx="8229600" cy="1600199"/>
          </a:xfrm>
        </p:spPr>
        <p:txBody>
          <a:bodyPr/>
          <a:lstStyle/>
          <a:p>
            <a:r>
              <a:rPr lang="en-US" sz="2400" b="1" dirty="0"/>
              <a:t>Contingency approach</a:t>
            </a:r>
            <a:r>
              <a:rPr lang="en-US" sz="2400" dirty="0"/>
              <a:t>: a management approach that recognizes organizations as different, which means they face different situations (contingencies) and require different ways of managing</a:t>
            </a:r>
          </a:p>
        </p:txBody>
      </p:sp>
    </p:spTree>
    <p:extLst>
      <p:ext uri="{BB962C8B-B14F-4D97-AF65-F5344CB8AC3E}">
        <p14:creationId xmlns:p14="http://schemas.microsoft.com/office/powerpoint/2010/main" val="1028932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74452"/>
          </a:xfrm>
        </p:spPr>
        <p:txBody>
          <a:bodyPr/>
          <a:lstStyle/>
          <a:p>
            <a:r>
              <a:rPr lang="en-US" sz="3200" dirty="0"/>
              <a:t>Exhibit </a:t>
            </a:r>
            <a:r>
              <a:rPr lang="en-US" sz="3200" spc="-400" dirty="0"/>
              <a:t>M </a:t>
            </a:r>
            <a:r>
              <a:rPr lang="en-US" sz="3200" dirty="0"/>
              <a:t>H.9 Popular Contingency Variables</a:t>
            </a:r>
          </a:p>
        </p:txBody>
      </p:sp>
      <p:sp>
        <p:nvSpPr>
          <p:cNvPr id="4" name="Content Placeholder 3"/>
          <p:cNvSpPr>
            <a:spLocks noGrp="1"/>
          </p:cNvSpPr>
          <p:nvPr>
            <p:ph idx="1"/>
          </p:nvPr>
        </p:nvSpPr>
        <p:spPr>
          <a:xfrm>
            <a:off x="468745" y="838200"/>
            <a:ext cx="8229600" cy="381000"/>
          </a:xfrm>
        </p:spPr>
        <p:txBody>
          <a:bodyPr/>
          <a:lstStyle/>
          <a:p>
            <a:pPr marL="0" indent="0">
              <a:buNone/>
            </a:pPr>
            <a:r>
              <a:rPr lang="en-US" sz="1800" b="1" dirty="0"/>
              <a:t>Variable</a:t>
            </a:r>
          </a:p>
        </p:txBody>
      </p:sp>
      <p:sp>
        <p:nvSpPr>
          <p:cNvPr id="5" name="Content Placeholder 4"/>
          <p:cNvSpPr>
            <a:spLocks noGrp="1"/>
          </p:cNvSpPr>
          <p:nvPr>
            <p:ph idx="13"/>
          </p:nvPr>
        </p:nvSpPr>
        <p:spPr>
          <a:xfrm>
            <a:off x="468745" y="1317404"/>
            <a:ext cx="8229600" cy="4549996"/>
          </a:xfrm>
        </p:spPr>
        <p:txBody>
          <a:bodyPr/>
          <a:lstStyle/>
          <a:p>
            <a:pPr marL="0" indent="0">
              <a:spcBef>
                <a:spcPts val="600"/>
              </a:spcBef>
              <a:buNone/>
            </a:pPr>
            <a:r>
              <a:rPr lang="en-US" sz="1800" b="1" dirty="0"/>
              <a:t>Organization Size. </a:t>
            </a:r>
            <a:r>
              <a:rPr lang="en-US" sz="1800" dirty="0"/>
              <a:t>As size increases, so do the problems of coordination. For in- stance, the type of organization structure appropriate for an organization of 50,000 employees is likely to be inefficient for an organization of 50 employees.</a:t>
            </a:r>
            <a:endParaRPr lang="en-IN" sz="1800" dirty="0"/>
          </a:p>
          <a:p>
            <a:pPr marL="0" indent="0">
              <a:spcBef>
                <a:spcPts val="600"/>
              </a:spcBef>
              <a:buNone/>
            </a:pPr>
            <a:r>
              <a:rPr lang="en-US" sz="1800" b="1" dirty="0"/>
              <a:t>Routineness of Task Technology. </a:t>
            </a:r>
            <a:r>
              <a:rPr lang="en-US" sz="1800" dirty="0"/>
              <a:t>To achieve its purpose, an organization uses technology. Routine technologies require organizational structures, leadership styles, and control systems that differ from those required by customized or </a:t>
            </a:r>
            <a:r>
              <a:rPr lang="en-US" sz="1800" dirty="0" err="1"/>
              <a:t>nonroutine</a:t>
            </a:r>
            <a:r>
              <a:rPr lang="en-US" sz="1800" dirty="0"/>
              <a:t> technologies.</a:t>
            </a:r>
            <a:endParaRPr lang="en-IN" sz="1800" dirty="0"/>
          </a:p>
          <a:p>
            <a:pPr marL="0" indent="0" fontAlgn="t">
              <a:spcBef>
                <a:spcPts val="600"/>
              </a:spcBef>
              <a:buNone/>
            </a:pPr>
            <a:r>
              <a:rPr lang="en-US" sz="1800" b="1" dirty="0"/>
              <a:t>Environmental Uncertainty. </a:t>
            </a:r>
            <a:r>
              <a:rPr lang="en-US" sz="1800" dirty="0"/>
              <a:t>The degree of uncertainty caused by environmental changes influences the management process. What works best in a stable and predictable environment may be totally inappropriate in a rapidly changing and unpredictable environment.</a:t>
            </a:r>
            <a:endParaRPr lang="en-IN" sz="1800" dirty="0"/>
          </a:p>
          <a:p>
            <a:pPr marL="0" indent="0">
              <a:spcBef>
                <a:spcPts val="600"/>
              </a:spcBef>
              <a:buNone/>
            </a:pPr>
            <a:r>
              <a:rPr lang="en-US" sz="1800" b="1" dirty="0"/>
              <a:t>Individual Differences. </a:t>
            </a:r>
            <a:r>
              <a:rPr lang="en-US" sz="1800" dirty="0"/>
              <a:t>Individuals differ in terms of their desire for growth, autonomy, tolerance of ambiguity, and expectations. These and other individual differences are particularly important when managers select motivation techniques, leadership styles, and job designs.</a:t>
            </a:r>
            <a:endParaRPr lang="en-IN" sz="1800" dirty="0"/>
          </a:p>
        </p:txBody>
      </p:sp>
    </p:spTree>
    <p:extLst>
      <p:ext uri="{BB962C8B-B14F-4D97-AF65-F5344CB8AC3E}">
        <p14:creationId xmlns:p14="http://schemas.microsoft.com/office/powerpoint/2010/main" val="2910410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100"/>
            <a:ext cx="8229600" cy="548640"/>
          </a:xfrm>
        </p:spPr>
        <p:txBody>
          <a:bodyPr/>
          <a:lstStyle/>
          <a:p>
            <a:r>
              <a:rPr lang="en-US" dirty="0"/>
              <a:t>Review Learning Objective </a:t>
            </a:r>
            <a:r>
              <a:rPr lang="en-US" spc="-400" dirty="0"/>
              <a:t>M </a:t>
            </a:r>
            <a:r>
              <a:rPr lang="en-US" dirty="0"/>
              <a:t>H1.1</a:t>
            </a:r>
          </a:p>
        </p:txBody>
      </p:sp>
      <p:sp>
        <p:nvSpPr>
          <p:cNvPr id="3" name="Content Placeholder 2"/>
          <p:cNvSpPr>
            <a:spLocks noGrp="1"/>
          </p:cNvSpPr>
          <p:nvPr>
            <p:ph idx="1"/>
          </p:nvPr>
        </p:nvSpPr>
        <p:spPr>
          <a:xfrm>
            <a:off x="457200" y="1066800"/>
            <a:ext cx="8229600" cy="4038600"/>
          </a:xfrm>
        </p:spPr>
        <p:txBody>
          <a:bodyPr/>
          <a:lstStyle/>
          <a:p>
            <a:r>
              <a:rPr lang="en-US" sz="2400" b="1" dirty="0"/>
              <a:t>Describe</a:t>
            </a:r>
            <a:r>
              <a:rPr lang="en-US" sz="2400" dirty="0"/>
              <a:t> </a:t>
            </a:r>
            <a:r>
              <a:rPr lang="en-US" sz="2400" b="1" dirty="0"/>
              <a:t>some early management examples.</a:t>
            </a:r>
          </a:p>
          <a:p>
            <a:pPr lvl="1"/>
            <a:r>
              <a:rPr lang="en-US" sz="2400" dirty="0"/>
              <a:t>Early examples of management practice include the construction of the Egyptian pyramids and the Great Wall of China. </a:t>
            </a:r>
          </a:p>
          <a:p>
            <a:pPr lvl="1"/>
            <a:r>
              <a:rPr lang="en-US" sz="2400" dirty="0"/>
              <a:t>One important historical event was the publication of Adam Smith’s “Wealth of Nations,” in which he argued the benefits of division of labor (job specialization). </a:t>
            </a:r>
          </a:p>
          <a:p>
            <a:pPr lvl="1"/>
            <a:r>
              <a:rPr lang="en-US" sz="2400" dirty="0"/>
              <a:t>Another was the industrial revolution, where it became more economical to manufacture in factories than at home.</a:t>
            </a:r>
          </a:p>
        </p:txBody>
      </p:sp>
    </p:spTree>
    <p:extLst>
      <p:ext uri="{BB962C8B-B14F-4D97-AF65-F5344CB8AC3E}">
        <p14:creationId xmlns:p14="http://schemas.microsoft.com/office/powerpoint/2010/main" val="1846069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71120"/>
            <a:ext cx="8229600" cy="640080"/>
          </a:xfrm>
        </p:spPr>
        <p:txBody>
          <a:bodyPr/>
          <a:lstStyle/>
          <a:p>
            <a:r>
              <a:rPr lang="en-US" dirty="0"/>
              <a:t>Review Learning Objective </a:t>
            </a:r>
            <a:r>
              <a:rPr lang="en-US" spc="-400" dirty="0"/>
              <a:t>M </a:t>
            </a:r>
            <a:r>
              <a:rPr lang="en-US" dirty="0"/>
              <a:t>H1.2</a:t>
            </a:r>
          </a:p>
        </p:txBody>
      </p:sp>
      <p:sp>
        <p:nvSpPr>
          <p:cNvPr id="3" name="Content Placeholder 2"/>
          <p:cNvSpPr>
            <a:spLocks noGrp="1"/>
          </p:cNvSpPr>
          <p:nvPr>
            <p:ph idx="1"/>
          </p:nvPr>
        </p:nvSpPr>
        <p:spPr>
          <a:xfrm>
            <a:off x="457200" y="1066800"/>
            <a:ext cx="8229600" cy="2209800"/>
          </a:xfrm>
        </p:spPr>
        <p:txBody>
          <a:bodyPr/>
          <a:lstStyle/>
          <a:p>
            <a:r>
              <a:rPr lang="en-US" sz="2400" b="1" dirty="0"/>
              <a:t>Explain</a:t>
            </a:r>
            <a:r>
              <a:rPr lang="en-US" sz="2400" dirty="0"/>
              <a:t> </a:t>
            </a:r>
            <a:r>
              <a:rPr lang="en-US" sz="2400" b="1" dirty="0"/>
              <a:t>the various theories in the classical approach. </a:t>
            </a:r>
          </a:p>
          <a:p>
            <a:pPr lvl="1"/>
            <a:r>
              <a:rPr lang="en-US" sz="2400" dirty="0"/>
              <a:t>Frederick W. Taylor</a:t>
            </a:r>
          </a:p>
          <a:p>
            <a:pPr lvl="1"/>
            <a:r>
              <a:rPr lang="en-US" sz="2400" dirty="0"/>
              <a:t>The Gilbreths</a:t>
            </a:r>
          </a:p>
          <a:p>
            <a:pPr lvl="1"/>
            <a:r>
              <a:rPr lang="en-US" sz="2400" dirty="0"/>
              <a:t>Henri Fayol</a:t>
            </a:r>
          </a:p>
          <a:p>
            <a:pPr lvl="1"/>
            <a:r>
              <a:rPr lang="en-US" sz="2400" dirty="0"/>
              <a:t>Max Weber</a:t>
            </a:r>
          </a:p>
        </p:txBody>
      </p:sp>
    </p:spTree>
    <p:extLst>
      <p:ext uri="{BB962C8B-B14F-4D97-AF65-F5344CB8AC3E}">
        <p14:creationId xmlns:p14="http://schemas.microsoft.com/office/powerpoint/2010/main" val="801051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500"/>
            <a:ext cx="8229600" cy="640080"/>
          </a:xfrm>
        </p:spPr>
        <p:txBody>
          <a:bodyPr/>
          <a:lstStyle/>
          <a:p>
            <a:r>
              <a:rPr lang="en-US" dirty="0"/>
              <a:t>Early Management</a:t>
            </a:r>
          </a:p>
        </p:txBody>
      </p:sp>
      <p:sp>
        <p:nvSpPr>
          <p:cNvPr id="3" name="Content Placeholder 2"/>
          <p:cNvSpPr>
            <a:spLocks noGrp="1"/>
          </p:cNvSpPr>
          <p:nvPr>
            <p:ph idx="1"/>
          </p:nvPr>
        </p:nvSpPr>
        <p:spPr>
          <a:xfrm>
            <a:off x="457200" y="1079501"/>
            <a:ext cx="8229600" cy="1435099"/>
          </a:xfrm>
        </p:spPr>
        <p:txBody>
          <a:bodyPr/>
          <a:lstStyle/>
          <a:p>
            <a:r>
              <a:rPr lang="en-US" sz="2400" dirty="0"/>
              <a:t>The Egyptian pyramids and the Great Wall of China are proof that projects of tremendous scope, employing tens of thousands of people, were completed in ancient times.</a:t>
            </a:r>
          </a:p>
        </p:txBody>
      </p:sp>
    </p:spTree>
    <p:extLst>
      <p:ext uri="{BB962C8B-B14F-4D97-AF65-F5344CB8AC3E}">
        <p14:creationId xmlns:p14="http://schemas.microsoft.com/office/powerpoint/2010/main" val="811449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Review Learning Objective </a:t>
            </a:r>
            <a:r>
              <a:rPr lang="en-US" spc="-400" dirty="0"/>
              <a:t>M </a:t>
            </a:r>
            <a:r>
              <a:rPr lang="en-US" dirty="0"/>
              <a:t>H1.3</a:t>
            </a:r>
          </a:p>
        </p:txBody>
      </p:sp>
      <p:sp>
        <p:nvSpPr>
          <p:cNvPr id="3" name="Content Placeholder 2"/>
          <p:cNvSpPr>
            <a:spLocks noGrp="1"/>
          </p:cNvSpPr>
          <p:nvPr>
            <p:ph idx="1"/>
          </p:nvPr>
        </p:nvSpPr>
        <p:spPr>
          <a:xfrm>
            <a:off x="457200" y="1066801"/>
            <a:ext cx="8229600" cy="1676399"/>
          </a:xfrm>
        </p:spPr>
        <p:txBody>
          <a:bodyPr/>
          <a:lstStyle/>
          <a:p>
            <a:r>
              <a:rPr lang="en-US" sz="2400" b="1" dirty="0"/>
              <a:t>Discuss the development and uses of the behavioral approach.</a:t>
            </a:r>
          </a:p>
          <a:p>
            <a:pPr lvl="1"/>
            <a:r>
              <a:rPr lang="en-US" sz="2400" dirty="0"/>
              <a:t>Early advocates of OB</a:t>
            </a:r>
          </a:p>
          <a:p>
            <a:pPr lvl="1"/>
            <a:r>
              <a:rPr lang="en-US" sz="2400" dirty="0"/>
              <a:t>The Hawthorne Studies</a:t>
            </a:r>
          </a:p>
        </p:txBody>
      </p:sp>
    </p:spTree>
    <p:extLst>
      <p:ext uri="{BB962C8B-B14F-4D97-AF65-F5344CB8AC3E}">
        <p14:creationId xmlns:p14="http://schemas.microsoft.com/office/powerpoint/2010/main" val="469394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Review Learning Objective </a:t>
            </a:r>
            <a:r>
              <a:rPr lang="en-US" spc="-400" dirty="0"/>
              <a:t>M </a:t>
            </a:r>
            <a:r>
              <a:rPr lang="en-US" dirty="0"/>
              <a:t>H1.4</a:t>
            </a:r>
          </a:p>
        </p:txBody>
      </p:sp>
      <p:sp>
        <p:nvSpPr>
          <p:cNvPr id="3" name="Content Placeholder 2"/>
          <p:cNvSpPr>
            <a:spLocks noGrp="1"/>
          </p:cNvSpPr>
          <p:nvPr>
            <p:ph idx="1"/>
          </p:nvPr>
        </p:nvSpPr>
        <p:spPr>
          <a:xfrm>
            <a:off x="457200" y="1066801"/>
            <a:ext cx="8229600" cy="1600199"/>
          </a:xfrm>
        </p:spPr>
        <p:txBody>
          <a:bodyPr/>
          <a:lstStyle/>
          <a:p>
            <a:r>
              <a:rPr lang="en-US" sz="2400" b="1" dirty="0"/>
              <a:t>Describe</a:t>
            </a:r>
            <a:r>
              <a:rPr lang="en-US" sz="2400" dirty="0"/>
              <a:t> </a:t>
            </a:r>
            <a:r>
              <a:rPr lang="en-US" sz="2400" b="1" dirty="0"/>
              <a:t>the quantitative approach.</a:t>
            </a:r>
          </a:p>
          <a:p>
            <a:pPr lvl="1"/>
            <a:r>
              <a:rPr lang="en-US" sz="2400" dirty="0"/>
              <a:t>The quantitative approach</a:t>
            </a:r>
          </a:p>
          <a:p>
            <a:pPr lvl="1"/>
            <a:r>
              <a:rPr lang="en-US" sz="2400" dirty="0"/>
              <a:t>Total quality management (</a:t>
            </a:r>
            <a:r>
              <a:rPr lang="en-US" sz="2400" spc="-300" dirty="0"/>
              <a:t>T Q </a:t>
            </a:r>
            <a:r>
              <a:rPr lang="en-US" sz="2400" dirty="0"/>
              <a:t>M)</a:t>
            </a:r>
          </a:p>
        </p:txBody>
      </p:sp>
    </p:spTree>
    <p:extLst>
      <p:ext uri="{BB962C8B-B14F-4D97-AF65-F5344CB8AC3E}">
        <p14:creationId xmlns:p14="http://schemas.microsoft.com/office/powerpoint/2010/main" val="8617704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252"/>
            <a:ext cx="8229600" cy="703052"/>
          </a:xfrm>
        </p:spPr>
        <p:txBody>
          <a:bodyPr/>
          <a:lstStyle/>
          <a:p>
            <a:r>
              <a:rPr lang="en-US" dirty="0"/>
              <a:t>Review Learning Objective </a:t>
            </a:r>
            <a:r>
              <a:rPr lang="en-US" spc="-400" dirty="0"/>
              <a:t>M </a:t>
            </a:r>
            <a:r>
              <a:rPr lang="en-US" dirty="0"/>
              <a:t>H1.5</a:t>
            </a:r>
          </a:p>
        </p:txBody>
      </p:sp>
      <p:sp>
        <p:nvSpPr>
          <p:cNvPr id="3" name="Content Placeholder 2"/>
          <p:cNvSpPr>
            <a:spLocks noGrp="1"/>
          </p:cNvSpPr>
          <p:nvPr>
            <p:ph idx="1"/>
          </p:nvPr>
        </p:nvSpPr>
        <p:spPr>
          <a:xfrm>
            <a:off x="457200" y="1066801"/>
            <a:ext cx="8229600" cy="1752599"/>
          </a:xfrm>
        </p:spPr>
        <p:txBody>
          <a:bodyPr/>
          <a:lstStyle/>
          <a:p>
            <a:r>
              <a:rPr lang="en-US" sz="2400" b="1" dirty="0"/>
              <a:t>Explain various theories in the contemporary approach.</a:t>
            </a:r>
          </a:p>
          <a:p>
            <a:pPr lvl="1"/>
            <a:r>
              <a:rPr lang="en-US" sz="2400" dirty="0"/>
              <a:t>Systems approach</a:t>
            </a:r>
          </a:p>
          <a:p>
            <a:pPr lvl="1"/>
            <a:r>
              <a:rPr lang="en-US" sz="2400" dirty="0"/>
              <a:t>Contingency approach</a:t>
            </a:r>
          </a:p>
        </p:txBody>
      </p:sp>
    </p:spTree>
    <p:extLst>
      <p:ext uri="{BB962C8B-B14F-4D97-AF65-F5344CB8AC3E}">
        <p14:creationId xmlns:p14="http://schemas.microsoft.com/office/powerpoint/2010/main" val="55222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Job Specialization</a:t>
            </a:r>
          </a:p>
        </p:txBody>
      </p:sp>
      <p:sp>
        <p:nvSpPr>
          <p:cNvPr id="3" name="Content Placeholder 2"/>
          <p:cNvSpPr>
            <a:spLocks noGrp="1"/>
          </p:cNvSpPr>
          <p:nvPr>
            <p:ph idx="1"/>
          </p:nvPr>
        </p:nvSpPr>
        <p:spPr>
          <a:xfrm>
            <a:off x="457200" y="1079501"/>
            <a:ext cx="8229600" cy="1587499"/>
          </a:xfrm>
        </p:spPr>
        <p:txBody>
          <a:bodyPr/>
          <a:lstStyle/>
          <a:p>
            <a:r>
              <a:rPr lang="en-US" sz="2400" dirty="0"/>
              <a:t>In 1776 Adam Smith published “The Wealth of Nations”</a:t>
            </a:r>
          </a:p>
          <a:p>
            <a:pPr lvl="1"/>
            <a:r>
              <a:rPr lang="en-US" sz="2400" b="1" dirty="0"/>
              <a:t>division of labor (job specialization)</a:t>
            </a:r>
            <a:r>
              <a:rPr lang="en-US" sz="2400" dirty="0"/>
              <a:t>:</a:t>
            </a:r>
            <a:r>
              <a:rPr lang="en-US" sz="2400" b="1" dirty="0"/>
              <a:t> </a:t>
            </a:r>
            <a:r>
              <a:rPr lang="en-US" sz="2400" dirty="0"/>
              <a:t>the breakdown of jobs into narrow and repetitive tasks</a:t>
            </a:r>
          </a:p>
        </p:txBody>
      </p:sp>
    </p:spTree>
    <p:extLst>
      <p:ext uri="{BB962C8B-B14F-4D97-AF65-F5344CB8AC3E}">
        <p14:creationId xmlns:p14="http://schemas.microsoft.com/office/powerpoint/2010/main" val="784420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0"/>
            <a:ext cx="8229600" cy="580815"/>
          </a:xfrm>
        </p:spPr>
        <p:txBody>
          <a:bodyPr/>
          <a:lstStyle/>
          <a:p>
            <a:r>
              <a:rPr lang="en-US" dirty="0"/>
              <a:t>Industrial Revolution</a:t>
            </a:r>
          </a:p>
        </p:txBody>
      </p:sp>
      <p:sp>
        <p:nvSpPr>
          <p:cNvPr id="3" name="Content Placeholder 2"/>
          <p:cNvSpPr>
            <a:spLocks noGrp="1"/>
          </p:cNvSpPr>
          <p:nvPr>
            <p:ph idx="1"/>
          </p:nvPr>
        </p:nvSpPr>
        <p:spPr>
          <a:xfrm>
            <a:off x="457200" y="1079501"/>
            <a:ext cx="8229600" cy="1663699"/>
          </a:xfrm>
        </p:spPr>
        <p:txBody>
          <a:bodyPr/>
          <a:lstStyle/>
          <a:p>
            <a:r>
              <a:rPr lang="en-US" sz="2400" b="1" dirty="0"/>
              <a:t>Industrial revolution</a:t>
            </a:r>
            <a:r>
              <a:rPr lang="en-US" sz="2400" dirty="0"/>
              <a:t>: a period during the late eighteenth century when machine power was substituted for human power, making it more economical to manufacture goods in factories than at home</a:t>
            </a:r>
          </a:p>
        </p:txBody>
      </p:sp>
    </p:spTree>
    <p:extLst>
      <p:ext uri="{BB962C8B-B14F-4D97-AF65-F5344CB8AC3E}">
        <p14:creationId xmlns:p14="http://schemas.microsoft.com/office/powerpoint/2010/main" val="468878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p>
            <a:r>
              <a:rPr lang="en-US" sz="2800" dirty="0"/>
              <a:t>Exhibit </a:t>
            </a:r>
            <a:r>
              <a:rPr lang="en-US" sz="2800" spc="-300" dirty="0"/>
              <a:t>M </a:t>
            </a:r>
            <a:r>
              <a:rPr lang="en-US" sz="2800" dirty="0"/>
              <a:t>H.1 Major Approaches to Management</a:t>
            </a:r>
          </a:p>
        </p:txBody>
      </p:sp>
      <p:pic>
        <p:nvPicPr>
          <p:cNvPr id="10" name="Picture Placeholder 9" descr="A flow chart shows the major approaches to management and chronological events in a few of them.&#10;Long description is available in notes,&#10;press F6">
            <a:extLst>
              <a:ext uri="{FF2B5EF4-FFF2-40B4-BE49-F238E27FC236}">
                <a16:creationId xmlns:a16="http://schemas.microsoft.com/office/drawing/2014/main" id="{E23785F5-F22C-4A4D-ACCF-A07B0F8F6CF6}"/>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812250" y="1273881"/>
            <a:ext cx="7541072" cy="3824292"/>
          </a:xfrm>
          <a:prstGeom prst="rect">
            <a:avLst/>
          </a:prstGeom>
        </p:spPr>
      </p:pic>
      <p:sp>
        <p:nvSpPr>
          <p:cNvPr id="9" name="Content Placeholder 8">
            <a:extLst>
              <a:ext uri="{FF2B5EF4-FFF2-40B4-BE49-F238E27FC236}">
                <a16:creationId xmlns:a16="http://schemas.microsoft.com/office/drawing/2014/main" id="{1018B0B4-B1E3-41A5-ADEE-6DEFE4E18860}"/>
              </a:ext>
            </a:extLst>
          </p:cNvPr>
          <p:cNvSpPr>
            <a:spLocks noGrp="1"/>
          </p:cNvSpPr>
          <p:nvPr>
            <p:ph sz="quarter" idx="15"/>
          </p:nvPr>
        </p:nvSpPr>
        <p:spPr>
          <a:xfrm>
            <a:off x="457200" y="5635625"/>
            <a:ext cx="8229600" cy="612775"/>
          </a:xfrm>
        </p:spPr>
        <p:txBody>
          <a:bodyPr/>
          <a:lstStyle/>
          <a:p>
            <a:pPr marL="0" indent="0">
              <a:buNone/>
            </a:pPr>
            <a:r>
              <a:rPr lang="en-US" dirty="0"/>
              <a:t>Exhibit </a:t>
            </a:r>
            <a:r>
              <a:rPr lang="en-US" spc="-200" dirty="0"/>
              <a:t>M </a:t>
            </a:r>
            <a:r>
              <a:rPr lang="en-US" dirty="0"/>
              <a:t>H.1 shows the four major approaches to management theory: classical, behavioral, quantitative, and contemporary.</a:t>
            </a:r>
          </a:p>
        </p:txBody>
      </p:sp>
    </p:spTree>
    <p:extLst>
      <p:ext uri="{BB962C8B-B14F-4D97-AF65-F5344CB8AC3E}">
        <p14:creationId xmlns:p14="http://schemas.microsoft.com/office/powerpoint/2010/main" val="1830057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Classical Approach</a:t>
            </a:r>
          </a:p>
        </p:txBody>
      </p:sp>
      <p:sp>
        <p:nvSpPr>
          <p:cNvPr id="3" name="Content Placeholder 2"/>
          <p:cNvSpPr>
            <a:spLocks noGrp="1"/>
          </p:cNvSpPr>
          <p:nvPr>
            <p:ph idx="1"/>
          </p:nvPr>
        </p:nvSpPr>
        <p:spPr>
          <a:xfrm>
            <a:off x="457200" y="1079500"/>
            <a:ext cx="8229600" cy="1130300"/>
          </a:xfrm>
        </p:spPr>
        <p:txBody>
          <a:bodyPr/>
          <a:lstStyle/>
          <a:p>
            <a:r>
              <a:rPr lang="en-US" sz="2400" b="1" dirty="0"/>
              <a:t>Classical approach</a:t>
            </a:r>
            <a:r>
              <a:rPr lang="en-US" sz="2400" dirty="0"/>
              <a:t>: first studies of management, which emphasized rationality and making organizations and workers as efficient as possible</a:t>
            </a:r>
          </a:p>
        </p:txBody>
      </p:sp>
    </p:spTree>
    <p:extLst>
      <p:ext uri="{BB962C8B-B14F-4D97-AF65-F5344CB8AC3E}">
        <p14:creationId xmlns:p14="http://schemas.microsoft.com/office/powerpoint/2010/main" val="1195229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Scientific Management</a:t>
            </a:r>
          </a:p>
        </p:txBody>
      </p:sp>
      <p:sp>
        <p:nvSpPr>
          <p:cNvPr id="3" name="Content Placeholder 2"/>
          <p:cNvSpPr>
            <a:spLocks noGrp="1"/>
          </p:cNvSpPr>
          <p:nvPr>
            <p:ph idx="1"/>
          </p:nvPr>
        </p:nvSpPr>
        <p:spPr>
          <a:xfrm>
            <a:off x="457200" y="1079500"/>
            <a:ext cx="8229600" cy="1219199"/>
          </a:xfrm>
        </p:spPr>
        <p:txBody>
          <a:bodyPr/>
          <a:lstStyle/>
          <a:p>
            <a:r>
              <a:rPr lang="en-US" sz="2400" b="1" dirty="0"/>
              <a:t>Scientific management</a:t>
            </a:r>
            <a:r>
              <a:rPr lang="en-US" sz="2400" dirty="0"/>
              <a:t>: an approach that involves using the scientific method to find the “one best way” for a job to be done</a:t>
            </a:r>
          </a:p>
        </p:txBody>
      </p:sp>
    </p:spTree>
    <p:extLst>
      <p:ext uri="{BB962C8B-B14F-4D97-AF65-F5344CB8AC3E}">
        <p14:creationId xmlns:p14="http://schemas.microsoft.com/office/powerpoint/2010/main" val="631824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672" y="94672"/>
            <a:ext cx="8229600" cy="1239984"/>
          </a:xfrm>
        </p:spPr>
        <p:txBody>
          <a:bodyPr anchor="ctr"/>
          <a:lstStyle/>
          <a:p>
            <a:r>
              <a:rPr lang="en-US" dirty="0"/>
              <a:t>Exhibit </a:t>
            </a:r>
            <a:r>
              <a:rPr lang="en-US" spc="-400" dirty="0"/>
              <a:t>M </a:t>
            </a:r>
            <a:r>
              <a:rPr lang="en-US" dirty="0"/>
              <a:t>H.2 Taylor’s Scientific Management Principles</a:t>
            </a:r>
          </a:p>
        </p:txBody>
      </p:sp>
      <p:sp>
        <p:nvSpPr>
          <p:cNvPr id="3" name="Content Placeholder 2"/>
          <p:cNvSpPr>
            <a:spLocks noGrp="1"/>
          </p:cNvSpPr>
          <p:nvPr>
            <p:ph idx="1"/>
          </p:nvPr>
        </p:nvSpPr>
        <p:spPr>
          <a:xfrm>
            <a:off x="457200" y="1417781"/>
            <a:ext cx="8229600" cy="411020"/>
          </a:xfrm>
        </p:spPr>
        <p:txBody>
          <a:bodyPr/>
          <a:lstStyle/>
          <a:p>
            <a:pPr marL="0" indent="0">
              <a:buNone/>
            </a:pPr>
            <a:r>
              <a:rPr lang="en-IN" sz="2400" b="1" dirty="0"/>
              <a:t>Principles</a:t>
            </a:r>
          </a:p>
        </p:txBody>
      </p:sp>
      <p:sp>
        <p:nvSpPr>
          <p:cNvPr id="4" name="Content Placeholder 3"/>
          <p:cNvSpPr>
            <a:spLocks noGrp="1"/>
          </p:cNvSpPr>
          <p:nvPr>
            <p:ph idx="13"/>
          </p:nvPr>
        </p:nvSpPr>
        <p:spPr>
          <a:xfrm>
            <a:off x="466436" y="1981200"/>
            <a:ext cx="8229600" cy="4038600"/>
          </a:xfrm>
        </p:spPr>
        <p:txBody>
          <a:bodyPr/>
          <a:lstStyle/>
          <a:p>
            <a:pPr marL="342900" indent="-342900">
              <a:spcBef>
                <a:spcPts val="600"/>
              </a:spcBef>
              <a:buFont typeface="+mj-lt"/>
              <a:buAutoNum type="arabicPeriod"/>
            </a:pPr>
            <a:r>
              <a:rPr lang="en-IN" sz="2400" dirty="0"/>
              <a:t>Develop a science for each element of an individual’s work to replace the old rule-of-thumb method.</a:t>
            </a:r>
          </a:p>
          <a:p>
            <a:pPr marL="342900" indent="-342900">
              <a:spcBef>
                <a:spcPts val="600"/>
              </a:spcBef>
              <a:buFont typeface="+mj-lt"/>
              <a:buAutoNum type="arabicPeriod"/>
            </a:pPr>
            <a:r>
              <a:rPr lang="en-IN" sz="2400" dirty="0"/>
              <a:t>Scientifically select and then train, teach, and develop the worker.</a:t>
            </a:r>
          </a:p>
          <a:p>
            <a:pPr marL="342900" indent="-342900">
              <a:spcBef>
                <a:spcPts val="600"/>
              </a:spcBef>
              <a:buFont typeface="+mj-lt"/>
              <a:buAutoNum type="arabicPeriod"/>
            </a:pPr>
            <a:r>
              <a:rPr lang="en-IN" sz="2400" dirty="0"/>
              <a:t>Heartily cooperate with the workers to ensure that all work is done in accordance with the principles of the science that has been developed.</a:t>
            </a:r>
          </a:p>
          <a:p>
            <a:pPr marL="342900" indent="-342900">
              <a:spcBef>
                <a:spcPts val="600"/>
              </a:spcBef>
              <a:buFont typeface="+mj-lt"/>
              <a:buAutoNum type="arabicPeriod"/>
            </a:pPr>
            <a:r>
              <a:rPr lang="en-IN" sz="2400" dirty="0"/>
              <a:t>Divide work and responsibility almost equally between management and workers. Management does all work for which it is better suited than the workers.</a:t>
            </a:r>
          </a:p>
        </p:txBody>
      </p:sp>
    </p:spTree>
    <p:extLst>
      <p:ext uri="{BB962C8B-B14F-4D97-AF65-F5344CB8AC3E}">
        <p14:creationId xmlns:p14="http://schemas.microsoft.com/office/powerpoint/2010/main" val="815143962"/>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159</TotalTime>
  <Words>4251</Words>
  <Application>Microsoft Office PowerPoint</Application>
  <PresentationFormat>On-screen Show (4:3)</PresentationFormat>
  <Paragraphs>268</Paragraphs>
  <Slides>32</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Times New Roman</vt:lpstr>
      <vt:lpstr>Verdana</vt:lpstr>
      <vt:lpstr>Wingdings</vt:lpstr>
      <vt:lpstr>508 Lecture</vt:lpstr>
      <vt:lpstr>Management</vt:lpstr>
      <vt:lpstr>Learning Objectives</vt:lpstr>
      <vt:lpstr>Early Management</vt:lpstr>
      <vt:lpstr>Job Specialization</vt:lpstr>
      <vt:lpstr>Industrial Revolution</vt:lpstr>
      <vt:lpstr>Exhibit M H.1 Major Approaches to Management</vt:lpstr>
      <vt:lpstr>Classical Approach</vt:lpstr>
      <vt:lpstr>Scientific Management</vt:lpstr>
      <vt:lpstr>Exhibit M H.2 Taylor’s Scientific Management Principles</vt:lpstr>
      <vt:lpstr>Frank and Lillian Gilbreth</vt:lpstr>
      <vt:lpstr>General Administrative Theory</vt:lpstr>
      <vt:lpstr>Henri Fayol</vt:lpstr>
      <vt:lpstr>Exhibit M H.3 Fayol’s 14 Principles of Management (1 of 2)</vt:lpstr>
      <vt:lpstr>Exhibit M H.3 Fayol’s 14 Principles of Management (2 of 2)</vt:lpstr>
      <vt:lpstr>Max Weber</vt:lpstr>
      <vt:lpstr>Exhibit M H.4 Characteristics of Weber’s Bureaucracy</vt:lpstr>
      <vt:lpstr>Behavioral Approach</vt:lpstr>
      <vt:lpstr>Exhibit M H.5 Early O B Advocates</vt:lpstr>
      <vt:lpstr>Hawthorne Studies</vt:lpstr>
      <vt:lpstr>Quantitative Approach</vt:lpstr>
      <vt:lpstr>Total Quality Management</vt:lpstr>
      <vt:lpstr>Exhibit M H.6 What is Quality Management?</vt:lpstr>
      <vt:lpstr>Contemporary Approaches</vt:lpstr>
      <vt:lpstr>Exhibit M H.7 Great Moments in American Business</vt:lpstr>
      <vt:lpstr>Exhibit M H.8 Organization as an Open System</vt:lpstr>
      <vt:lpstr>Contingency Approach</vt:lpstr>
      <vt:lpstr>Exhibit M H.9 Popular Contingency Variables</vt:lpstr>
      <vt:lpstr>Review Learning Objective M H1.1</vt:lpstr>
      <vt:lpstr>Review Learning Objective M H1.2</vt:lpstr>
      <vt:lpstr>Review Learning Objective M H1.3</vt:lpstr>
      <vt:lpstr>Review Learning Objective M H1.4</vt:lpstr>
      <vt:lpstr>Review Learning Objective M H1.5</vt:lpstr>
    </vt:vector>
  </TitlesOfParts>
  <Manager/>
  <Company>Pearson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Fifteenth Edition, Chapter MH-1, Management History Module</dc:title>
  <dc:subject/>
  <dc:creator>Stephen P. Robbins and Mary Coulter</dc:creator>
  <cp:keywords>Management</cp:keywords>
  <dc:description/>
  <cp:lastModifiedBy>Rakshit, Nikhil</cp:lastModifiedBy>
  <cp:revision>673</cp:revision>
  <dcterms:created xsi:type="dcterms:W3CDTF">2014-07-14T20:04:21Z</dcterms:created>
  <dcterms:modified xsi:type="dcterms:W3CDTF">2020-05-21T10:25:51Z</dcterms:modified>
  <cp:category/>
</cp:coreProperties>
</file>