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3" r:id="rId2"/>
    <p:sldId id="257" r:id="rId3"/>
    <p:sldId id="294" r:id="rId4"/>
    <p:sldId id="271" r:id="rId5"/>
    <p:sldId id="273" r:id="rId6"/>
    <p:sldId id="274" r:id="rId7"/>
    <p:sldId id="275" r:id="rId8"/>
    <p:sldId id="295" r:id="rId9"/>
    <p:sldId id="296" r:id="rId10"/>
    <p:sldId id="297" r:id="rId11"/>
    <p:sldId id="263" r:id="rId12"/>
    <p:sldId id="298" r:id="rId13"/>
    <p:sldId id="299" r:id="rId14"/>
    <p:sldId id="264" r:id="rId15"/>
    <p:sldId id="267" r:id="rId16"/>
    <p:sldId id="269" r:id="rId17"/>
    <p:sldId id="270" r:id="rId18"/>
    <p:sldId id="277" r:id="rId19"/>
    <p:sldId id="279" r:id="rId20"/>
    <p:sldId id="280" r:id="rId21"/>
    <p:sldId id="285" r:id="rId22"/>
    <p:sldId id="281" r:id="rId23"/>
    <p:sldId id="283" r:id="rId2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A568B-86FF-434C-993F-0FF9C7BF58EC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CC1D8-403D-420C-9917-24F7A3F10D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9152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https://en.wikipedia.org/wiki/Lunar_phase#/media/File:Lunar_libration_with_phase_Oct_2007_450px.gif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CC1D8-403D-420C-9917-24F7A3F10DA7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2959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https://steemit.com/science/@danyalqureshi/why-we-can-t-see-far-side-of-the-moon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CC1D8-403D-420C-9917-24F7A3F10DA7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2046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Thomas T. Arny «Exploration and Introduction to Astronomy»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CC1D8-403D-420C-9917-24F7A3F10DA7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6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075EE-BE72-4DB6-8835-800164BD97C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4359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18565-953F-4354-B6A3-089D44DE865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8397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9CEFA-C022-4DFD-91FF-9AB363150B3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100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ECFBB-67E6-445B-8670-4C95737FB54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6134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6003C-1183-47AF-BB6E-8368BCC08BD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6569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B7DFD-C23B-4F1B-BDB2-CF10763E064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3627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25E78-9D00-4909-87D7-7AE64AADCE9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9747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45DF2-46EB-4178-8F41-6F3A508351B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3068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4E144-3B9F-4BF1-93D2-1E022ED748D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2963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A0CF8-5E77-417E-926C-FED4F5465FF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3728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1E1A4-7D34-495A-9D51-D468E870126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5637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text styles</a:t>
            </a:r>
          </a:p>
          <a:p>
            <a:pPr lvl="1"/>
            <a:r>
              <a:rPr lang="tr-TR" altLang="tr-TR" smtClean="0"/>
              <a:t>Second level</a:t>
            </a:r>
          </a:p>
          <a:p>
            <a:pPr lvl="2"/>
            <a:r>
              <a:rPr lang="tr-TR" altLang="tr-TR" smtClean="0"/>
              <a:t>Third level</a:t>
            </a:r>
          </a:p>
          <a:p>
            <a:pPr lvl="3"/>
            <a:r>
              <a:rPr lang="tr-TR" altLang="tr-TR" smtClean="0"/>
              <a:t>Fourth level</a:t>
            </a:r>
          </a:p>
          <a:p>
            <a:pPr lvl="4"/>
            <a:r>
              <a:rPr lang="tr-TR" altLang="tr-T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 alt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 alt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C22515-B628-4E5C-972A-57CA54F4717F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../Program%20Files/TurningPoint/2003/Questions.html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jpeg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../../../../../Program%20Files/TurningPoint/2003/Questions.htm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asli\astronomi%20I\1\animasyonlar\2_20.avi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 descr="https://upload.wikimedia.org/wikipedia/commons/thumb/b/ba/Lunar_libration_with_phase_Oct_2007_450px.gif/200px-Lunar_libration_with_phase_Oct_2007_450px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88840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35896" y="980728"/>
            <a:ext cx="3023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600" dirty="0" smtClean="0">
                <a:cs typeface="Arial" panose="020B0604020202020204" pitchFamily="34" charset="0"/>
              </a:rPr>
              <a:t>Ay’ın Evreleri </a:t>
            </a:r>
            <a:endParaRPr lang="tr-TR" alt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85800" y="1524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tr-TR" altLang="tr-TR" sz="4000">
                <a:solidFill>
                  <a:schemeClr val="tx2"/>
                </a:solidFill>
              </a:rPr>
              <a:t>3 Tür Ay Tutulması</a:t>
            </a:r>
            <a:endParaRPr lang="en-US" altLang="tr-TR" sz="4000">
              <a:solidFill>
                <a:schemeClr val="tx2"/>
              </a:solidFill>
            </a:endParaRPr>
          </a:p>
        </p:txBody>
      </p:sp>
      <p:pic>
        <p:nvPicPr>
          <p:cNvPr id="44035" name="Picture 3" descr="bbtlf0223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58838"/>
            <a:ext cx="6172200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10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8788"/>
            <a:ext cx="9144000" cy="340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bbtlf0224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5978525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685800" y="1524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tr-TR" altLang="tr-TR" sz="4000">
                <a:solidFill>
                  <a:schemeClr val="tx2"/>
                </a:solidFill>
              </a:rPr>
              <a:t>3 Tür GüneşTutulması</a:t>
            </a:r>
            <a:endParaRPr lang="en-US" altLang="tr-TR" sz="4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ChangeArrowheads="1"/>
          </p:cNvSpPr>
          <p:nvPr/>
        </p:nvSpPr>
        <p:spPr bwMode="auto">
          <a:xfrm>
            <a:off x="533400" y="533400"/>
            <a:ext cx="5638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tr-TR" altLang="tr-TR" sz="3200" b="1" i="1"/>
              <a:t>Güneş Tutulması</a:t>
            </a:r>
            <a:r>
              <a:rPr lang="en-US" altLang="tr-TR" sz="3200" b="1" i="1"/>
              <a:t>...</a:t>
            </a:r>
          </a:p>
        </p:txBody>
      </p:sp>
      <p:sp>
        <p:nvSpPr>
          <p:cNvPr id="49157" name="Text Box 1029"/>
          <p:cNvSpPr txBox="1">
            <a:spLocks noChangeArrowheads="1"/>
          </p:cNvSpPr>
          <p:nvPr/>
        </p:nvSpPr>
        <p:spPr bwMode="auto">
          <a:xfrm>
            <a:off x="3108325" y="2474913"/>
            <a:ext cx="3902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altLang="tr-TR" sz="1800">
              <a:latin typeface="Arial" panose="020B0604020202020204" pitchFamily="34" charset="0"/>
            </a:endParaRPr>
          </a:p>
        </p:txBody>
      </p:sp>
      <p:pic>
        <p:nvPicPr>
          <p:cNvPr id="49158" name="Picture 1030" descr="T99sequenc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2296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0" name="Text Box 1032"/>
          <p:cNvSpPr txBox="1">
            <a:spLocks noChangeArrowheads="1"/>
          </p:cNvSpPr>
          <p:nvPr/>
        </p:nvSpPr>
        <p:spPr bwMode="auto">
          <a:xfrm>
            <a:off x="4800600" y="3810000"/>
            <a:ext cx="4191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tr-TR" sz="2000">
                <a:latin typeface="Arial" panose="020B0604020202020204" pitchFamily="34" charset="0"/>
              </a:rPr>
              <a:t>Güneş’in atmosferi olan  </a:t>
            </a:r>
            <a:r>
              <a:rPr lang="tr-TR" altLang="tr-TR" sz="2000" i="1">
                <a:solidFill>
                  <a:srgbClr val="CC00CC"/>
                </a:solidFill>
                <a:latin typeface="Arial" panose="020B0604020202020204" pitchFamily="34" charset="0"/>
              </a:rPr>
              <a:t>korona</a:t>
            </a:r>
            <a:r>
              <a:rPr lang="tr-TR" altLang="tr-TR" sz="2000">
                <a:solidFill>
                  <a:srgbClr val="CC00CC"/>
                </a:solidFill>
                <a:latin typeface="Arial" panose="020B0604020202020204" pitchFamily="34" charset="0"/>
              </a:rPr>
              <a:t> </a:t>
            </a:r>
            <a:r>
              <a:rPr lang="tr-TR" altLang="tr-TR" sz="2000">
                <a:latin typeface="Arial" panose="020B0604020202020204" pitchFamily="34" charset="0"/>
              </a:rPr>
              <a:t>tabakası normalde görünmez – tam güneş tutmasında görünür</a:t>
            </a:r>
            <a:r>
              <a:rPr lang="en-US" altLang="tr-TR" sz="2000">
                <a:latin typeface="Arial" panose="020B0604020202020204" pitchFamily="34" charset="0"/>
              </a:rPr>
              <a:t>. </a:t>
            </a:r>
            <a:r>
              <a:rPr lang="tr-TR" altLang="tr-TR" sz="2000">
                <a:latin typeface="Arial" panose="020B0604020202020204" pitchFamily="34" charset="0"/>
              </a:rPr>
              <a:t>Astronomlar güneş tutulmasında Güneş’in korona tabakasını inceleme imkanı bulmaktadır.</a:t>
            </a:r>
            <a:endParaRPr lang="en-US" altLang="tr-TR" sz="2000">
              <a:latin typeface="Arial" panose="020B0604020202020204" pitchFamily="34" charset="0"/>
            </a:endParaRPr>
          </a:p>
        </p:txBody>
      </p:sp>
      <p:pic>
        <p:nvPicPr>
          <p:cNvPr id="49161" name="Picture 1033" descr="TSE91-4cmp1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401320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2" name="Picture 1034" descr="T94Anim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3525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27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251075"/>
            <a:ext cx="8915400" cy="235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0" name="Picture 2" descr="sdhor70317_z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10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9" name="Rectangle 9"/>
          <p:cNvSpPr>
            <a:spLocks noChangeArrowheads="1"/>
          </p:cNvSpPr>
          <p:nvPr/>
        </p:nvSpPr>
        <p:spPr bwMode="auto">
          <a:xfrm>
            <a:off x="489183" y="653834"/>
            <a:ext cx="82296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Tutulma koşulu </a:t>
            </a:r>
            <a:endParaRPr lang="tr-TR" altLang="tr-TR" dirty="0"/>
          </a:p>
        </p:txBody>
      </p:sp>
      <p:sp>
        <p:nvSpPr>
          <p:cNvPr id="317453" name="Rectangle 13"/>
          <p:cNvSpPr>
            <a:spLocks noChangeArrowheads="1"/>
          </p:cNvSpPr>
          <p:nvPr/>
        </p:nvSpPr>
        <p:spPr bwMode="auto">
          <a:xfrm>
            <a:off x="500063" y="2276872"/>
            <a:ext cx="4887912" cy="396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r-TR" altLang="tr-TR" sz="2000" dirty="0">
                <a:solidFill>
                  <a:schemeClr val="accent2"/>
                </a:solidFill>
                <a:cs typeface="Arial" panose="020B0604020202020204" pitchFamily="34" charset="0"/>
              </a:rPr>
              <a:t>Ay yörüngesi</a:t>
            </a:r>
            <a:r>
              <a:rPr lang="tr-TR" altLang="tr-TR" sz="2000" dirty="0">
                <a:cs typeface="Arial" panose="020B0604020202020204" pitchFamily="34" charset="0"/>
              </a:rPr>
              <a:t> </a:t>
            </a:r>
            <a:r>
              <a:rPr lang="tr-TR" altLang="tr-TR" sz="2000" dirty="0">
                <a:solidFill>
                  <a:srgbClr val="FF0000"/>
                </a:solidFill>
                <a:cs typeface="Arial" panose="020B0604020202020204" pitchFamily="34" charset="0"/>
              </a:rPr>
              <a:t>ekliptiğe göre ~ 5</a:t>
            </a:r>
            <a:r>
              <a:rPr lang="tr-TR" altLang="tr-TR" sz="1900" baseline="30000" dirty="0">
                <a:solidFill>
                  <a:srgbClr val="FF0000"/>
                </a:solidFill>
                <a:cs typeface="Arial" panose="020B0604020202020204" pitchFamily="34" charset="0"/>
              </a:rPr>
              <a:t>0 </a:t>
            </a:r>
            <a:r>
              <a:rPr lang="tr-TR" altLang="tr-TR" sz="2000" dirty="0">
                <a:solidFill>
                  <a:srgbClr val="FF0000"/>
                </a:solidFill>
                <a:cs typeface="Arial" panose="020B0604020202020204" pitchFamily="34" charset="0"/>
              </a:rPr>
              <a:t>eğimlidir</a:t>
            </a:r>
            <a:r>
              <a:rPr lang="tr-TR" altLang="tr-TR" sz="2000" dirty="0">
                <a:cs typeface="Arial" panose="020B0604020202020204" pitchFamily="34" charset="0"/>
              </a:rPr>
              <a:t>. </a:t>
            </a:r>
            <a:endParaRPr lang="tr-TR" altLang="tr-TR" dirty="0"/>
          </a:p>
        </p:txBody>
      </p:sp>
      <p:sp>
        <p:nvSpPr>
          <p:cNvPr id="317454" name="Rectangle 14"/>
          <p:cNvSpPr>
            <a:spLocks noChangeArrowheads="1"/>
          </p:cNvSpPr>
          <p:nvPr/>
        </p:nvSpPr>
        <p:spPr bwMode="auto">
          <a:xfrm>
            <a:off x="500063" y="3181155"/>
            <a:ext cx="8124825" cy="6715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000" dirty="0">
                <a:cs typeface="Arial" panose="020B0604020202020204" pitchFamily="34" charset="0"/>
              </a:rPr>
              <a:t> Bir</a:t>
            </a:r>
            <a:r>
              <a:rPr lang="tr-TR" altLang="tr-TR" sz="2000" dirty="0">
                <a:solidFill>
                  <a:schemeClr val="accent2"/>
                </a:solidFill>
                <a:cs typeface="Arial" panose="020B0604020202020204" pitchFamily="34" charset="0"/>
              </a:rPr>
              <a:t> güneş tutulması</a:t>
            </a:r>
            <a:r>
              <a:rPr lang="tr-TR" altLang="tr-TR" sz="2000" dirty="0">
                <a:cs typeface="Arial" panose="020B0604020202020204" pitchFamily="34" charset="0"/>
              </a:rPr>
              <a:t> Ay, </a:t>
            </a:r>
            <a:r>
              <a:rPr lang="tr-TR" altLang="tr-TR" sz="2000" dirty="0">
                <a:solidFill>
                  <a:schemeClr val="accent2"/>
                </a:solidFill>
                <a:cs typeface="Arial" panose="020B0604020202020204" pitchFamily="34" charset="0"/>
              </a:rPr>
              <a:t>Yeniay evresinde</a:t>
            </a:r>
            <a:r>
              <a:rPr lang="tr-TR" altLang="tr-TR" sz="2000" dirty="0">
                <a:cs typeface="Arial" panose="020B0604020202020204" pitchFamily="34" charset="0"/>
              </a:rPr>
              <a:t> </a:t>
            </a:r>
            <a:r>
              <a:rPr lang="tr-TR" altLang="tr-TR" sz="2000" dirty="0">
                <a:solidFill>
                  <a:srgbClr val="FF0000"/>
                </a:solidFill>
                <a:cs typeface="Arial" panose="020B0604020202020204" pitchFamily="34" charset="0"/>
              </a:rPr>
              <a:t>düğüm</a:t>
            </a:r>
            <a:r>
              <a:rPr lang="tr-TR" altLang="tr-TR" sz="2000" dirty="0">
                <a:cs typeface="Arial" panose="020B0604020202020204" pitchFamily="34" charset="0"/>
              </a:rPr>
              <a:t> yakınında ise oluşur.</a:t>
            </a: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altLang="tr-TR" dirty="0"/>
          </a:p>
        </p:txBody>
      </p:sp>
      <p:sp>
        <p:nvSpPr>
          <p:cNvPr id="317455" name="Rectangle 15"/>
          <p:cNvSpPr>
            <a:spLocks noChangeArrowheads="1"/>
          </p:cNvSpPr>
          <p:nvPr/>
        </p:nvSpPr>
        <p:spPr bwMode="auto">
          <a:xfrm>
            <a:off x="811212" y="3933056"/>
            <a:ext cx="7743825" cy="396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000" dirty="0">
                <a:cs typeface="Arial" panose="020B0604020202020204" pitchFamily="34" charset="0"/>
              </a:rPr>
              <a:t>Bir</a:t>
            </a:r>
            <a:r>
              <a:rPr lang="tr-TR" altLang="tr-TR" sz="2000" dirty="0">
                <a:solidFill>
                  <a:schemeClr val="accent2"/>
                </a:solidFill>
                <a:cs typeface="Arial" panose="020B0604020202020204" pitchFamily="34" charset="0"/>
              </a:rPr>
              <a:t> ay tutulması</a:t>
            </a:r>
            <a:r>
              <a:rPr lang="tr-TR" altLang="tr-TR" sz="2000" dirty="0">
                <a:cs typeface="Arial" panose="020B0604020202020204" pitchFamily="34" charset="0"/>
              </a:rPr>
              <a:t> Ay, </a:t>
            </a:r>
            <a:r>
              <a:rPr lang="tr-TR" altLang="tr-TR" sz="2000" dirty="0">
                <a:solidFill>
                  <a:schemeClr val="accent2"/>
                </a:solidFill>
                <a:cs typeface="Arial" panose="020B0604020202020204" pitchFamily="34" charset="0"/>
              </a:rPr>
              <a:t>dolunay evresinde</a:t>
            </a:r>
            <a:r>
              <a:rPr lang="tr-TR" altLang="tr-TR" sz="2000" dirty="0">
                <a:cs typeface="Arial" panose="020B0604020202020204" pitchFamily="34" charset="0"/>
              </a:rPr>
              <a:t> </a:t>
            </a:r>
            <a:r>
              <a:rPr lang="tr-TR" altLang="tr-TR" sz="2000" dirty="0">
                <a:solidFill>
                  <a:srgbClr val="FF0000"/>
                </a:solidFill>
                <a:cs typeface="Arial" panose="020B0604020202020204" pitchFamily="34" charset="0"/>
              </a:rPr>
              <a:t>düğüm</a:t>
            </a:r>
            <a:r>
              <a:rPr lang="tr-TR" altLang="tr-TR" sz="2000" dirty="0">
                <a:cs typeface="Arial" panose="020B0604020202020204" pitchFamily="34" charset="0"/>
              </a:rPr>
              <a:t> yakınında ise oluşur.</a:t>
            </a:r>
            <a:endParaRPr lang="tr-TR" altLang="tr-TR" dirty="0"/>
          </a:p>
        </p:txBody>
      </p:sp>
      <p:sp>
        <p:nvSpPr>
          <p:cNvPr id="317442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197850" y="1141413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00CC99">
              <a:alpha val="2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1400" b="1">
                <a:latin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419" name="Object 3"/>
          <p:cNvGraphicFramePr>
            <a:graphicFrameLocks noChangeAspect="1"/>
          </p:cNvGraphicFramePr>
          <p:nvPr/>
        </p:nvGraphicFramePr>
        <p:xfrm>
          <a:off x="1371600" y="2247900"/>
          <a:ext cx="6096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25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47900"/>
                        <a:ext cx="60960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64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34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1" name="Picture 3" descr="aec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681163"/>
            <a:ext cx="8915400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250" name="Rectangle 2"/>
          <p:cNvSpPr>
            <a:spLocks noChangeArrowheads="1"/>
          </p:cNvSpPr>
          <p:nvPr/>
        </p:nvSpPr>
        <p:spPr bwMode="auto">
          <a:xfrm>
            <a:off x="419100" y="4953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tr-TR" sz="4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Güneş Tutulması 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3" name="Picture 3" descr="SdHor70310a_z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663"/>
            <a:ext cx="8382000" cy="409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304800" y="76835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(Tam güneş tutulması) 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Text Box 2"/>
          <p:cNvSpPr txBox="1">
            <a:spLocks noChangeArrowheads="1"/>
          </p:cNvSpPr>
          <p:nvPr/>
        </p:nvSpPr>
        <p:spPr bwMode="auto">
          <a:xfrm>
            <a:off x="631031" y="332656"/>
            <a:ext cx="8382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Uydumuz Yer’in etrafında bir tam dolanmasını 27.32 günde tamamlar (yıldızıl dönem). 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 kendi etrafında ise yaklaşık 27 günde dolanmaktadır. Bu iki dönem hemen hemen eşit olduğundan Dünya’nın çekim gücü ile Ay’ın hep aynı yüzünü görürüz. Buna dönme – dolanma kitlenmesi denir.</a:t>
            </a:r>
            <a:endParaRPr lang="tr-TR" altLang="tr-TR" dirty="0"/>
          </a:p>
        </p:txBody>
      </p:sp>
      <p:pic>
        <p:nvPicPr>
          <p:cNvPr id="329735" name="Picture 7" descr="https://steemitimages.com/DQmeSmfAQs2UrhkriKj8fdTqWuqn9YC49uMs4vcHXkdWee9/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04888"/>
            <a:ext cx="4388495" cy="39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85" name="Picture 9" descr="SdHor70310a_z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571500"/>
            <a:ext cx="4648200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18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495300"/>
            <a:ext cx="3176588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83" name="Line 7"/>
          <p:cNvSpPr>
            <a:spLocks noChangeShapeType="1"/>
          </p:cNvSpPr>
          <p:nvPr/>
        </p:nvSpPr>
        <p:spPr bwMode="auto">
          <a:xfrm flipV="1">
            <a:off x="1689100" y="1181100"/>
            <a:ext cx="4038600" cy="76200"/>
          </a:xfrm>
          <a:prstGeom prst="line">
            <a:avLst/>
          </a:prstGeom>
          <a:noFill/>
          <a:ln w="9525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306182" name="Line 6"/>
          <p:cNvSpPr>
            <a:spLocks noChangeShapeType="1"/>
          </p:cNvSpPr>
          <p:nvPr/>
        </p:nvSpPr>
        <p:spPr bwMode="auto">
          <a:xfrm>
            <a:off x="1689100" y="1409700"/>
            <a:ext cx="4267200" cy="1676400"/>
          </a:xfrm>
          <a:prstGeom prst="line">
            <a:avLst/>
          </a:prstGeom>
          <a:noFill/>
          <a:ln w="9525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pic>
        <p:nvPicPr>
          <p:cNvPr id="30618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3543300"/>
            <a:ext cx="3352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80" name="Line 4"/>
          <p:cNvSpPr>
            <a:spLocks noChangeShapeType="1"/>
          </p:cNvSpPr>
          <p:nvPr/>
        </p:nvSpPr>
        <p:spPr bwMode="auto">
          <a:xfrm>
            <a:off x="1612900" y="1485900"/>
            <a:ext cx="152400" cy="2286000"/>
          </a:xfrm>
          <a:prstGeom prst="line">
            <a:avLst/>
          </a:prstGeom>
          <a:noFill/>
          <a:ln w="9525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4279900" y="59055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Tam güneş tutulması </a:t>
            </a:r>
            <a:endParaRPr lang="tr-TR" altLang="tr-TR"/>
          </a:p>
        </p:txBody>
      </p:sp>
      <p:sp>
        <p:nvSpPr>
          <p:cNvPr id="306178" name="Text Box 2"/>
          <p:cNvSpPr txBox="1">
            <a:spLocks noChangeArrowheads="1"/>
          </p:cNvSpPr>
          <p:nvPr/>
        </p:nvSpPr>
        <p:spPr bwMode="auto">
          <a:xfrm>
            <a:off x="5499100" y="48387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Parçalı güneş tutulması 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5288"/>
            <a:ext cx="9144000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1058" name="Text Box 2"/>
          <p:cNvSpPr txBox="1">
            <a:spLocks noChangeArrowheads="1"/>
          </p:cNvSpPr>
          <p:nvPr/>
        </p:nvSpPr>
        <p:spPr bwMode="auto">
          <a:xfrm>
            <a:off x="228600" y="657225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(Halkalı güneş tutulması) 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63" name="Picture 11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76200"/>
            <a:ext cx="27844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5161" name="Picture 9" descr="1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1219200"/>
            <a:ext cx="49434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4271963" y="381000"/>
            <a:ext cx="426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200">
                <a:solidFill>
                  <a:srgbClr val="FF0000"/>
                </a:solidFill>
                <a:cs typeface="Arial" panose="020B0604020202020204" pitchFamily="34" charset="0"/>
              </a:rPr>
              <a:t>Tam güneş tutulması </a:t>
            </a:r>
            <a:endParaRPr lang="tr-TR" altLang="tr-TR"/>
          </a:p>
        </p:txBody>
      </p:sp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4957763" y="6019800"/>
            <a:ext cx="3505200" cy="3968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000">
                <a:solidFill>
                  <a:srgbClr val="FFFF00"/>
                </a:solidFill>
                <a:cs typeface="Arial" panose="020B0604020202020204" pitchFamily="34" charset="0"/>
              </a:rPr>
              <a:t>Fışkırmalar (Prominences) </a:t>
            </a:r>
            <a:endParaRPr lang="tr-TR" altLang="tr-TR"/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4881563" y="1905000"/>
            <a:ext cx="3886200" cy="3968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000">
                <a:solidFill>
                  <a:schemeClr val="bg1"/>
                </a:solidFill>
                <a:cs typeface="Arial" panose="020B0604020202020204" pitchFamily="34" charset="0"/>
              </a:rPr>
              <a:t>Renk küre ve taç tabakası </a:t>
            </a:r>
            <a:endParaRPr lang="tr-TR" altLang="tr-TR"/>
          </a:p>
        </p:txBody>
      </p:sp>
      <p:sp>
        <p:nvSpPr>
          <p:cNvPr id="305157" name="Line 5"/>
          <p:cNvSpPr>
            <a:spLocks noChangeShapeType="1"/>
          </p:cNvSpPr>
          <p:nvPr/>
        </p:nvSpPr>
        <p:spPr bwMode="auto">
          <a:xfrm flipH="1">
            <a:off x="5567363" y="2362200"/>
            <a:ext cx="381000" cy="838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05156" name="Line 4"/>
          <p:cNvSpPr>
            <a:spLocks noChangeShapeType="1"/>
          </p:cNvSpPr>
          <p:nvPr/>
        </p:nvSpPr>
        <p:spPr bwMode="auto">
          <a:xfrm flipH="1" flipV="1">
            <a:off x="5338763" y="4267200"/>
            <a:ext cx="762000" cy="1752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05155" name="Line 3"/>
          <p:cNvSpPr>
            <a:spLocks noChangeShapeType="1"/>
          </p:cNvSpPr>
          <p:nvPr/>
        </p:nvSpPr>
        <p:spPr bwMode="auto">
          <a:xfrm flipV="1">
            <a:off x="7319963" y="3962400"/>
            <a:ext cx="381000" cy="2057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05154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183563" y="3302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00CC99">
              <a:alpha val="2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 sz="1400" b="1">
                <a:latin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51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51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9" grpId="0" autoUpdateAnimBg="0"/>
      <p:bldP spid="305158" grpId="0" animBg="1" autoUpdateAnimBg="0"/>
      <p:bldP spid="305157" grpId="0" animBg="1"/>
      <p:bldP spid="305156" grpId="0" animBg="1"/>
      <p:bldP spid="3051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6" name="Picture 2" descr="tse2001cmp_espenak_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06413"/>
            <a:ext cx="8763000" cy="58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_20.avi">
            <a:hlinkClick r:id="" action="ppaction://media"/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49375"/>
            <a:ext cx="6477000" cy="411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24100" y="55892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altLang="tr-TR" dirty="0" smtClean="0">
                <a:cs typeface="Arial" panose="020B0604020202020204" pitchFamily="34" charset="0"/>
              </a:rPr>
              <a:t>Dünyadan bakıldığında </a:t>
            </a:r>
            <a:r>
              <a:rPr lang="tr-TR" altLang="tr-TR" dirty="0" smtClean="0">
                <a:solidFill>
                  <a:schemeClr val="accent2"/>
                </a:solidFill>
                <a:cs typeface="Arial" panose="020B0604020202020204" pitchFamily="34" charset="0"/>
              </a:rPr>
              <a:t>Ay’ın Güneş tarafından aydınlatılmış farklı yüzey bölümlerini</a:t>
            </a:r>
            <a:r>
              <a:rPr lang="tr-TR" altLang="tr-TR" dirty="0" smtClean="0">
                <a:cs typeface="Arial" panose="020B0604020202020204" pitchFamily="34" charset="0"/>
              </a:rPr>
              <a:t>, gördüğümüzden </a:t>
            </a:r>
            <a:r>
              <a:rPr lang="tr-TR" altLang="tr-TR" dirty="0" smtClean="0">
                <a:solidFill>
                  <a:srgbClr val="FF0000"/>
                </a:solidFill>
                <a:cs typeface="Arial" panose="020B0604020202020204" pitchFamily="34" charset="0"/>
              </a:rPr>
              <a:t>Ay evreleri oluşur</a:t>
            </a:r>
            <a:r>
              <a:rPr lang="tr-TR" altLang="tr-TR" dirty="0" smtClean="0">
                <a:cs typeface="Arial" panose="020B0604020202020204" pitchFamily="34" charset="0"/>
              </a:rPr>
              <a:t>.</a:t>
            </a:r>
            <a:endParaRPr lang="tr-TR" altLang="tr-TR" dirty="0"/>
          </a:p>
        </p:txBody>
      </p:sp>
      <p:sp>
        <p:nvSpPr>
          <p:cNvPr id="4" name="Rectangle 3"/>
          <p:cNvSpPr/>
          <p:nvPr/>
        </p:nvSpPr>
        <p:spPr>
          <a:xfrm>
            <a:off x="3707904" y="730464"/>
            <a:ext cx="1304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 Evreleri </a:t>
            </a: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47373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5" name="Picture 3" descr="sdhor70307_z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90588"/>
            <a:ext cx="7162800" cy="562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5394" name="Text Box 2"/>
          <p:cNvSpPr txBox="1">
            <a:spLocks noChangeArrowheads="1"/>
          </p:cNvSpPr>
          <p:nvPr/>
        </p:nvSpPr>
        <p:spPr bwMode="auto">
          <a:xfrm>
            <a:off x="609600" y="3429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(Ay tutulması) 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7" name="Picture 3" descr="TLE2003May-XX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17538"/>
            <a:ext cx="8343900" cy="608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3346" name="Text Box 2"/>
          <p:cNvSpPr txBox="1">
            <a:spLocks noChangeArrowheads="1"/>
          </p:cNvSpPr>
          <p:nvPr/>
        </p:nvSpPr>
        <p:spPr bwMode="auto">
          <a:xfrm>
            <a:off x="323850" y="152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(Ay tutulması) </a:t>
            </a:r>
            <a:endParaRPr lang="tr-TR" alt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3" name="Picture 3" descr="TLE2000umbra2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389188"/>
            <a:ext cx="89344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322" name="Text Box 2"/>
          <p:cNvSpPr txBox="1">
            <a:spLocks noChangeArrowheads="1"/>
          </p:cNvSpPr>
          <p:nvPr/>
        </p:nvSpPr>
        <p:spPr bwMode="auto">
          <a:xfrm>
            <a:off x="228600" y="8985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(Ay tutulması) </a:t>
            </a:r>
            <a:endParaRPr lang="tr-TR" alt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-900113" y="0"/>
            <a:ext cx="82296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ay tutulması </a:t>
            </a:r>
            <a:endParaRPr lang="tr-TR" altLang="tr-TR"/>
          </a:p>
        </p:txBody>
      </p:sp>
      <p:pic>
        <p:nvPicPr>
          <p:cNvPr id="311298" name="Picture 2" descr="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4678362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304" name="Rectangle 8"/>
          <p:cNvSpPr>
            <a:spLocks noChangeArrowheads="1"/>
          </p:cNvSpPr>
          <p:nvPr/>
        </p:nvSpPr>
        <p:spPr bwMode="auto">
          <a:xfrm>
            <a:off x="5292725" y="785813"/>
            <a:ext cx="3203575" cy="60721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tr-TR" altLang="tr-TR" sz="280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tr-TR" altLang="tr-TR" sz="2800">
                <a:solidFill>
                  <a:srgbClr val="FFFF00"/>
                </a:solidFill>
                <a:cs typeface="Arial" panose="020B0604020202020204" pitchFamily="34" charset="0"/>
              </a:rPr>
              <a:t>Tam ay tutulması </a:t>
            </a:r>
            <a:r>
              <a:rPr lang="tr-TR" altLang="tr-TR" sz="2800">
                <a:solidFill>
                  <a:srgbClr val="FF0000"/>
                </a:solidFill>
                <a:cs typeface="Arial" panose="020B0604020202020204" pitchFamily="34" charset="0"/>
              </a:rPr>
              <a:t>1 saat 40 dakika </a:t>
            </a:r>
            <a:r>
              <a:rPr lang="tr-TR" altLang="tr-TR" sz="2800">
                <a:solidFill>
                  <a:srgbClr val="FFFF00"/>
                </a:solidFill>
                <a:cs typeface="Arial" panose="020B0604020202020204" pitchFamily="34" charset="0"/>
              </a:rPr>
              <a:t>kadar sürer.</a:t>
            </a:r>
            <a:endParaRPr lang="tr-TR" alt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tr-TR" altLang="tr-TR" sz="2800">
                <a:solidFill>
                  <a:srgbClr val="FFFF00"/>
                </a:solidFill>
                <a:cs typeface="Arial" panose="020B0604020202020204" pitchFamily="34" charset="0"/>
              </a:rPr>
              <a:t>Tam tutulma anında Ay, </a:t>
            </a:r>
            <a:r>
              <a:rPr lang="tr-TR" altLang="tr-TR" sz="2800">
                <a:solidFill>
                  <a:srgbClr val="FF0000"/>
                </a:solidFill>
                <a:cs typeface="Arial" panose="020B0604020202020204" pitchFamily="34" charset="0"/>
              </a:rPr>
              <a:t>sönük bir kırmızı</a:t>
            </a:r>
            <a:r>
              <a:rPr lang="tr-TR" altLang="tr-TR" sz="2800">
                <a:cs typeface="Arial" panose="020B0604020202020204" pitchFamily="34" charset="0"/>
              </a:rPr>
              <a:t>, </a:t>
            </a:r>
            <a:r>
              <a:rPr lang="tr-TR" altLang="tr-TR" sz="2800">
                <a:solidFill>
                  <a:srgbClr val="FFFF00"/>
                </a:solidFill>
                <a:cs typeface="Arial" panose="020B0604020202020204" pitchFamily="34" charset="0"/>
              </a:rPr>
              <a:t>renkte görülür. Bunun nedeni</a:t>
            </a:r>
            <a:r>
              <a:rPr lang="tr-TR" altLang="tr-TR" sz="2800">
                <a:cs typeface="Arial" panose="020B0604020202020204" pitchFamily="34" charset="0"/>
              </a:rPr>
              <a:t>, </a:t>
            </a:r>
            <a:r>
              <a:rPr lang="tr-TR" altLang="tr-TR" sz="2800">
                <a:solidFill>
                  <a:srgbClr val="FFFF00"/>
                </a:solidFill>
                <a:cs typeface="Arial" panose="020B0604020202020204" pitchFamily="34" charset="0"/>
              </a:rPr>
              <a:t>reflecting</a:t>
            </a:r>
            <a:r>
              <a:rPr lang="tr-TR" altLang="tr-TR" sz="2800">
                <a:cs typeface="Arial" panose="020B0604020202020204" pitchFamily="34" charset="0"/>
              </a:rPr>
              <a:t> </a:t>
            </a:r>
            <a:r>
              <a:rPr lang="tr-TR" altLang="tr-TR" sz="2800">
                <a:solidFill>
                  <a:srgbClr val="FF0000"/>
                </a:solidFill>
                <a:cs typeface="Arial" panose="020B0604020202020204" pitchFamily="34" charset="0"/>
              </a:rPr>
              <a:t>Yer’in atmosferinden yansıyan </a:t>
            </a:r>
            <a:r>
              <a:rPr lang="tr-TR" altLang="tr-TR" sz="2800">
                <a:solidFill>
                  <a:srgbClr val="FFFF00"/>
                </a:solidFill>
                <a:cs typeface="Arial" panose="020B0604020202020204" pitchFamily="34" charset="0"/>
              </a:rPr>
              <a:t>Güneş ışığıdır.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27"/>
          <p:cNvSpPr>
            <a:spLocks noChangeArrowheads="1"/>
          </p:cNvSpPr>
          <p:nvPr/>
        </p:nvSpPr>
        <p:spPr bwMode="auto">
          <a:xfrm>
            <a:off x="228600" y="533400"/>
            <a:ext cx="457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tr-TR" altLang="tr-TR" sz="3200" b="1" i="1"/>
              <a:t>Ay Tutulması</a:t>
            </a:r>
            <a:r>
              <a:rPr lang="en-US" altLang="tr-TR" sz="3200" b="1" i="1"/>
              <a:t>…</a:t>
            </a:r>
          </a:p>
        </p:txBody>
      </p:sp>
      <p:sp>
        <p:nvSpPr>
          <p:cNvPr id="50181" name="Text Box 1029"/>
          <p:cNvSpPr txBox="1">
            <a:spLocks noChangeArrowheads="1"/>
          </p:cNvSpPr>
          <p:nvPr/>
        </p:nvSpPr>
        <p:spPr bwMode="auto">
          <a:xfrm>
            <a:off x="3108325" y="2474913"/>
            <a:ext cx="3902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altLang="tr-TR" sz="1800">
              <a:latin typeface="Arial" panose="020B0604020202020204" pitchFamily="34" charset="0"/>
            </a:endParaRPr>
          </a:p>
        </p:txBody>
      </p:sp>
      <p:pic>
        <p:nvPicPr>
          <p:cNvPr id="50182" name="Picture 1030" descr="TLE2000Anim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3" name="Picture 1031" descr="TLE2000matrix2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71157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310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09600" y="1524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tr-TR" altLang="tr-TR" sz="4400">
                <a:solidFill>
                  <a:schemeClr val="tx2"/>
                </a:solidFill>
              </a:rPr>
              <a:t>Ay Tutulmasının Geometrisi</a:t>
            </a:r>
            <a:endParaRPr lang="en-US" altLang="tr-TR" sz="4400">
              <a:solidFill>
                <a:schemeClr val="tx2"/>
              </a:solidFill>
            </a:endParaRPr>
          </a:p>
        </p:txBody>
      </p:sp>
      <p:pic>
        <p:nvPicPr>
          <p:cNvPr id="43011" name="Picture 3" descr="bbtlf0222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9150"/>
            <a:ext cx="9144000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0" y="22860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tr-TR" sz="2000"/>
              <a:t>(</a:t>
            </a:r>
            <a:r>
              <a:rPr lang="tr-TR" altLang="tr-TR" sz="2000"/>
              <a:t>Güneş ışığının bir kısmı örtülünce</a:t>
            </a:r>
            <a:r>
              <a:rPr lang="en-US" altLang="tr-TR" sz="2000"/>
              <a:t>)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04800" y="28194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tr-TR" sz="2000"/>
              <a:t>(</a:t>
            </a:r>
            <a:r>
              <a:rPr lang="tr-TR" altLang="tr-TR" sz="2000"/>
              <a:t>Güneş ışığı tamamen örtülünce</a:t>
            </a:r>
            <a:r>
              <a:rPr lang="en-US" altLang="tr-TR" sz="20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568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utoUpdateAnimBg="0"/>
      <p:bldP spid="43013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255</Words>
  <Application>Microsoft Office PowerPoint</Application>
  <PresentationFormat>On-screen Show (4:3)</PresentationFormat>
  <Paragraphs>39</Paragraphs>
  <Slides>23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Times New Roman</vt:lpstr>
      <vt:lpstr>Tahoma</vt:lpstr>
      <vt:lpstr>Default Design</vt:lpstr>
      <vt:lpstr>Microsoft PowerPoint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astro-202</dc:creator>
  <cp:lastModifiedBy>unicorn</cp:lastModifiedBy>
  <cp:revision>96</cp:revision>
  <dcterms:created xsi:type="dcterms:W3CDTF">2006-11-04T13:55:09Z</dcterms:created>
  <dcterms:modified xsi:type="dcterms:W3CDTF">2018-04-01T12:23:28Z</dcterms:modified>
</cp:coreProperties>
</file>