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av" ContentType="audio/x-wav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93" r:id="rId2"/>
    <p:sldId id="257" r:id="rId3"/>
    <p:sldId id="294" r:id="rId4"/>
    <p:sldId id="271" r:id="rId5"/>
    <p:sldId id="273" r:id="rId6"/>
    <p:sldId id="274" r:id="rId7"/>
    <p:sldId id="275" r:id="rId8"/>
    <p:sldId id="295" r:id="rId9"/>
    <p:sldId id="296" r:id="rId10"/>
    <p:sldId id="297" r:id="rId11"/>
    <p:sldId id="263" r:id="rId12"/>
    <p:sldId id="298" r:id="rId13"/>
    <p:sldId id="299" r:id="rId14"/>
    <p:sldId id="264" r:id="rId15"/>
    <p:sldId id="267" r:id="rId16"/>
    <p:sldId id="269" r:id="rId17"/>
    <p:sldId id="270" r:id="rId18"/>
    <p:sldId id="277" r:id="rId19"/>
    <p:sldId id="279" r:id="rId20"/>
    <p:sldId id="280" r:id="rId21"/>
    <p:sldId id="285" r:id="rId22"/>
    <p:sldId id="281" r:id="rId23"/>
    <p:sldId id="283" r:id="rId24"/>
  </p:sldIdLst>
  <p:sldSz cx="9144000" cy="6858000" type="screen4x3"/>
  <p:notesSz cx="6858000" cy="9144000"/>
  <p:defaultTextStyle>
    <a:defPPr>
      <a:defRPr lang="tr-T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FF00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1494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7A568B-86FF-434C-993F-0FF9C7BF58EC}" type="datetimeFigureOut">
              <a:rPr lang="tr-TR" smtClean="0"/>
              <a:t>1.4.2018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FCC1D8-403D-420C-9917-24F7A3F10DA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191522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https://en.wikipedia.org/wiki/Lunar_phase#/media/File:Lunar_libration_with_phase_Oct_2007_450px.gif</a:t>
            </a:r>
          </a:p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FCC1D8-403D-420C-9917-24F7A3F10DA7}" type="slidenum">
              <a:rPr lang="tr-TR" smtClean="0"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029595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https://steemit.com/science/@danyalqureshi/why-we-can-t-see-far-side-of-the-moon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FCC1D8-403D-420C-9917-24F7A3F10DA7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720467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Thomas T. Arny «Exploration and Introduction to Astronomy»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FCC1D8-403D-420C-9917-24F7A3F10DA7}" type="slidenum">
              <a:rPr lang="tr-TR" smtClean="0"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22680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D075EE-BE72-4DB6-8835-800164BD97C4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9435994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5818565-953F-4354-B6A3-089D44DE8659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4839752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409CEFA-C022-4DFD-91FF-9AB363150B33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110024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45ECFBB-67E6-445B-8670-4C95737FB545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0613413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D16003C-1183-47AF-BB6E-8368BCC08BD2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9656930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00B7DFD-C23B-4F1B-BDB2-CF10763E064D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4362731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2525E78-9D00-4909-87D7-7AE64AADCE9E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1974739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B845DF2-46EB-4178-8F41-6F3A508351B0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9306850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6F4E144-3B9F-4BF1-93D2-1E022ED748DC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8296334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56A0CF8-5E77-417E-926C-FED4F5465FF2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7372845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E91E1A4-7D34-495A-9D51-D468E8701262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2563730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Click to edit Master text styles</a:t>
            </a:r>
          </a:p>
          <a:p>
            <a:pPr lvl="1"/>
            <a:r>
              <a:rPr lang="tr-TR" altLang="tr-TR" smtClean="0"/>
              <a:t>Second level</a:t>
            </a:r>
          </a:p>
          <a:p>
            <a:pPr lvl="2"/>
            <a:r>
              <a:rPr lang="tr-TR" altLang="tr-TR" smtClean="0"/>
              <a:t>Third level</a:t>
            </a:r>
          </a:p>
          <a:p>
            <a:pPr lvl="3"/>
            <a:r>
              <a:rPr lang="tr-TR" altLang="tr-TR" smtClean="0"/>
              <a:t>Fourth level</a:t>
            </a:r>
          </a:p>
          <a:p>
            <a:pPr lvl="4"/>
            <a:r>
              <a:rPr lang="tr-TR" altLang="tr-TR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tr-TR" altLang="tr-T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tr-TR" altLang="tr-T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6BC22515-B628-4E5C-972A-57CA54F4717F}" type="slidenum">
              <a:rPr lang="tr-TR" altLang="tr-TR"/>
              <a:pPr/>
              <a:t>‹#›</a:t>
            </a:fld>
            <a:endParaRPr lang="tr-TR" alt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gif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../../../../../Program%20Files/TurningPoint/2003/Questions.html" TargetMode="Externa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0.jpeg"/><Relationship Id="rId4" Type="http://schemas.openxmlformats.org/officeDocument/2006/relationships/image" Target="../media/image19.wmf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4" Type="http://schemas.openxmlformats.org/officeDocument/2006/relationships/hyperlink" Target="../../../../../Program%20Files/TurningPoint/2003/Questions.html" TargetMode="Externa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7.xml"/><Relationship Id="rId1" Type="http://schemas.openxmlformats.org/officeDocument/2006/relationships/video" Target="file:///C:\asli\astronomi%20I\1\animasyonlar\2_20.avi" TargetMode="Externa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2802" name="Picture 2" descr="https://upload.wikimedia.org/wikipedia/commons/thumb/b/ba/Lunar_libration_with_phase_Oct_2007_450px.gif/200px-Lunar_libration_with_phase_Oct_2007_450px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1988840"/>
            <a:ext cx="4176464" cy="4176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3635896" y="980728"/>
            <a:ext cx="302326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tr-TR" altLang="tr-TR" sz="3600" dirty="0" smtClean="0">
                <a:cs typeface="Arial" panose="020B0604020202020204" pitchFamily="34" charset="0"/>
              </a:rPr>
              <a:t>Ay’ın Evreleri </a:t>
            </a:r>
            <a:endParaRPr lang="tr-TR" altLang="tr-TR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7298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ChangeArrowheads="1"/>
          </p:cNvSpPr>
          <p:nvPr/>
        </p:nvSpPr>
        <p:spPr bwMode="auto">
          <a:xfrm>
            <a:off x="685800" y="152400"/>
            <a:ext cx="7772400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tr-TR" altLang="tr-TR" sz="4000">
                <a:solidFill>
                  <a:schemeClr val="tx2"/>
                </a:solidFill>
              </a:rPr>
              <a:t>3 Tür Ay Tutulması</a:t>
            </a:r>
            <a:endParaRPr lang="en-US" altLang="tr-TR" sz="4000">
              <a:solidFill>
                <a:schemeClr val="tx2"/>
              </a:solidFill>
            </a:endParaRPr>
          </a:p>
        </p:txBody>
      </p:sp>
      <p:pic>
        <p:nvPicPr>
          <p:cNvPr id="44035" name="Picture 3" descr="bbtlf0223_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858838"/>
            <a:ext cx="6172200" cy="5965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911013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40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35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28788"/>
            <a:ext cx="9144000" cy="34020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CC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2" descr="bbtlf0224_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838200"/>
            <a:ext cx="5978525" cy="601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5060" name="Rectangle 4"/>
          <p:cNvSpPr>
            <a:spLocks noChangeArrowheads="1"/>
          </p:cNvSpPr>
          <p:nvPr/>
        </p:nvSpPr>
        <p:spPr bwMode="auto">
          <a:xfrm>
            <a:off x="685800" y="152400"/>
            <a:ext cx="7772400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tr-TR" altLang="tr-TR" sz="4000">
                <a:solidFill>
                  <a:schemeClr val="tx2"/>
                </a:solidFill>
              </a:rPr>
              <a:t>3 Tür GüneşTutulması</a:t>
            </a:r>
            <a:endParaRPr lang="en-US" altLang="tr-TR" sz="400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9847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450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5" name="Rectangle 1027"/>
          <p:cNvSpPr>
            <a:spLocks noChangeArrowheads="1"/>
          </p:cNvSpPr>
          <p:nvPr/>
        </p:nvSpPr>
        <p:spPr bwMode="auto">
          <a:xfrm>
            <a:off x="533400" y="533400"/>
            <a:ext cx="5638800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tr-TR" altLang="tr-TR" sz="3200" b="1" i="1"/>
              <a:t>Güneş Tutulması</a:t>
            </a:r>
            <a:r>
              <a:rPr lang="en-US" altLang="tr-TR" sz="3200" b="1" i="1"/>
              <a:t>...</a:t>
            </a:r>
          </a:p>
        </p:txBody>
      </p:sp>
      <p:sp>
        <p:nvSpPr>
          <p:cNvPr id="49157" name="Text Box 1029"/>
          <p:cNvSpPr txBox="1">
            <a:spLocks noChangeArrowheads="1"/>
          </p:cNvSpPr>
          <p:nvPr/>
        </p:nvSpPr>
        <p:spPr bwMode="auto">
          <a:xfrm>
            <a:off x="3108325" y="2474913"/>
            <a:ext cx="390207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tr-TR" altLang="tr-TR" sz="1800">
              <a:latin typeface="Arial" panose="020B0604020202020204" pitchFamily="34" charset="0"/>
            </a:endParaRPr>
          </a:p>
        </p:txBody>
      </p:sp>
      <p:pic>
        <p:nvPicPr>
          <p:cNvPr id="49158" name="Picture 1030" descr="T99sequence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752600"/>
            <a:ext cx="8229600" cy="177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9160" name="Text Box 1032"/>
          <p:cNvSpPr txBox="1">
            <a:spLocks noChangeArrowheads="1"/>
          </p:cNvSpPr>
          <p:nvPr/>
        </p:nvSpPr>
        <p:spPr bwMode="auto">
          <a:xfrm>
            <a:off x="4800600" y="3810000"/>
            <a:ext cx="4191000" cy="253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tr-TR" altLang="tr-TR" sz="2000">
                <a:latin typeface="Arial" panose="020B0604020202020204" pitchFamily="34" charset="0"/>
              </a:rPr>
              <a:t>Güneş’in atmosferi olan  </a:t>
            </a:r>
            <a:r>
              <a:rPr lang="tr-TR" altLang="tr-TR" sz="2000" i="1">
                <a:solidFill>
                  <a:srgbClr val="CC00CC"/>
                </a:solidFill>
                <a:latin typeface="Arial" panose="020B0604020202020204" pitchFamily="34" charset="0"/>
              </a:rPr>
              <a:t>korona</a:t>
            </a:r>
            <a:r>
              <a:rPr lang="tr-TR" altLang="tr-TR" sz="2000">
                <a:solidFill>
                  <a:srgbClr val="CC00CC"/>
                </a:solidFill>
                <a:latin typeface="Arial" panose="020B0604020202020204" pitchFamily="34" charset="0"/>
              </a:rPr>
              <a:t> </a:t>
            </a:r>
            <a:r>
              <a:rPr lang="tr-TR" altLang="tr-TR" sz="2000">
                <a:latin typeface="Arial" panose="020B0604020202020204" pitchFamily="34" charset="0"/>
              </a:rPr>
              <a:t>tabakası normalde görünmez – tam güneş tutmasında görünür</a:t>
            </a:r>
            <a:r>
              <a:rPr lang="en-US" altLang="tr-TR" sz="2000">
                <a:latin typeface="Arial" panose="020B0604020202020204" pitchFamily="34" charset="0"/>
              </a:rPr>
              <a:t>. </a:t>
            </a:r>
            <a:r>
              <a:rPr lang="tr-TR" altLang="tr-TR" sz="2000">
                <a:latin typeface="Arial" panose="020B0604020202020204" pitchFamily="34" charset="0"/>
              </a:rPr>
              <a:t>Astronomlar güneş tutulmasında Güneş’in korona tabakasını inceleme imkanı bulmaktadır.</a:t>
            </a:r>
            <a:endParaRPr lang="en-US" altLang="tr-TR" sz="2000">
              <a:latin typeface="Arial" panose="020B0604020202020204" pitchFamily="34" charset="0"/>
            </a:endParaRPr>
          </a:p>
        </p:txBody>
      </p:sp>
      <p:pic>
        <p:nvPicPr>
          <p:cNvPr id="49161" name="Picture 1033" descr="TSE91-4cmp1w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3733800"/>
            <a:ext cx="4013200" cy="2832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162" name="Picture 1034" descr="T94Anim3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1400" y="228600"/>
            <a:ext cx="1352550" cy="137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692750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160" grpId="0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25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" y="2251075"/>
            <a:ext cx="8915400" cy="2357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CC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9490" name="Picture 2" descr="sdhor70317_z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08720"/>
            <a:ext cx="9144000" cy="5108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49" name="Rectangle 9"/>
          <p:cNvSpPr>
            <a:spLocks noChangeArrowheads="1"/>
          </p:cNvSpPr>
          <p:nvPr/>
        </p:nvSpPr>
        <p:spPr bwMode="auto">
          <a:xfrm>
            <a:off x="489183" y="653834"/>
            <a:ext cx="8229600" cy="11430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CC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tr-TR" altLang="tr-TR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Tutulma koşulu </a:t>
            </a:r>
            <a:endParaRPr lang="tr-TR" altLang="tr-TR" dirty="0"/>
          </a:p>
        </p:txBody>
      </p:sp>
      <p:sp>
        <p:nvSpPr>
          <p:cNvPr id="317453" name="Rectangle 13"/>
          <p:cNvSpPr>
            <a:spLocks noChangeArrowheads="1"/>
          </p:cNvSpPr>
          <p:nvPr/>
        </p:nvSpPr>
        <p:spPr bwMode="auto">
          <a:xfrm>
            <a:off x="500063" y="2276872"/>
            <a:ext cx="4887912" cy="39687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tr-TR" altLang="tr-TR" sz="2000" dirty="0">
                <a:solidFill>
                  <a:schemeClr val="accent2"/>
                </a:solidFill>
                <a:cs typeface="Arial" panose="020B0604020202020204" pitchFamily="34" charset="0"/>
              </a:rPr>
              <a:t>Ay yörüngesi</a:t>
            </a:r>
            <a:r>
              <a:rPr lang="tr-TR" altLang="tr-TR" sz="2000" dirty="0">
                <a:cs typeface="Arial" panose="020B0604020202020204" pitchFamily="34" charset="0"/>
              </a:rPr>
              <a:t> </a:t>
            </a:r>
            <a:r>
              <a:rPr lang="tr-TR" altLang="tr-TR" sz="2000" dirty="0">
                <a:solidFill>
                  <a:srgbClr val="FF0000"/>
                </a:solidFill>
                <a:cs typeface="Arial" panose="020B0604020202020204" pitchFamily="34" charset="0"/>
              </a:rPr>
              <a:t>ekliptiğe göre ~ 5</a:t>
            </a:r>
            <a:r>
              <a:rPr lang="tr-TR" altLang="tr-TR" sz="1900" baseline="30000" dirty="0">
                <a:solidFill>
                  <a:srgbClr val="FF0000"/>
                </a:solidFill>
                <a:cs typeface="Arial" panose="020B0604020202020204" pitchFamily="34" charset="0"/>
              </a:rPr>
              <a:t>0 </a:t>
            </a:r>
            <a:r>
              <a:rPr lang="tr-TR" altLang="tr-TR" sz="2000" dirty="0">
                <a:solidFill>
                  <a:srgbClr val="FF0000"/>
                </a:solidFill>
                <a:cs typeface="Arial" panose="020B0604020202020204" pitchFamily="34" charset="0"/>
              </a:rPr>
              <a:t>eğimlidir</a:t>
            </a:r>
            <a:r>
              <a:rPr lang="tr-TR" altLang="tr-TR" sz="2000" dirty="0">
                <a:cs typeface="Arial" panose="020B0604020202020204" pitchFamily="34" charset="0"/>
              </a:rPr>
              <a:t>. </a:t>
            </a:r>
            <a:endParaRPr lang="tr-TR" altLang="tr-TR" dirty="0"/>
          </a:p>
        </p:txBody>
      </p:sp>
      <p:sp>
        <p:nvSpPr>
          <p:cNvPr id="317454" name="Rectangle 14"/>
          <p:cNvSpPr>
            <a:spLocks noChangeArrowheads="1"/>
          </p:cNvSpPr>
          <p:nvPr/>
        </p:nvSpPr>
        <p:spPr bwMode="auto">
          <a:xfrm>
            <a:off x="500063" y="3181155"/>
            <a:ext cx="8124825" cy="67151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>
              <a:spcBef>
                <a:spcPct val="50000"/>
              </a:spcBef>
            </a:pPr>
            <a:r>
              <a:rPr lang="tr-TR" altLang="tr-TR" sz="2000" dirty="0">
                <a:cs typeface="Arial" panose="020B0604020202020204" pitchFamily="34" charset="0"/>
              </a:rPr>
              <a:t> Bir</a:t>
            </a:r>
            <a:r>
              <a:rPr lang="tr-TR" altLang="tr-TR" sz="2000" dirty="0">
                <a:solidFill>
                  <a:schemeClr val="accent2"/>
                </a:solidFill>
                <a:cs typeface="Arial" panose="020B0604020202020204" pitchFamily="34" charset="0"/>
              </a:rPr>
              <a:t> güneş tutulması</a:t>
            </a:r>
            <a:r>
              <a:rPr lang="tr-TR" altLang="tr-TR" sz="2000" dirty="0">
                <a:cs typeface="Arial" panose="020B0604020202020204" pitchFamily="34" charset="0"/>
              </a:rPr>
              <a:t> Ay, </a:t>
            </a:r>
            <a:r>
              <a:rPr lang="tr-TR" altLang="tr-TR" sz="2000" dirty="0">
                <a:solidFill>
                  <a:schemeClr val="accent2"/>
                </a:solidFill>
                <a:cs typeface="Arial" panose="020B0604020202020204" pitchFamily="34" charset="0"/>
              </a:rPr>
              <a:t>Yeniay evresinde</a:t>
            </a:r>
            <a:r>
              <a:rPr lang="tr-TR" altLang="tr-TR" sz="2000" dirty="0">
                <a:cs typeface="Arial" panose="020B0604020202020204" pitchFamily="34" charset="0"/>
              </a:rPr>
              <a:t> </a:t>
            </a:r>
            <a:r>
              <a:rPr lang="tr-TR" altLang="tr-TR" sz="2000" dirty="0">
                <a:solidFill>
                  <a:srgbClr val="FF0000"/>
                </a:solidFill>
                <a:cs typeface="Arial" panose="020B0604020202020204" pitchFamily="34" charset="0"/>
              </a:rPr>
              <a:t>düğüm</a:t>
            </a:r>
            <a:r>
              <a:rPr lang="tr-TR" altLang="tr-TR" sz="2000" dirty="0">
                <a:cs typeface="Arial" panose="020B0604020202020204" pitchFamily="34" charset="0"/>
              </a:rPr>
              <a:t> yakınında ise oluşur.</a:t>
            </a:r>
            <a:endParaRPr lang="tr-TR" alt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altLang="tr-TR" dirty="0"/>
          </a:p>
        </p:txBody>
      </p:sp>
      <p:sp>
        <p:nvSpPr>
          <p:cNvPr id="317455" name="Rectangle 15"/>
          <p:cNvSpPr>
            <a:spLocks noChangeArrowheads="1"/>
          </p:cNvSpPr>
          <p:nvPr/>
        </p:nvSpPr>
        <p:spPr bwMode="auto">
          <a:xfrm>
            <a:off x="811212" y="3933056"/>
            <a:ext cx="7743825" cy="39687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>
              <a:spcBef>
                <a:spcPct val="50000"/>
              </a:spcBef>
            </a:pPr>
            <a:r>
              <a:rPr lang="tr-TR" altLang="tr-TR" sz="2000" dirty="0">
                <a:cs typeface="Arial" panose="020B0604020202020204" pitchFamily="34" charset="0"/>
              </a:rPr>
              <a:t>Bir</a:t>
            </a:r>
            <a:r>
              <a:rPr lang="tr-TR" altLang="tr-TR" sz="2000" dirty="0">
                <a:solidFill>
                  <a:schemeClr val="accent2"/>
                </a:solidFill>
                <a:cs typeface="Arial" panose="020B0604020202020204" pitchFamily="34" charset="0"/>
              </a:rPr>
              <a:t> ay tutulması</a:t>
            </a:r>
            <a:r>
              <a:rPr lang="tr-TR" altLang="tr-TR" sz="2000" dirty="0">
                <a:cs typeface="Arial" panose="020B0604020202020204" pitchFamily="34" charset="0"/>
              </a:rPr>
              <a:t> Ay, </a:t>
            </a:r>
            <a:r>
              <a:rPr lang="tr-TR" altLang="tr-TR" sz="2000" dirty="0">
                <a:solidFill>
                  <a:schemeClr val="accent2"/>
                </a:solidFill>
                <a:cs typeface="Arial" panose="020B0604020202020204" pitchFamily="34" charset="0"/>
              </a:rPr>
              <a:t>dolunay evresinde</a:t>
            </a:r>
            <a:r>
              <a:rPr lang="tr-TR" altLang="tr-TR" sz="2000" dirty="0">
                <a:cs typeface="Arial" panose="020B0604020202020204" pitchFamily="34" charset="0"/>
              </a:rPr>
              <a:t> </a:t>
            </a:r>
            <a:r>
              <a:rPr lang="tr-TR" altLang="tr-TR" sz="2000" dirty="0">
                <a:solidFill>
                  <a:srgbClr val="FF0000"/>
                </a:solidFill>
                <a:cs typeface="Arial" panose="020B0604020202020204" pitchFamily="34" charset="0"/>
              </a:rPr>
              <a:t>düğüm</a:t>
            </a:r>
            <a:r>
              <a:rPr lang="tr-TR" altLang="tr-TR" sz="2000" dirty="0">
                <a:cs typeface="Arial" panose="020B0604020202020204" pitchFamily="34" charset="0"/>
              </a:rPr>
              <a:t> yakınında ise oluşur.</a:t>
            </a:r>
            <a:endParaRPr lang="tr-TR" altLang="tr-TR" dirty="0"/>
          </a:p>
        </p:txBody>
      </p:sp>
      <p:sp>
        <p:nvSpPr>
          <p:cNvPr id="317442" name="FlagCount" hidden="1">
            <a:hlinkClick r:id="rId2" action="ppaction://hlinkfile"/>
          </p:cNvPr>
          <p:cNvSpPr>
            <a:spLocks noChangeArrowheads="1"/>
          </p:cNvSpPr>
          <p:nvPr/>
        </p:nvSpPr>
        <p:spPr bwMode="auto">
          <a:xfrm>
            <a:off x="8197850" y="1141413"/>
            <a:ext cx="381000" cy="317500"/>
          </a:xfrm>
          <a:prstGeom prst="wedgeRoundRectCallout">
            <a:avLst>
              <a:gd name="adj1" fmla="val -43750"/>
              <a:gd name="adj2" fmla="val 70000"/>
              <a:gd name="adj3" fmla="val 16667"/>
            </a:avLst>
          </a:prstGeom>
          <a:solidFill>
            <a:srgbClr val="00CC99">
              <a:alpha val="25000"/>
            </a:srgbClr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tr-TR" altLang="tr-TR" sz="1400" b="1">
                <a:latin typeface="Tahoma" panose="020B0604030504040204" pitchFamily="34" charset="0"/>
                <a:cs typeface="Tahoma" panose="020B0604030504040204" pitchFamily="34" charset="0"/>
              </a:rPr>
              <a:t>0</a:t>
            </a:r>
            <a:endParaRPr lang="tr-TR" alt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16419" name="Object 3"/>
          <p:cNvGraphicFramePr>
            <a:graphicFrameLocks noChangeAspect="1"/>
          </p:cNvGraphicFramePr>
          <p:nvPr/>
        </p:nvGraphicFramePr>
        <p:xfrm>
          <a:off x="1371600" y="2247900"/>
          <a:ext cx="6096000" cy="457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6425" name="Slide" r:id="rId3" imgW="4572000" imgH="3429000" progId="PowerPoint.Slide.8">
                  <p:embed/>
                </p:oleObj>
              </mc:Choice>
              <mc:Fallback>
                <p:oleObj name="Slide" r:id="rId3" imgW="4572000" imgH="3429000" progId="PowerPoint.Slide.8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71600" y="2247900"/>
                        <a:ext cx="6096000" cy="4572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00CC99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1641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100"/>
            <a:ext cx="9144000" cy="3484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9251" name="Picture 3" descr="aec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" y="1681163"/>
            <a:ext cx="8915400" cy="4681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9250" name="Rectangle 2"/>
          <p:cNvSpPr>
            <a:spLocks noChangeArrowheads="1"/>
          </p:cNvSpPr>
          <p:nvPr/>
        </p:nvSpPr>
        <p:spPr bwMode="auto">
          <a:xfrm>
            <a:off x="419100" y="495300"/>
            <a:ext cx="8229600" cy="99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CC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tr-TR" altLang="tr-TR" sz="440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Güneş Tutulması </a:t>
            </a:r>
            <a:endParaRPr lang="tr-TR" alt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03" name="Picture 3" descr="SdHor70310a_z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998663"/>
            <a:ext cx="8382000" cy="4092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7202" name="Text Box 2"/>
          <p:cNvSpPr txBox="1">
            <a:spLocks noChangeArrowheads="1"/>
          </p:cNvSpPr>
          <p:nvPr/>
        </p:nvSpPr>
        <p:spPr bwMode="auto">
          <a:xfrm>
            <a:off x="304800" y="768350"/>
            <a:ext cx="3200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CC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altLang="tr-TR" sz="2400">
                <a:latin typeface="Times New Roman" panose="02020603050405020304" pitchFamily="18" charset="0"/>
                <a:cs typeface="Times New Roman" panose="02020603050405020304" pitchFamily="18" charset="0"/>
              </a:rPr>
              <a:t>(Tam güneş tutulması) </a:t>
            </a:r>
            <a:endParaRPr lang="tr-TR" alt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730" name="Text Box 2"/>
          <p:cNvSpPr txBox="1">
            <a:spLocks noChangeArrowheads="1"/>
          </p:cNvSpPr>
          <p:nvPr/>
        </p:nvSpPr>
        <p:spPr bwMode="auto">
          <a:xfrm>
            <a:off x="631031" y="332656"/>
            <a:ext cx="8382000" cy="1938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CC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alt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Uydumuz Yer’in etrafında bir tam dolanmasını 27.32 günde tamamlar (yıldızıl dönem). </a:t>
            </a:r>
            <a:r>
              <a:rPr lang="tr-TR" alt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Ay kendi etrafında ise yaklaşık 27 günde dolanmaktadır. Bu iki dönem hemen hemen eşit olduğundan Dünya’nın çekim gücü ile Ay’ın hep aynı yüzünü görürüz. Buna dönme – dolanma kitlenmesi denir.</a:t>
            </a:r>
            <a:endParaRPr lang="tr-TR" altLang="tr-TR" dirty="0"/>
          </a:p>
        </p:txBody>
      </p:sp>
      <p:pic>
        <p:nvPicPr>
          <p:cNvPr id="329735" name="Picture 7" descr="https://steemitimages.com/DQmeSmfAQs2UrhkriKj8fdTqWuqn9YC49uMs4vcHXkdWee9/image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2704888"/>
            <a:ext cx="4388495" cy="396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6185" name="Picture 9" descr="SdHor70310a_z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900" y="571500"/>
            <a:ext cx="4648200" cy="2270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6184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9100" y="495300"/>
            <a:ext cx="3176588" cy="419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6183" name="Line 7"/>
          <p:cNvSpPr>
            <a:spLocks noChangeShapeType="1"/>
          </p:cNvSpPr>
          <p:nvPr/>
        </p:nvSpPr>
        <p:spPr bwMode="auto">
          <a:xfrm flipV="1">
            <a:off x="1689100" y="1181100"/>
            <a:ext cx="4038600" cy="76200"/>
          </a:xfrm>
          <a:prstGeom prst="line">
            <a:avLst/>
          </a:prstGeom>
          <a:noFill/>
          <a:ln w="9525">
            <a:solidFill>
              <a:srgbClr val="00FF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tr-TR"/>
          </a:p>
        </p:txBody>
      </p:sp>
      <p:sp>
        <p:nvSpPr>
          <p:cNvPr id="306182" name="Line 6"/>
          <p:cNvSpPr>
            <a:spLocks noChangeShapeType="1"/>
          </p:cNvSpPr>
          <p:nvPr/>
        </p:nvSpPr>
        <p:spPr bwMode="auto">
          <a:xfrm>
            <a:off x="1689100" y="1409700"/>
            <a:ext cx="4267200" cy="1676400"/>
          </a:xfrm>
          <a:prstGeom prst="line">
            <a:avLst/>
          </a:prstGeom>
          <a:noFill/>
          <a:ln w="9525">
            <a:solidFill>
              <a:srgbClr val="00FF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tr-TR"/>
          </a:p>
        </p:txBody>
      </p:sp>
      <p:pic>
        <p:nvPicPr>
          <p:cNvPr id="306181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7100" y="3543300"/>
            <a:ext cx="3352800" cy="2819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6180" name="Line 4"/>
          <p:cNvSpPr>
            <a:spLocks noChangeShapeType="1"/>
          </p:cNvSpPr>
          <p:nvPr/>
        </p:nvSpPr>
        <p:spPr bwMode="auto">
          <a:xfrm>
            <a:off x="1612900" y="1485900"/>
            <a:ext cx="152400" cy="2286000"/>
          </a:xfrm>
          <a:prstGeom prst="line">
            <a:avLst/>
          </a:prstGeom>
          <a:noFill/>
          <a:ln w="9525">
            <a:solidFill>
              <a:srgbClr val="00FF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tr-TR"/>
          </a:p>
        </p:txBody>
      </p:sp>
      <p:sp>
        <p:nvSpPr>
          <p:cNvPr id="306179" name="Text Box 3"/>
          <p:cNvSpPr txBox="1">
            <a:spLocks noChangeArrowheads="1"/>
          </p:cNvSpPr>
          <p:nvPr/>
        </p:nvSpPr>
        <p:spPr bwMode="auto">
          <a:xfrm>
            <a:off x="4279900" y="5905500"/>
            <a:ext cx="3124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CC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altLang="tr-TR" sz="2400">
                <a:latin typeface="Times New Roman" panose="02020603050405020304" pitchFamily="18" charset="0"/>
                <a:cs typeface="Times New Roman" panose="02020603050405020304" pitchFamily="18" charset="0"/>
              </a:rPr>
              <a:t>Tam güneş tutulması </a:t>
            </a:r>
            <a:endParaRPr lang="tr-TR" altLang="tr-TR"/>
          </a:p>
        </p:txBody>
      </p:sp>
      <p:sp>
        <p:nvSpPr>
          <p:cNvPr id="306178" name="Text Box 2"/>
          <p:cNvSpPr txBox="1">
            <a:spLocks noChangeArrowheads="1"/>
          </p:cNvSpPr>
          <p:nvPr/>
        </p:nvSpPr>
        <p:spPr bwMode="auto">
          <a:xfrm>
            <a:off x="5499100" y="4838700"/>
            <a:ext cx="3124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CC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altLang="tr-TR" sz="2400">
                <a:latin typeface="Times New Roman" panose="02020603050405020304" pitchFamily="18" charset="0"/>
                <a:cs typeface="Times New Roman" panose="02020603050405020304" pitchFamily="18" charset="0"/>
              </a:rPr>
              <a:t>Parçalı güneş tutulması </a:t>
            </a:r>
            <a:endParaRPr lang="tr-TR" alt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105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65288"/>
            <a:ext cx="9144000" cy="4537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1058" name="Text Box 2"/>
          <p:cNvSpPr txBox="1">
            <a:spLocks noChangeArrowheads="1"/>
          </p:cNvSpPr>
          <p:nvPr/>
        </p:nvSpPr>
        <p:spPr bwMode="auto">
          <a:xfrm>
            <a:off x="228600" y="657225"/>
            <a:ext cx="3505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CC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altLang="tr-TR" sz="2400">
                <a:latin typeface="Times New Roman" panose="02020603050405020304" pitchFamily="18" charset="0"/>
                <a:cs typeface="Times New Roman" panose="02020603050405020304" pitchFamily="18" charset="0"/>
              </a:rPr>
              <a:t>(Halkalı güneş tutulması) </a:t>
            </a:r>
            <a:endParaRPr lang="tr-TR" alt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5163" name="Picture 11" descr="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363" y="76200"/>
            <a:ext cx="2784475" cy="670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5161" name="Picture 9" descr="13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7163" y="1219200"/>
            <a:ext cx="4943475" cy="548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5160" name="Text Box 8"/>
          <p:cNvSpPr txBox="1">
            <a:spLocks noChangeArrowheads="1"/>
          </p:cNvSpPr>
          <p:nvPr/>
        </p:nvSpPr>
        <p:spPr bwMode="auto">
          <a:xfrm>
            <a:off x="4271963" y="381000"/>
            <a:ext cx="42672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CC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altLang="tr-TR" sz="3200">
                <a:solidFill>
                  <a:srgbClr val="FF0000"/>
                </a:solidFill>
                <a:cs typeface="Arial" panose="020B0604020202020204" pitchFamily="34" charset="0"/>
              </a:rPr>
              <a:t>Tam güneş tutulması </a:t>
            </a:r>
            <a:endParaRPr lang="tr-TR" altLang="tr-TR"/>
          </a:p>
        </p:txBody>
      </p:sp>
      <p:sp>
        <p:nvSpPr>
          <p:cNvPr id="305159" name="Text Box 7"/>
          <p:cNvSpPr txBox="1">
            <a:spLocks noChangeArrowheads="1"/>
          </p:cNvSpPr>
          <p:nvPr/>
        </p:nvSpPr>
        <p:spPr bwMode="auto">
          <a:xfrm>
            <a:off x="4957763" y="6019800"/>
            <a:ext cx="3505200" cy="396875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altLang="tr-TR" sz="2000">
                <a:solidFill>
                  <a:srgbClr val="FFFF00"/>
                </a:solidFill>
                <a:cs typeface="Arial" panose="020B0604020202020204" pitchFamily="34" charset="0"/>
              </a:rPr>
              <a:t>Fışkırmalar (Prominences) </a:t>
            </a:r>
            <a:endParaRPr lang="tr-TR" altLang="tr-TR"/>
          </a:p>
        </p:txBody>
      </p:sp>
      <p:sp>
        <p:nvSpPr>
          <p:cNvPr id="305158" name="Text Box 6"/>
          <p:cNvSpPr txBox="1">
            <a:spLocks noChangeArrowheads="1"/>
          </p:cNvSpPr>
          <p:nvPr/>
        </p:nvSpPr>
        <p:spPr bwMode="auto">
          <a:xfrm>
            <a:off x="4881563" y="1905000"/>
            <a:ext cx="3886200" cy="396875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altLang="tr-TR" sz="2000">
                <a:solidFill>
                  <a:schemeClr val="bg1"/>
                </a:solidFill>
                <a:cs typeface="Arial" panose="020B0604020202020204" pitchFamily="34" charset="0"/>
              </a:rPr>
              <a:t>Renk küre ve taç tabakası </a:t>
            </a:r>
            <a:endParaRPr lang="tr-TR" altLang="tr-TR"/>
          </a:p>
        </p:txBody>
      </p:sp>
      <p:sp>
        <p:nvSpPr>
          <p:cNvPr id="305157" name="Line 5"/>
          <p:cNvSpPr>
            <a:spLocks noChangeShapeType="1"/>
          </p:cNvSpPr>
          <p:nvPr/>
        </p:nvSpPr>
        <p:spPr bwMode="auto">
          <a:xfrm flipH="1">
            <a:off x="5567363" y="2362200"/>
            <a:ext cx="381000" cy="838200"/>
          </a:xfrm>
          <a:prstGeom prst="line">
            <a:avLst/>
          </a:prstGeom>
          <a:noFill/>
          <a:ln w="9525">
            <a:solidFill>
              <a:srgbClr val="FFFF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305156" name="Line 4"/>
          <p:cNvSpPr>
            <a:spLocks noChangeShapeType="1"/>
          </p:cNvSpPr>
          <p:nvPr/>
        </p:nvSpPr>
        <p:spPr bwMode="auto">
          <a:xfrm flipH="1" flipV="1">
            <a:off x="5338763" y="4267200"/>
            <a:ext cx="762000" cy="1752600"/>
          </a:xfrm>
          <a:prstGeom prst="line">
            <a:avLst/>
          </a:prstGeom>
          <a:noFill/>
          <a:ln w="9525">
            <a:solidFill>
              <a:srgbClr val="FFFF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305155" name="Line 3"/>
          <p:cNvSpPr>
            <a:spLocks noChangeShapeType="1"/>
          </p:cNvSpPr>
          <p:nvPr/>
        </p:nvSpPr>
        <p:spPr bwMode="auto">
          <a:xfrm flipV="1">
            <a:off x="7319963" y="3962400"/>
            <a:ext cx="381000" cy="2057400"/>
          </a:xfrm>
          <a:prstGeom prst="line">
            <a:avLst/>
          </a:prstGeom>
          <a:noFill/>
          <a:ln w="9525">
            <a:solidFill>
              <a:srgbClr val="FFFF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305154" name="FlagCount" hidden="1">
            <a:hlinkClick r:id="rId4" action="ppaction://hlinkfile"/>
          </p:cNvPr>
          <p:cNvSpPr>
            <a:spLocks noChangeArrowheads="1"/>
          </p:cNvSpPr>
          <p:nvPr/>
        </p:nvSpPr>
        <p:spPr bwMode="auto">
          <a:xfrm>
            <a:off x="8183563" y="330200"/>
            <a:ext cx="381000" cy="317500"/>
          </a:xfrm>
          <a:prstGeom prst="wedgeRoundRectCallout">
            <a:avLst>
              <a:gd name="adj1" fmla="val -43750"/>
              <a:gd name="adj2" fmla="val 70000"/>
              <a:gd name="adj3" fmla="val 16667"/>
            </a:avLst>
          </a:prstGeom>
          <a:solidFill>
            <a:srgbClr val="00CC99">
              <a:alpha val="25000"/>
            </a:srgbClr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tr-TR" altLang="tr-TR" sz="1400" b="1">
                <a:latin typeface="Tahoma" panose="020B0604030504040204" pitchFamily="34" charset="0"/>
                <a:cs typeface="Tahoma" panose="020B0604030504040204" pitchFamily="34" charset="0"/>
              </a:rPr>
              <a:t>0</a:t>
            </a:r>
            <a:endParaRPr lang="tr-TR" alt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51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51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51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051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6" presetID="2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051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051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051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051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6" presetID="2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051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051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1" presetID="2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051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051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36" presetID="2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159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05159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05159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5159" grpId="0" autoUpdateAnimBg="0"/>
      <p:bldP spid="305158" grpId="0" animBg="1" autoUpdateAnimBg="0"/>
      <p:bldP spid="305157" grpId="0" animBg="1"/>
      <p:bldP spid="305156" grpId="0" animBg="1"/>
      <p:bldP spid="305155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3106" name="Picture 2" descr="tse2001cmp_espenak_c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" y="506413"/>
            <a:ext cx="8763000" cy="5846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3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2_20.avi">
            <a:hlinkClick r:id="" action="ppaction://media"/>
          </p:cNvPr>
          <p:cNvPicPr>
            <a:picLocks noChangeAspect="1" noChangeArrowheads="1"/>
          </p:cNvPicPr>
          <p:nvPr>
            <a:videoFile r:link="rId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1349375"/>
            <a:ext cx="6477000" cy="4110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2324100" y="5589240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tr-TR" altLang="tr-TR" dirty="0" smtClean="0">
                <a:cs typeface="Arial" panose="020B0604020202020204" pitchFamily="34" charset="0"/>
              </a:rPr>
              <a:t>Dünyadan bakıldığında </a:t>
            </a:r>
            <a:r>
              <a:rPr lang="tr-TR" altLang="tr-TR" dirty="0" smtClean="0">
                <a:solidFill>
                  <a:schemeClr val="accent2"/>
                </a:solidFill>
                <a:cs typeface="Arial" panose="020B0604020202020204" pitchFamily="34" charset="0"/>
              </a:rPr>
              <a:t>Ay’ın Güneş tarafından aydınlatılmış farklı yüzey bölümlerini</a:t>
            </a:r>
            <a:r>
              <a:rPr lang="tr-TR" altLang="tr-TR" dirty="0" smtClean="0">
                <a:cs typeface="Arial" panose="020B0604020202020204" pitchFamily="34" charset="0"/>
              </a:rPr>
              <a:t>, gördüğümüzden </a:t>
            </a:r>
            <a:r>
              <a:rPr lang="tr-TR" altLang="tr-TR" dirty="0" smtClean="0">
                <a:solidFill>
                  <a:srgbClr val="FF0000"/>
                </a:solidFill>
                <a:cs typeface="Arial" panose="020B0604020202020204" pitchFamily="34" charset="0"/>
              </a:rPr>
              <a:t>Ay evreleri oluşur</a:t>
            </a:r>
            <a:r>
              <a:rPr lang="tr-TR" altLang="tr-TR" dirty="0" smtClean="0">
                <a:cs typeface="Arial" panose="020B0604020202020204" pitchFamily="34" charset="0"/>
              </a:rPr>
              <a:t>.</a:t>
            </a:r>
            <a:endParaRPr lang="tr-TR" altLang="tr-TR" dirty="0"/>
          </a:p>
        </p:txBody>
      </p:sp>
      <p:sp>
        <p:nvSpPr>
          <p:cNvPr id="4" name="Rectangle 3"/>
          <p:cNvSpPr/>
          <p:nvPr/>
        </p:nvSpPr>
        <p:spPr>
          <a:xfrm>
            <a:off x="3707904" y="730464"/>
            <a:ext cx="13048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r-TR" alt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Ay Evreleri </a:t>
            </a:r>
            <a:endParaRPr lang="tr-TR" altLang="tr-TR" dirty="0"/>
          </a:p>
        </p:txBody>
      </p:sp>
    </p:spTree>
    <p:extLst>
      <p:ext uri="{BB962C8B-B14F-4D97-AF65-F5344CB8AC3E}">
        <p14:creationId xmlns:p14="http://schemas.microsoft.com/office/powerpoint/2010/main" val="14737347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5395" name="Picture 3" descr="sdhor70307_z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890588"/>
            <a:ext cx="7162800" cy="5624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5394" name="Text Box 2"/>
          <p:cNvSpPr txBox="1">
            <a:spLocks noChangeArrowheads="1"/>
          </p:cNvSpPr>
          <p:nvPr/>
        </p:nvSpPr>
        <p:spPr bwMode="auto">
          <a:xfrm>
            <a:off x="609600" y="3429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CC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altLang="tr-TR" sz="2400">
                <a:latin typeface="Times New Roman" panose="02020603050405020304" pitchFamily="18" charset="0"/>
                <a:cs typeface="Times New Roman" panose="02020603050405020304" pitchFamily="18" charset="0"/>
              </a:rPr>
              <a:t>(Ay tutulması) </a:t>
            </a:r>
            <a:endParaRPr lang="tr-TR" alt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3347" name="Picture 3" descr="TLE2003May-XXX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50" y="617538"/>
            <a:ext cx="8343900" cy="6088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3346" name="Text Box 2"/>
          <p:cNvSpPr txBox="1">
            <a:spLocks noChangeArrowheads="1"/>
          </p:cNvSpPr>
          <p:nvPr/>
        </p:nvSpPr>
        <p:spPr bwMode="auto">
          <a:xfrm>
            <a:off x="323850" y="152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CC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altLang="tr-TR" sz="2400">
                <a:latin typeface="Times New Roman" panose="02020603050405020304" pitchFamily="18" charset="0"/>
                <a:cs typeface="Times New Roman" panose="02020603050405020304" pitchFamily="18" charset="0"/>
              </a:rPr>
              <a:t>(Ay tutulması) </a:t>
            </a:r>
            <a:endParaRPr lang="tr-TR" altLang="tr-TR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2323" name="Picture 3" descr="TLE2000umbra2w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75" y="2389188"/>
            <a:ext cx="8934450" cy="3571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2322" name="Text Box 2"/>
          <p:cNvSpPr txBox="1">
            <a:spLocks noChangeArrowheads="1"/>
          </p:cNvSpPr>
          <p:nvPr/>
        </p:nvSpPr>
        <p:spPr bwMode="auto">
          <a:xfrm>
            <a:off x="228600" y="898525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CC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altLang="tr-TR" sz="2400">
                <a:latin typeface="Times New Roman" panose="02020603050405020304" pitchFamily="18" charset="0"/>
                <a:cs typeface="Times New Roman" panose="02020603050405020304" pitchFamily="18" charset="0"/>
              </a:rPr>
              <a:t>(Ay tutulması) </a:t>
            </a:r>
            <a:endParaRPr lang="tr-TR" altLang="tr-TR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300" name="Rectangle 4"/>
          <p:cNvSpPr>
            <a:spLocks noChangeArrowheads="1"/>
          </p:cNvSpPr>
          <p:nvPr/>
        </p:nvSpPr>
        <p:spPr bwMode="auto">
          <a:xfrm>
            <a:off x="-900113" y="0"/>
            <a:ext cx="8229601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CC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tr-TR" altLang="tr-TR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Tam ay tutulması </a:t>
            </a:r>
            <a:endParaRPr lang="tr-TR" altLang="tr-TR"/>
          </a:p>
        </p:txBody>
      </p:sp>
      <p:pic>
        <p:nvPicPr>
          <p:cNvPr id="311298" name="Picture 2" descr="0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1628775"/>
            <a:ext cx="4678362" cy="4678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1304" name="Rectangle 8"/>
          <p:cNvSpPr>
            <a:spLocks noChangeArrowheads="1"/>
          </p:cNvSpPr>
          <p:nvPr/>
        </p:nvSpPr>
        <p:spPr bwMode="auto">
          <a:xfrm>
            <a:off x="5292725" y="785813"/>
            <a:ext cx="3203575" cy="6072187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/>
            <a:endParaRPr lang="tr-TR" altLang="tr-TR" sz="2800">
              <a:solidFill>
                <a:srgbClr val="FFFF00"/>
              </a:solidFill>
              <a:cs typeface="Arial" panose="020B0604020202020204" pitchFamily="34" charset="0"/>
            </a:endParaRPr>
          </a:p>
          <a:p>
            <a:pPr algn="ctr">
              <a:spcBef>
                <a:spcPct val="50000"/>
              </a:spcBef>
            </a:pPr>
            <a:r>
              <a:rPr lang="tr-TR" altLang="tr-TR" sz="2800">
                <a:solidFill>
                  <a:srgbClr val="FFFF00"/>
                </a:solidFill>
                <a:cs typeface="Arial" panose="020B0604020202020204" pitchFamily="34" charset="0"/>
              </a:rPr>
              <a:t>Tam ay tutulması </a:t>
            </a:r>
            <a:r>
              <a:rPr lang="tr-TR" altLang="tr-TR" sz="2800">
                <a:solidFill>
                  <a:srgbClr val="FF0000"/>
                </a:solidFill>
                <a:cs typeface="Arial" panose="020B0604020202020204" pitchFamily="34" charset="0"/>
              </a:rPr>
              <a:t>1 saat 40 dakika </a:t>
            </a:r>
            <a:r>
              <a:rPr lang="tr-TR" altLang="tr-TR" sz="2800">
                <a:solidFill>
                  <a:srgbClr val="FFFF00"/>
                </a:solidFill>
                <a:cs typeface="Arial" panose="020B0604020202020204" pitchFamily="34" charset="0"/>
              </a:rPr>
              <a:t>kadar sürer.</a:t>
            </a:r>
            <a:endParaRPr lang="tr-TR" altLang="tr-TR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ct val="50000"/>
              </a:spcBef>
            </a:pPr>
            <a:r>
              <a:rPr lang="tr-TR" altLang="tr-TR" sz="2800">
                <a:solidFill>
                  <a:srgbClr val="FFFF00"/>
                </a:solidFill>
                <a:cs typeface="Arial" panose="020B0604020202020204" pitchFamily="34" charset="0"/>
              </a:rPr>
              <a:t>Tam tutulma anında Ay, </a:t>
            </a:r>
            <a:r>
              <a:rPr lang="tr-TR" altLang="tr-TR" sz="2800">
                <a:solidFill>
                  <a:srgbClr val="FF0000"/>
                </a:solidFill>
                <a:cs typeface="Arial" panose="020B0604020202020204" pitchFamily="34" charset="0"/>
              </a:rPr>
              <a:t>sönük bir kırmızı</a:t>
            </a:r>
            <a:r>
              <a:rPr lang="tr-TR" altLang="tr-TR" sz="2800">
                <a:cs typeface="Arial" panose="020B0604020202020204" pitchFamily="34" charset="0"/>
              </a:rPr>
              <a:t>, </a:t>
            </a:r>
            <a:r>
              <a:rPr lang="tr-TR" altLang="tr-TR" sz="2800">
                <a:solidFill>
                  <a:srgbClr val="FFFF00"/>
                </a:solidFill>
                <a:cs typeface="Arial" panose="020B0604020202020204" pitchFamily="34" charset="0"/>
              </a:rPr>
              <a:t>renkte görülür. Bunun nedeni</a:t>
            </a:r>
            <a:r>
              <a:rPr lang="tr-TR" altLang="tr-TR" sz="2800">
                <a:cs typeface="Arial" panose="020B0604020202020204" pitchFamily="34" charset="0"/>
              </a:rPr>
              <a:t>, </a:t>
            </a:r>
            <a:r>
              <a:rPr lang="tr-TR" altLang="tr-TR" sz="2800">
                <a:solidFill>
                  <a:srgbClr val="FFFF00"/>
                </a:solidFill>
                <a:cs typeface="Arial" panose="020B0604020202020204" pitchFamily="34" charset="0"/>
              </a:rPr>
              <a:t>reflecting</a:t>
            </a:r>
            <a:r>
              <a:rPr lang="tr-TR" altLang="tr-TR" sz="2800">
                <a:cs typeface="Arial" panose="020B0604020202020204" pitchFamily="34" charset="0"/>
              </a:rPr>
              <a:t> </a:t>
            </a:r>
            <a:r>
              <a:rPr lang="tr-TR" altLang="tr-TR" sz="2800">
                <a:solidFill>
                  <a:srgbClr val="FF0000"/>
                </a:solidFill>
                <a:cs typeface="Arial" panose="020B0604020202020204" pitchFamily="34" charset="0"/>
              </a:rPr>
              <a:t>Yer’in atmosferinden yansıyan </a:t>
            </a:r>
            <a:r>
              <a:rPr lang="tr-TR" altLang="tr-TR" sz="2800">
                <a:solidFill>
                  <a:srgbClr val="FFFF00"/>
                </a:solidFill>
                <a:cs typeface="Arial" panose="020B0604020202020204" pitchFamily="34" charset="0"/>
              </a:rPr>
              <a:t>Güneş ışığıdır.</a:t>
            </a:r>
            <a:endParaRPr lang="tr-TR" alt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12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12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9" name="Rectangle 1027"/>
          <p:cNvSpPr>
            <a:spLocks noChangeArrowheads="1"/>
          </p:cNvSpPr>
          <p:nvPr/>
        </p:nvSpPr>
        <p:spPr bwMode="auto">
          <a:xfrm>
            <a:off x="228600" y="533400"/>
            <a:ext cx="45720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20000"/>
              </a:spcBef>
              <a:buFontTx/>
              <a:buChar char="•"/>
            </a:pPr>
            <a:r>
              <a:rPr lang="tr-TR" altLang="tr-TR" sz="3200" b="1" i="1"/>
              <a:t>Ay Tutulması</a:t>
            </a:r>
            <a:r>
              <a:rPr lang="en-US" altLang="tr-TR" sz="3200" b="1" i="1"/>
              <a:t>…</a:t>
            </a:r>
          </a:p>
        </p:txBody>
      </p:sp>
      <p:sp>
        <p:nvSpPr>
          <p:cNvPr id="50181" name="Text Box 1029"/>
          <p:cNvSpPr txBox="1">
            <a:spLocks noChangeArrowheads="1"/>
          </p:cNvSpPr>
          <p:nvPr/>
        </p:nvSpPr>
        <p:spPr bwMode="auto">
          <a:xfrm>
            <a:off x="3108325" y="2474913"/>
            <a:ext cx="390207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tr-TR" altLang="tr-TR" sz="1800">
              <a:latin typeface="Arial" panose="020B0604020202020204" pitchFamily="34" charset="0"/>
            </a:endParaRPr>
          </a:p>
        </p:txBody>
      </p:sp>
      <p:pic>
        <p:nvPicPr>
          <p:cNvPr id="50182" name="Picture 1030" descr="TLE2000Anim2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762000"/>
            <a:ext cx="3962400" cy="396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183" name="Picture 1031" descr="TLE2000matrix2w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371600"/>
            <a:ext cx="3711575" cy="5257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83100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ChangeArrowheads="1"/>
          </p:cNvSpPr>
          <p:nvPr/>
        </p:nvSpPr>
        <p:spPr bwMode="auto">
          <a:xfrm>
            <a:off x="609600" y="152400"/>
            <a:ext cx="7772400" cy="83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tr-TR" altLang="tr-TR" sz="4400">
                <a:solidFill>
                  <a:schemeClr val="tx2"/>
                </a:solidFill>
              </a:rPr>
              <a:t>Ay Tutulmasının Geometrisi</a:t>
            </a:r>
            <a:endParaRPr lang="en-US" altLang="tr-TR" sz="4400">
              <a:solidFill>
                <a:schemeClr val="tx2"/>
              </a:solidFill>
            </a:endParaRPr>
          </a:p>
        </p:txBody>
      </p:sp>
      <p:pic>
        <p:nvPicPr>
          <p:cNvPr id="43011" name="Picture 3" descr="bbtlf0222_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089150"/>
            <a:ext cx="9144000" cy="3897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012" name="Text Box 4"/>
          <p:cNvSpPr txBox="1">
            <a:spLocks noChangeArrowheads="1"/>
          </p:cNvSpPr>
          <p:nvPr/>
        </p:nvSpPr>
        <p:spPr bwMode="auto">
          <a:xfrm>
            <a:off x="0" y="2286000"/>
            <a:ext cx="41910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tr-TR" sz="2000"/>
              <a:t>(</a:t>
            </a:r>
            <a:r>
              <a:rPr lang="tr-TR" altLang="tr-TR" sz="2000"/>
              <a:t>Güneş ışığının bir kısmı örtülünce</a:t>
            </a:r>
            <a:r>
              <a:rPr lang="en-US" altLang="tr-TR" sz="2000"/>
              <a:t>)</a:t>
            </a:r>
          </a:p>
        </p:txBody>
      </p:sp>
      <p:sp>
        <p:nvSpPr>
          <p:cNvPr id="43013" name="Text Box 5"/>
          <p:cNvSpPr txBox="1">
            <a:spLocks noChangeArrowheads="1"/>
          </p:cNvSpPr>
          <p:nvPr/>
        </p:nvSpPr>
        <p:spPr bwMode="auto">
          <a:xfrm>
            <a:off x="304800" y="2819400"/>
            <a:ext cx="41910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tr-TR" sz="2000"/>
              <a:t>(</a:t>
            </a:r>
            <a:r>
              <a:rPr lang="tr-TR" altLang="tr-TR" sz="2000"/>
              <a:t>Güneş ışığı tamamen örtülünce</a:t>
            </a:r>
            <a:r>
              <a:rPr lang="en-US" altLang="tr-TR" sz="200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1356868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30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30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430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430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12" grpId="0" autoUpdateAnimBg="0"/>
      <p:bldP spid="43013" grpId="0" autoUpdateAnimBg="0"/>
    </p:bld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152</TotalTime>
  <Words>255</Words>
  <Application>Microsoft Office PowerPoint</Application>
  <PresentationFormat>On-screen Show (4:3)</PresentationFormat>
  <Paragraphs>39</Paragraphs>
  <Slides>23</Slides>
  <Notes>3</Notes>
  <HiddenSlides>0</HiddenSlides>
  <MMClips>1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8" baseType="lpstr">
      <vt:lpstr>Arial</vt:lpstr>
      <vt:lpstr>Times New Roman</vt:lpstr>
      <vt:lpstr>Tahoma</vt:lpstr>
      <vt:lpstr>Default Design</vt:lpstr>
      <vt:lpstr>Microsoft PowerPoint Slide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AU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astro-202</dc:creator>
  <cp:lastModifiedBy>unicorn</cp:lastModifiedBy>
  <cp:revision>96</cp:revision>
  <dcterms:created xsi:type="dcterms:W3CDTF">2006-11-04T13:55:09Z</dcterms:created>
  <dcterms:modified xsi:type="dcterms:W3CDTF">2018-04-01T12:23:28Z</dcterms:modified>
</cp:coreProperties>
</file>