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289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0" spc="-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800" cap="all" spc="2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9F3EBA-318B-4176-AFA4-D4E1F080E63C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9D84AB7-21F7-4235-ACD2-4F162E07132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1" y="826686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929604" y="1051995"/>
            <a:ext cx="518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32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3200" b="0" baseline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32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3EBA-318B-4176-AFA4-D4E1F080E63C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4AB7-21F7-4235-ACD2-4F162E0713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975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3EBA-318B-4176-AFA4-D4E1F080E63C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4AB7-21F7-4235-ACD2-4F162E0713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38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9F3EBA-318B-4176-AFA4-D4E1F080E63C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9D84AB7-21F7-4235-ACD2-4F162E0713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393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9F3EBA-318B-4176-AFA4-D4E1F080E63C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9D84AB7-21F7-4235-ACD2-4F162E07132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37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3EBA-318B-4176-AFA4-D4E1F080E63C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4AB7-21F7-4235-ACD2-4F162E0713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19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3EBA-318B-4176-AFA4-D4E1F080E63C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4AB7-21F7-4235-ACD2-4F162E0713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55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4627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9F3EBA-318B-4176-AFA4-D4E1F080E63C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D84AB7-21F7-4235-ACD2-4F162E07132A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988291" y="1644073"/>
            <a:ext cx="10224192" cy="350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Bağlayıcı 7"/>
          <p:cNvCxnSpPr/>
          <p:nvPr/>
        </p:nvCxnSpPr>
        <p:spPr>
          <a:xfrm>
            <a:off x="1097280" y="979054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3EBA-318B-4176-AFA4-D4E1F080E63C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4AB7-21F7-4235-ACD2-4F162E0713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496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9F3EBA-318B-4176-AFA4-D4E1F080E63C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9D84AB7-21F7-4235-ACD2-4F162E0713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87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3EBA-318B-4176-AFA4-D4E1F080E63C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84AB7-21F7-4235-ACD2-4F162E0713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59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2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64999"/>
            <a:ext cx="10058400" cy="48040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39F3EBA-318B-4176-AFA4-D4E1F080E63C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9D84AB7-21F7-4235-ACD2-4F162E07132A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989699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53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el.icio.us/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WEB </a:t>
            </a:r>
            <a:r>
              <a:rPr lang="tr-TR" dirty="0" smtClean="0"/>
              <a:t>SİTESİ TASARLAMA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Nbp220 web projesi yönetimi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2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920413"/>
            <a:ext cx="10363200" cy="5670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1607185" indent="-283210"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Resimler,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düğmeler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ve ikonlar,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grafiklerden oluşmuş kelimelerdir.</a:t>
            </a:r>
            <a:endParaRPr sz="3200" dirty="0">
              <a:latin typeface="Arial"/>
              <a:cs typeface="Arial"/>
            </a:endParaRPr>
          </a:p>
          <a:p>
            <a:pPr marL="295910" marR="5080" indent="-283210">
              <a:spcBef>
                <a:spcPts val="765"/>
              </a:spcBef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İyi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kullanıldığında,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çok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etkilidir; kötü  kullanıldığında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ise hiçbir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etkisi olmaz,  hatta bazen olumsuz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etki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bile</a:t>
            </a:r>
            <a:r>
              <a:rPr sz="3200" spc="-1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yaratabiliyor.</a:t>
            </a:r>
            <a:endParaRPr sz="3200" dirty="0">
              <a:latin typeface="Arial"/>
              <a:cs typeface="Arial"/>
            </a:endParaRPr>
          </a:p>
          <a:p>
            <a:pPr marL="295910" marR="294640" indent="-283210">
              <a:spcBef>
                <a:spcPts val="765"/>
              </a:spcBef>
              <a:buFont typeface="Wingdings 2"/>
              <a:buChar char=""/>
              <a:tabLst>
                <a:tab pos="408305" algn="l"/>
                <a:tab pos="408940" algn="l"/>
              </a:tabLst>
            </a:pP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Yalnızca kelimelerden oluşmuş bir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sayfa  ise,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bazen anlatılması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gerekeni  kısıtlayabiliyor.</a:t>
            </a:r>
            <a:endParaRPr sz="3200" dirty="0">
              <a:latin typeface="Arial"/>
              <a:cs typeface="Arial"/>
            </a:endParaRPr>
          </a:p>
          <a:p>
            <a:pPr marL="295910" indent="-283210">
              <a:spcBef>
                <a:spcPts val="765"/>
              </a:spcBef>
              <a:buFont typeface="Wingdings 2"/>
              <a:buChar char=""/>
              <a:tabLst>
                <a:tab pos="296545" algn="l"/>
              </a:tabLst>
            </a:pPr>
            <a:r>
              <a:rPr sz="3200" spc="5" dirty="0">
                <a:solidFill>
                  <a:srgbClr val="1A1A6F"/>
                </a:solidFill>
                <a:latin typeface="Arial"/>
                <a:cs typeface="Arial"/>
              </a:rPr>
              <a:t>O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nedenle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iyi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bir denge</a:t>
            </a:r>
            <a:r>
              <a:rPr sz="3200" spc="-11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yakalayan</a:t>
            </a:r>
            <a:endParaRPr sz="3200" dirty="0">
              <a:latin typeface="Arial"/>
              <a:cs typeface="Arial"/>
            </a:endParaRPr>
          </a:p>
          <a:p>
            <a:pPr marL="295910">
              <a:lnSpc>
                <a:spcPts val="3665"/>
              </a:lnSpc>
            </a:pP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kullanım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şekli,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hem okumayı</a:t>
            </a:r>
            <a:r>
              <a:rPr sz="3200" spc="-2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 err="1">
                <a:solidFill>
                  <a:srgbClr val="1A1A6F"/>
                </a:solidFill>
                <a:latin typeface="Arial"/>
                <a:cs typeface="Arial"/>
              </a:rPr>
              <a:t>güçlendirir</a:t>
            </a:r>
            <a:r>
              <a:rPr sz="3200" spc="-5" dirty="0" smtClean="0">
                <a:solidFill>
                  <a:srgbClr val="1A1A6F"/>
                </a:solidFill>
                <a:latin typeface="Arial"/>
                <a:cs typeface="Arial"/>
              </a:rPr>
              <a:t>,</a:t>
            </a:r>
            <a:r>
              <a:rPr lang="tr-TR" sz="3200" spc="-5" dirty="0">
                <a:solidFill>
                  <a:srgbClr val="1A1A6F"/>
                </a:solidFill>
                <a:latin typeface="Arial"/>
                <a:cs typeface="Arial"/>
              </a:rPr>
              <a:t> hem </a:t>
            </a:r>
            <a:r>
              <a:rPr lang="tr-TR" sz="3200" dirty="0">
                <a:solidFill>
                  <a:srgbClr val="1A1A6F"/>
                </a:solidFill>
                <a:latin typeface="Arial"/>
                <a:cs typeface="Arial"/>
              </a:rPr>
              <a:t>de anlaşılma </a:t>
            </a:r>
            <a:r>
              <a:rPr lang="tr-TR" sz="3200" spc="-5" dirty="0">
                <a:solidFill>
                  <a:srgbClr val="1A1A6F"/>
                </a:solidFill>
                <a:latin typeface="Arial"/>
                <a:cs typeface="Arial"/>
              </a:rPr>
              <a:t>oranını</a:t>
            </a:r>
            <a:r>
              <a:rPr lang="tr-TR" sz="3200" spc="-12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lang="tr-TR" sz="3200" dirty="0">
                <a:solidFill>
                  <a:srgbClr val="1A1A6F"/>
                </a:solidFill>
                <a:latin typeface="Arial"/>
                <a:cs typeface="Arial"/>
              </a:rPr>
              <a:t>artırır.</a:t>
            </a:r>
            <a:endParaRPr lang="tr-TR" sz="3200" dirty="0">
              <a:latin typeface="Arial"/>
              <a:cs typeface="Arial"/>
            </a:endParaRPr>
          </a:p>
          <a:p>
            <a:pPr marL="295910">
              <a:lnSpc>
                <a:spcPts val="3665"/>
              </a:lnSpc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E-ticaret</a:t>
            </a:r>
            <a:r>
              <a:rPr spc="-8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siteleri-Açıklamalar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244D-8A79-42F4-A49D-72C552BDEF6F}" type="datetime1">
              <a:rPr lang="tr-TR" smtClean="0"/>
              <a:t>26.01.2020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tr-TR" spc="-20" dirty="0" smtClean="0"/>
              <a:t>A.Ü. NMYO</a:t>
            </a:r>
            <a:endParaRPr lang="tr-TR" spc="-15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820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281" y="1292098"/>
            <a:ext cx="10115204" cy="3533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00"/>
              </a:lnSpc>
            </a:pPr>
            <a:r>
              <a:rPr sz="3700" spc="40" dirty="0">
                <a:solidFill>
                  <a:srgbClr val="1A1A6F"/>
                </a:solidFill>
                <a:latin typeface="Wingdings 2"/>
                <a:cs typeface="Wingdings 2"/>
              </a:rPr>
              <a:t></a:t>
            </a:r>
            <a:r>
              <a:rPr sz="3700" spc="40" dirty="0">
                <a:solidFill>
                  <a:srgbClr val="1A1A6F"/>
                </a:solidFill>
                <a:latin typeface="Arial"/>
                <a:cs typeface="Arial"/>
              </a:rPr>
              <a:t>Bir </a:t>
            </a:r>
            <a:r>
              <a:rPr sz="3700" spc="-5" dirty="0">
                <a:solidFill>
                  <a:srgbClr val="1A1A6F"/>
                </a:solidFill>
                <a:latin typeface="Arial"/>
                <a:cs typeface="Arial"/>
              </a:rPr>
              <a:t>e-ticaret sitesinin içerdiği</a:t>
            </a:r>
            <a:r>
              <a:rPr sz="3700" spc="6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700" spc="-5" dirty="0">
                <a:solidFill>
                  <a:srgbClr val="1A1A6F"/>
                </a:solidFill>
                <a:latin typeface="Arial"/>
                <a:cs typeface="Arial"/>
              </a:rPr>
              <a:t>ürün</a:t>
            </a:r>
            <a:endParaRPr sz="3700" dirty="0">
              <a:latin typeface="Arial"/>
              <a:cs typeface="Arial"/>
            </a:endParaRPr>
          </a:p>
          <a:p>
            <a:pPr marL="295910">
              <a:lnSpc>
                <a:spcPts val="4000"/>
              </a:lnSpc>
            </a:pPr>
            <a:r>
              <a:rPr sz="3700" spc="-5" dirty="0">
                <a:solidFill>
                  <a:srgbClr val="1A1A6F"/>
                </a:solidFill>
                <a:latin typeface="Arial"/>
                <a:cs typeface="Arial"/>
              </a:rPr>
              <a:t>kategorilerinden biri</a:t>
            </a:r>
            <a:r>
              <a:rPr sz="3700" spc="5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700" spc="-5" dirty="0">
                <a:solidFill>
                  <a:srgbClr val="1A1A6F"/>
                </a:solidFill>
                <a:latin typeface="Arial"/>
                <a:cs typeface="Arial"/>
              </a:rPr>
              <a:t>parfüm.</a:t>
            </a:r>
            <a:endParaRPr sz="3700" dirty="0">
              <a:latin typeface="Arial"/>
              <a:cs typeface="Arial"/>
            </a:endParaRPr>
          </a:p>
          <a:p>
            <a:pPr marL="295910" marR="404495" indent="-283845">
              <a:lnSpc>
                <a:spcPct val="80000"/>
              </a:lnSpc>
              <a:spcBef>
                <a:spcPts val="885"/>
              </a:spcBef>
            </a:pPr>
            <a:r>
              <a:rPr sz="3700" spc="55" dirty="0">
                <a:solidFill>
                  <a:srgbClr val="1A1A6F"/>
                </a:solidFill>
                <a:latin typeface="Wingdings 2"/>
                <a:cs typeface="Wingdings 2"/>
              </a:rPr>
              <a:t></a:t>
            </a:r>
            <a:r>
              <a:rPr sz="3700" spc="55" dirty="0">
                <a:solidFill>
                  <a:srgbClr val="1A1A6F"/>
                </a:solidFill>
                <a:latin typeface="Arial"/>
                <a:cs typeface="Arial"/>
              </a:rPr>
              <a:t>Ve </a:t>
            </a:r>
            <a:r>
              <a:rPr sz="3700" spc="-5" dirty="0">
                <a:solidFill>
                  <a:srgbClr val="1A1A6F"/>
                </a:solidFill>
                <a:latin typeface="Arial"/>
                <a:cs typeface="Arial"/>
              </a:rPr>
              <a:t>bu sitenin müşterisi olan birçok  kişi, bu sitenin sunduğu ürünleri,  hayatlarında ilk defa satın alıp,  kullanıyorlar.</a:t>
            </a:r>
            <a:endParaRPr sz="3700" dirty="0">
              <a:latin typeface="Arial"/>
              <a:cs typeface="Arial"/>
            </a:endParaRPr>
          </a:p>
          <a:p>
            <a:pPr marL="12700">
              <a:lnSpc>
                <a:spcPts val="3995"/>
              </a:lnSpc>
            </a:pPr>
            <a:r>
              <a:rPr sz="3700" spc="30" dirty="0">
                <a:solidFill>
                  <a:srgbClr val="1A1A6F"/>
                </a:solidFill>
                <a:latin typeface="Wingdings 2"/>
                <a:cs typeface="Wingdings 2"/>
              </a:rPr>
              <a:t></a:t>
            </a:r>
            <a:r>
              <a:rPr sz="3700" spc="30" dirty="0">
                <a:solidFill>
                  <a:srgbClr val="1A1A6F"/>
                </a:solidFill>
                <a:latin typeface="Arial"/>
                <a:cs typeface="Arial"/>
              </a:rPr>
              <a:t>Yani </a:t>
            </a:r>
            <a:r>
              <a:rPr sz="3700" spc="-5" dirty="0">
                <a:solidFill>
                  <a:srgbClr val="1A1A6F"/>
                </a:solidFill>
                <a:latin typeface="Arial"/>
                <a:cs typeface="Arial"/>
              </a:rPr>
              <a:t>koklamadan, denemeden.</a:t>
            </a:r>
            <a:r>
              <a:rPr sz="3700" spc="7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700" spc="-5" dirty="0">
                <a:solidFill>
                  <a:srgbClr val="1A1A6F"/>
                </a:solidFill>
                <a:latin typeface="Arial"/>
                <a:cs typeface="Arial"/>
              </a:rPr>
              <a:t>Peki</a:t>
            </a:r>
            <a:endParaRPr sz="3700" dirty="0">
              <a:latin typeface="Arial"/>
              <a:cs typeface="Arial"/>
            </a:endParaRPr>
          </a:p>
          <a:p>
            <a:pPr marL="295910">
              <a:lnSpc>
                <a:spcPts val="3995"/>
              </a:lnSpc>
            </a:pPr>
            <a:r>
              <a:rPr sz="3700" spc="-5" dirty="0">
                <a:solidFill>
                  <a:srgbClr val="1A1A6F"/>
                </a:solidFill>
                <a:latin typeface="Arial"/>
                <a:cs typeface="Arial"/>
              </a:rPr>
              <a:t>site bunu nasıl</a:t>
            </a:r>
            <a:r>
              <a:rPr sz="3700" spc="3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700" spc="-5" dirty="0">
                <a:solidFill>
                  <a:srgbClr val="1A1A6F"/>
                </a:solidFill>
                <a:latin typeface="Arial"/>
                <a:cs typeface="Arial"/>
              </a:rPr>
              <a:t>başarıyorlar?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E-ticaret</a:t>
            </a:r>
            <a:r>
              <a:rPr spc="-8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siteleri-Açıklamalar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A93C-9AD7-414C-84D1-9BC7852CF34F}" type="datetime1">
              <a:rPr lang="tr-TR" smtClean="0"/>
              <a:t>26.01.2020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517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1" y="1405891"/>
            <a:ext cx="8866506" cy="354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14655" indent="-342900"/>
            <a:r>
              <a:rPr sz="3200" spc="-5" dirty="0">
                <a:solidFill>
                  <a:srgbClr val="1A1A6F"/>
                </a:solidFill>
                <a:latin typeface="Wingdings"/>
                <a:cs typeface="Wingdings"/>
              </a:rPr>
              <a:t>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Online alışveriş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sitesi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kullanıcılarının 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yüzde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28'i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"ürün detay"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sayfalarında</a:t>
            </a:r>
            <a:r>
              <a:rPr sz="3200" spc="-13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bir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ürünü alıp almayacaklarına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karar  veriyorlar.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spcBef>
                <a:spcPts val="765"/>
              </a:spcBef>
              <a:buFont typeface="Wingdings"/>
              <a:buChar char=""/>
              <a:tabLst>
                <a:tab pos="488315" algn="l"/>
              </a:tabLst>
            </a:pP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Yani, kullanıcıların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yüzde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28'i,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bir</a:t>
            </a:r>
            <a:r>
              <a:rPr sz="3200" spc="-4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ürünün  detay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ve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resimleri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gerekli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bilgiyi 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alamıyorsa, bu sayfadan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hatta siteden,  ürün almadan</a:t>
            </a:r>
            <a:r>
              <a:rPr sz="3200" spc="-8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ayrılıyorlar.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Ürün</a:t>
            </a:r>
            <a:r>
              <a:rPr spc="-9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Resimleri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DA2E-CDB6-47CB-9400-93524D2F5087}" type="datetime1">
              <a:rPr lang="tr-TR" smtClean="0"/>
              <a:t>26.01.2020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05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405891"/>
            <a:ext cx="9018016" cy="401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208279" indent="-283210"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Bir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online alışveriş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şirketinin amacı,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kullanıcıların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bir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ürünü alma işlemini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en  kısa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zamanda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gerçekleştirmesi</a:t>
            </a:r>
            <a:r>
              <a:rPr sz="3200" spc="-10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olmalıdır.</a:t>
            </a:r>
            <a:endParaRPr sz="3200" dirty="0">
              <a:latin typeface="Arial"/>
              <a:cs typeface="Arial"/>
            </a:endParaRPr>
          </a:p>
          <a:p>
            <a:pPr marL="295910" marR="5080" indent="-283210">
              <a:spcBef>
                <a:spcPts val="770"/>
              </a:spcBef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Ürün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detayı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ve resmi, bu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karar</a:t>
            </a:r>
            <a:r>
              <a:rPr sz="3200" spc="-10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aşamasına 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yardımcı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olmuyor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ya da geciktiriyor ise,  ürünü satın alan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kullanıcı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sayısı,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ürün 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detayı ve resmi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daha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açıklayıcı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olan bir 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siteye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oranla daha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az</a:t>
            </a:r>
            <a:r>
              <a:rPr sz="3200" spc="-11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olacaktır.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Ürün</a:t>
            </a:r>
            <a:r>
              <a:rPr spc="-9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Resimleri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91D8-1069-4BB7-B35D-263C5B597C20}" type="datetime1">
              <a:rPr lang="tr-TR" smtClean="0"/>
              <a:t>26.01.2020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46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000" y="1066800"/>
            <a:ext cx="8765286" cy="4637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136525" indent="-283210"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Eğer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bir cep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telefonu alma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kararınız, bu  cep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telefonunun boyutları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ile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ilgili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ise,</a:t>
            </a:r>
            <a:r>
              <a:rPr sz="3200" spc="-7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bu  konuda en açıklayıcı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bilgiyi nereden  alabilirsiniz?</a:t>
            </a:r>
            <a:endParaRPr sz="3200" dirty="0">
              <a:latin typeface="Arial"/>
              <a:cs typeface="Arial"/>
            </a:endParaRPr>
          </a:p>
          <a:p>
            <a:pPr marL="295910" indent="-283210">
              <a:spcBef>
                <a:spcPts val="765"/>
              </a:spcBef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Resimden mi yoksa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ürün</a:t>
            </a:r>
            <a:r>
              <a:rPr sz="3200" spc="-13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açıklayıcı</a:t>
            </a:r>
            <a:endParaRPr sz="3200" dirty="0">
              <a:latin typeface="Arial"/>
              <a:cs typeface="Arial"/>
            </a:endParaRPr>
          </a:p>
          <a:p>
            <a:pPr marL="295910"/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bilgilerinden</a:t>
            </a:r>
            <a:r>
              <a:rPr sz="3200" spc="-6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mi?</a:t>
            </a:r>
            <a:endParaRPr sz="3200" dirty="0">
              <a:latin typeface="Arial"/>
              <a:cs typeface="Arial"/>
            </a:endParaRPr>
          </a:p>
          <a:p>
            <a:pPr marL="295910" marR="5080" indent="-283210">
              <a:spcBef>
                <a:spcPts val="765"/>
              </a:spcBef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Aranızda kaç kişi,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ürün detay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sayfası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içinde verilen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"</a:t>
            </a:r>
            <a:r>
              <a:rPr sz="3200" i="1" dirty="0">
                <a:solidFill>
                  <a:srgbClr val="1A1A6F"/>
                </a:solidFill>
                <a:latin typeface="Arial"/>
                <a:cs typeface="Arial"/>
              </a:rPr>
              <a:t>132 x 51 x 21 </a:t>
            </a:r>
            <a:r>
              <a:rPr sz="3200" i="1" spc="-5" dirty="0">
                <a:solidFill>
                  <a:srgbClr val="1A1A6F"/>
                </a:solidFill>
                <a:latin typeface="Arial"/>
                <a:cs typeface="Arial"/>
              </a:rPr>
              <a:t>mm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" gibi</a:t>
            </a:r>
            <a:r>
              <a:rPr sz="3200" spc="-9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bir  cep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telefonu boyutunu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gözleri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önünde  canlandırabiliyor?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Ürün</a:t>
            </a:r>
            <a:r>
              <a:rPr spc="-9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Resimleri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9F94-3599-443C-BE3A-D35E90EB3FF7}" type="datetime1">
              <a:rPr lang="tr-TR" smtClean="0"/>
              <a:t>26.01.2020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13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Ürün</a:t>
            </a:r>
            <a:r>
              <a:rPr spc="-9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Resimleri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3" name="object 3"/>
          <p:cNvSpPr/>
          <p:nvPr/>
        </p:nvSpPr>
        <p:spPr>
          <a:xfrm>
            <a:off x="1219200" y="1143000"/>
            <a:ext cx="7772400" cy="4037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88D8-0322-4527-A5A1-0757F1EC383B}" type="datetime1">
              <a:rPr lang="tr-TR" smtClean="0"/>
              <a:t>26.01.2020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717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Ürün</a:t>
            </a:r>
            <a:r>
              <a:rPr spc="-9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Resimleri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3" name="object 3"/>
          <p:cNvSpPr/>
          <p:nvPr/>
        </p:nvSpPr>
        <p:spPr>
          <a:xfrm>
            <a:off x="94815" y="957926"/>
            <a:ext cx="7924799" cy="332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1828800"/>
            <a:ext cx="72390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3A9-2949-4084-8986-F5B49152C66A}" type="datetime1">
              <a:rPr lang="tr-TR" smtClean="0"/>
              <a:t>26.01.2020</a:t>
            </a:fld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786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200" y="1113287"/>
            <a:ext cx="9220200" cy="4534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Tasarımcı,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haklı olarak,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tasarımı,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göze</a:t>
            </a:r>
            <a:r>
              <a:rPr sz="3200" spc="-12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en  iyi ve simetrik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görünecek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şekilde  tasarlamakta ve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ürün müdürü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ise,  kullanıcının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132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x 51 x 21 mm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boyutlarını  anladığını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farz</a:t>
            </a:r>
            <a:r>
              <a:rPr sz="3200" spc="-10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etmektir.</a:t>
            </a:r>
            <a:endParaRPr sz="3200" dirty="0">
              <a:latin typeface="Arial"/>
              <a:cs typeface="Arial"/>
            </a:endParaRPr>
          </a:p>
          <a:p>
            <a:pPr marL="295910" marR="250825" indent="-283210">
              <a:spcBef>
                <a:spcPts val="770"/>
              </a:spcBef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Fakat bu boyutun bir başka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model  telefondan boyut olarak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küçük ya da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büyük olduğunu öğrenmek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için,</a:t>
            </a:r>
            <a:r>
              <a:rPr sz="3200" spc="-3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kullanıcı  ileri-geri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birçok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ürün detayını incelemek,  hatırlamak zorunda</a:t>
            </a:r>
            <a:r>
              <a:rPr sz="3200" spc="-2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kalmaktadır.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Ürün</a:t>
            </a:r>
            <a:r>
              <a:rPr spc="-9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Resimleri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4992-7A45-4266-8CB2-DCE03BB159E0}" type="datetime1">
              <a:rPr lang="tr-TR" smtClean="0"/>
              <a:t>26.01.2020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8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Ürün</a:t>
            </a:r>
            <a:r>
              <a:rPr spc="-9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Resimleri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3" name="object 3"/>
          <p:cNvSpPr/>
          <p:nvPr/>
        </p:nvSpPr>
        <p:spPr>
          <a:xfrm>
            <a:off x="1751752" y="1016045"/>
            <a:ext cx="2971800" cy="2560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1600" y="995162"/>
            <a:ext cx="3871849" cy="2592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2752" y="3606908"/>
            <a:ext cx="3124200" cy="2678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1600" y="3721699"/>
            <a:ext cx="3505200" cy="24845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333F-B3FC-4EDB-A8E5-301465F3D0E6}" type="datetime1">
              <a:rPr lang="tr-TR" smtClean="0"/>
              <a:t>26.01.2020</a:t>
            </a:fld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3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066800"/>
            <a:ext cx="9319259" cy="4247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1490980" indent="-283210"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İlk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etapta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ziyaretçilerinize</a:t>
            </a:r>
            <a:r>
              <a:rPr sz="3200" spc="-12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web  sitenizin amacını ve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neler  yapacağınızı</a:t>
            </a:r>
            <a:r>
              <a:rPr sz="3200" spc="-6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anlatın.</a:t>
            </a:r>
            <a:endParaRPr sz="3200" dirty="0">
              <a:latin typeface="Arial"/>
              <a:cs typeface="Arial"/>
            </a:endParaRPr>
          </a:p>
          <a:p>
            <a:pPr marL="295910" marR="971550" indent="-283210">
              <a:spcBef>
                <a:spcPts val="770"/>
              </a:spcBef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Nereye ne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kadar tıklandığını  anlamaya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çalışın,</a:t>
            </a:r>
            <a:r>
              <a:rPr sz="3200" spc="-10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ziyaretçilerinizi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izleyin.</a:t>
            </a:r>
            <a:endParaRPr sz="3200" dirty="0">
              <a:latin typeface="Arial"/>
              <a:cs typeface="Arial"/>
            </a:endParaRPr>
          </a:p>
          <a:p>
            <a:pPr marL="295910" indent="-283210">
              <a:spcBef>
                <a:spcPts val="765"/>
              </a:spcBef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Menü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ayarları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basit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ve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kullanışlı</a:t>
            </a:r>
            <a:r>
              <a:rPr sz="3200" spc="-6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olsun.</a:t>
            </a:r>
            <a:endParaRPr sz="3200" dirty="0">
              <a:latin typeface="Arial"/>
              <a:cs typeface="Arial"/>
            </a:endParaRPr>
          </a:p>
          <a:p>
            <a:pPr marL="295910" marR="92710" indent="-283210">
              <a:spcBef>
                <a:spcPts val="765"/>
              </a:spcBef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Okunması kolay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olacak şekilde</a:t>
            </a:r>
            <a:r>
              <a:rPr sz="3200" spc="-8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uygun 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büyüklükte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uygun fontlar kullanın. 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(Web'de en çok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kullanılan</a:t>
            </a:r>
            <a:r>
              <a:rPr sz="3200" spc="-10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ideal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Kaliteli bir </a:t>
            </a:r>
            <a:r>
              <a:rPr spc="-5" dirty="0"/>
              <a:t>site</a:t>
            </a:r>
            <a:r>
              <a:rPr spc="-90" dirty="0"/>
              <a:t> </a:t>
            </a:r>
            <a:r>
              <a:rPr spc="-5" dirty="0"/>
              <a:t>için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7580B-39D5-4265-BA8D-76E03B43200E}" type="datetime1">
              <a:rPr lang="tr-TR" smtClean="0"/>
              <a:t>26.01.2020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6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280" y="1405891"/>
            <a:ext cx="9570720" cy="3057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buFont typeface="Wingdings" panose="05000000000000000000" pitchFamily="2" charset="2"/>
              <a:buChar char="v"/>
            </a:pPr>
            <a:r>
              <a:rPr sz="3200" spc="-5" dirty="0" err="1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Siteniz</a:t>
            </a:r>
            <a:r>
              <a:rPr sz="3200" spc="-5" dirty="0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içinde yapabileceğiniz,  kullanılabilirliği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arama motor  sıralamasını etkileyecek en hızlı ve</a:t>
            </a:r>
            <a:r>
              <a:rPr sz="3200" spc="-18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ucuz  çözüm yolu “</a:t>
            </a:r>
            <a:r>
              <a:rPr sz="3200" i="1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sayfa </a:t>
            </a:r>
            <a:r>
              <a:rPr sz="3200" i="1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başlığı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yani</a:t>
            </a:r>
            <a:r>
              <a:rPr sz="3200" spc="-12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/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231140" indent="-457200">
              <a:spcBef>
                <a:spcPts val="770"/>
              </a:spcBef>
              <a:buFont typeface="Wingdings" panose="05000000000000000000" pitchFamily="2" charset="2"/>
              <a:buChar char="v"/>
            </a:pPr>
            <a:r>
              <a:rPr sz="3200" dirty="0" err="1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İyi</a:t>
            </a:r>
            <a:r>
              <a:rPr sz="3200" dirty="0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TITLE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yazmak, iyi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tasarlamak kadar önemli olabilir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  zaman.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7280" y="269557"/>
            <a:ext cx="10058400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622935">
              <a:lnSpc>
                <a:spcPct val="100000"/>
              </a:lnSpc>
            </a:pPr>
            <a:r>
              <a:rPr dirty="0"/>
              <a:t>Sayfa Başlığı (Title)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F62A-84AF-4863-B7F3-CFE982E9977B}" type="datetime1">
              <a:rPr lang="tr-TR" smtClean="0"/>
              <a:t>26.01.2020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88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483105"/>
            <a:ext cx="10058400" cy="3947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buFont typeface="Wingdings 2"/>
              <a:buChar char=""/>
              <a:tabLst>
                <a:tab pos="296545" algn="l"/>
              </a:tabLst>
            </a:pPr>
            <a:r>
              <a:rPr sz="3000" spc="-5" dirty="0">
                <a:solidFill>
                  <a:srgbClr val="1A1A6F"/>
                </a:solidFill>
                <a:latin typeface="Arial"/>
                <a:cs typeface="Arial"/>
              </a:rPr>
              <a:t>Ziyaretçilerinize </a:t>
            </a:r>
            <a:r>
              <a:rPr sz="3000" spc="-10" dirty="0">
                <a:solidFill>
                  <a:srgbClr val="1A1A6F"/>
                </a:solidFill>
                <a:latin typeface="Arial"/>
                <a:cs typeface="Arial"/>
              </a:rPr>
              <a:t>sunduğunuz </a:t>
            </a:r>
            <a:r>
              <a:rPr sz="3000" spc="-5" dirty="0">
                <a:solidFill>
                  <a:srgbClr val="1A1A6F"/>
                </a:solidFill>
                <a:latin typeface="Arial"/>
                <a:cs typeface="Arial"/>
              </a:rPr>
              <a:t>içerik onları  ilgilendiren </a:t>
            </a:r>
            <a:r>
              <a:rPr sz="3000" dirty="0">
                <a:solidFill>
                  <a:srgbClr val="1A1A6F"/>
                </a:solidFill>
                <a:latin typeface="Arial"/>
                <a:cs typeface="Arial"/>
              </a:rPr>
              <a:t>şekilde</a:t>
            </a:r>
            <a:r>
              <a:rPr sz="3000" spc="-10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1A1A6F"/>
                </a:solidFill>
                <a:latin typeface="Arial"/>
                <a:cs typeface="Arial"/>
              </a:rPr>
              <a:t>olsun.</a:t>
            </a:r>
            <a:endParaRPr sz="3000" dirty="0">
              <a:latin typeface="Arial"/>
              <a:cs typeface="Arial"/>
            </a:endParaRPr>
          </a:p>
          <a:p>
            <a:pPr marL="295910" marR="19050" indent="-283210">
              <a:spcBef>
                <a:spcPts val="720"/>
              </a:spcBef>
              <a:buFont typeface="Wingdings 2"/>
              <a:buChar char=""/>
              <a:tabLst>
                <a:tab pos="296545" algn="l"/>
              </a:tabLst>
            </a:pPr>
            <a:r>
              <a:rPr sz="3000" spc="-5" dirty="0">
                <a:solidFill>
                  <a:srgbClr val="1A1A6F"/>
                </a:solidFill>
                <a:latin typeface="Arial"/>
                <a:cs typeface="Arial"/>
              </a:rPr>
              <a:t>Yazılarınızı açık zeminde koyu renklerde  kullanın. </a:t>
            </a:r>
            <a:r>
              <a:rPr sz="3000" dirty="0">
                <a:solidFill>
                  <a:srgbClr val="1A1A6F"/>
                </a:solidFill>
                <a:latin typeface="Arial"/>
                <a:cs typeface="Arial"/>
              </a:rPr>
              <a:t>(Beyaz zemin üzerinde siyah  gibi)</a:t>
            </a:r>
            <a:endParaRPr sz="3000" dirty="0">
              <a:latin typeface="Arial"/>
              <a:cs typeface="Arial"/>
            </a:endParaRPr>
          </a:p>
          <a:p>
            <a:pPr marL="295910" marR="447040" indent="-283210">
              <a:spcBef>
                <a:spcPts val="720"/>
              </a:spcBef>
              <a:buFont typeface="Wingdings 2"/>
              <a:buChar char=""/>
              <a:tabLst>
                <a:tab pos="296545" algn="l"/>
              </a:tabLst>
            </a:pPr>
            <a:r>
              <a:rPr sz="3000" spc="-5" dirty="0">
                <a:solidFill>
                  <a:srgbClr val="1A1A6F"/>
                </a:solidFill>
                <a:latin typeface="Arial"/>
                <a:cs typeface="Arial"/>
              </a:rPr>
              <a:t>Sayfanızdaki dağılımı güzelleştirecek  olan 'beyaz alan'ın kullanımını düzgün  ayarlayın.</a:t>
            </a:r>
            <a:endParaRPr sz="3000" dirty="0">
              <a:latin typeface="Arial"/>
              <a:cs typeface="Arial"/>
            </a:endParaRPr>
          </a:p>
          <a:p>
            <a:pPr marL="295910" marR="592455" indent="-283210">
              <a:lnSpc>
                <a:spcPct val="97000"/>
              </a:lnSpc>
              <a:spcBef>
                <a:spcPts val="830"/>
              </a:spcBef>
              <a:buFont typeface="Wingdings 2"/>
              <a:buChar char=""/>
              <a:tabLst>
                <a:tab pos="402590" algn="l"/>
                <a:tab pos="403225" algn="l"/>
              </a:tabLst>
            </a:pPr>
            <a:r>
              <a:rPr sz="3000" dirty="0">
                <a:solidFill>
                  <a:srgbClr val="1A1A6F"/>
                </a:solidFill>
                <a:latin typeface="Arial"/>
                <a:cs typeface="Arial"/>
              </a:rPr>
              <a:t>Web sitenizde </a:t>
            </a:r>
            <a:r>
              <a:rPr sz="3000" spc="-5" dirty="0">
                <a:solidFill>
                  <a:srgbClr val="1A1A6F"/>
                </a:solidFill>
                <a:latin typeface="Arial"/>
                <a:cs typeface="Arial"/>
              </a:rPr>
              <a:t>kullandığınız grafik</a:t>
            </a:r>
            <a:r>
              <a:rPr sz="3000" spc="-9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1A1A6F"/>
                </a:solidFill>
                <a:latin typeface="Arial"/>
                <a:cs typeface="Arial"/>
              </a:rPr>
              <a:t>ve  </a:t>
            </a:r>
            <a:r>
              <a:rPr sz="3000" spc="-5" dirty="0">
                <a:solidFill>
                  <a:srgbClr val="1A1A6F"/>
                </a:solidFill>
                <a:latin typeface="Arial"/>
                <a:cs typeface="Arial"/>
              </a:rPr>
              <a:t>diğer materyalleri çabuk yüklenecek  </a:t>
            </a:r>
            <a:r>
              <a:rPr sz="4500" spc="-7" baseline="-3703" dirty="0" err="1">
                <a:solidFill>
                  <a:srgbClr val="1A1A6F"/>
                </a:solidFill>
                <a:latin typeface="Arial"/>
                <a:cs typeface="Arial"/>
              </a:rPr>
              <a:t>şeki</a:t>
            </a:r>
            <a:r>
              <a:rPr sz="4500" baseline="-3703" dirty="0" err="1">
                <a:solidFill>
                  <a:srgbClr val="1A1A6F"/>
                </a:solidFill>
                <a:latin typeface="Arial"/>
                <a:cs typeface="Arial"/>
              </a:rPr>
              <a:t>l</a:t>
            </a:r>
            <a:r>
              <a:rPr sz="4500" spc="-7" baseline="-3703" dirty="0" err="1">
                <a:solidFill>
                  <a:srgbClr val="1A1A6F"/>
                </a:solidFill>
                <a:latin typeface="Arial"/>
                <a:cs typeface="Arial"/>
              </a:rPr>
              <a:t>de</a:t>
            </a:r>
            <a:r>
              <a:rPr sz="4500" spc="-44" baseline="-3703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4500" spc="-7" baseline="-3703" dirty="0" err="1">
                <a:solidFill>
                  <a:srgbClr val="1A1A6F"/>
                </a:solidFill>
                <a:latin typeface="Arial"/>
                <a:cs typeface="Arial"/>
              </a:rPr>
              <a:t>hazırl</a:t>
            </a:r>
            <a:r>
              <a:rPr lang="tr-TR" sz="4500" spc="-7" baseline="-3703" dirty="0">
                <a:solidFill>
                  <a:srgbClr val="1A1A6F"/>
                </a:solidFill>
                <a:latin typeface="Arial"/>
                <a:cs typeface="Arial"/>
              </a:rPr>
              <a:t>a</a:t>
            </a:r>
            <a:r>
              <a:rPr sz="4500" spc="-7" baseline="-3703" dirty="0" smtClean="0">
                <a:solidFill>
                  <a:srgbClr val="1A1A6F"/>
                </a:solidFill>
                <a:latin typeface="Arial"/>
                <a:cs typeface="Arial"/>
              </a:rPr>
              <a:t>yın</a:t>
            </a:r>
            <a:r>
              <a:rPr lang="tr-TR" sz="4500" spc="-7" baseline="-3703" dirty="0" smtClean="0">
                <a:solidFill>
                  <a:srgbClr val="1A1A6F"/>
                </a:solidFill>
                <a:latin typeface="Arial"/>
                <a:cs typeface="Arial"/>
              </a:rPr>
              <a:t>.</a:t>
            </a:r>
            <a:endParaRPr sz="4500" spc="-7" baseline="-3703" dirty="0">
              <a:solidFill>
                <a:srgbClr val="1A1A6F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Kaliteli bir </a:t>
            </a:r>
            <a:r>
              <a:rPr spc="-5" dirty="0"/>
              <a:t>site</a:t>
            </a:r>
            <a:r>
              <a:rPr spc="-90" dirty="0"/>
              <a:t> </a:t>
            </a:r>
            <a:r>
              <a:rPr spc="-5" dirty="0"/>
              <a:t>için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4962-CD01-421C-B904-41491B3DE1EC}" type="datetime1">
              <a:rPr lang="tr-TR" smtClean="0"/>
              <a:t>26.01.2020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lang="tr-TR" spc="-1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15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281" y="1405890"/>
            <a:ext cx="9025002" cy="304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164465" indent="-283210" algn="just"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Sitenizde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3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ana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renkten fazlasını</a:t>
            </a:r>
            <a:r>
              <a:rPr sz="3200" spc="-10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kullanın. 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Web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sitenizi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bir baştan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öbür başa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karman  çorman renklerle</a:t>
            </a:r>
            <a:r>
              <a:rPr sz="3200" spc="-11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mahvedin.</a:t>
            </a:r>
            <a:endParaRPr sz="3200" dirty="0">
              <a:latin typeface="Arial"/>
              <a:cs typeface="Arial"/>
            </a:endParaRPr>
          </a:p>
          <a:p>
            <a:pPr marL="295910" marR="5080" indent="-283210">
              <a:spcBef>
                <a:spcPts val="770"/>
              </a:spcBef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Çok sayıda font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stilleri, font büyüklükleri</a:t>
            </a:r>
            <a:r>
              <a:rPr sz="3200" spc="-6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ve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font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renkleri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kullanın, ama web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sitenizi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tek  bir font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stiline de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mahkûm</a:t>
            </a:r>
            <a:r>
              <a:rPr sz="3200" spc="-5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edebilirsiniz.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622935">
              <a:lnSpc>
                <a:spcPct val="100000"/>
              </a:lnSpc>
            </a:pPr>
            <a:r>
              <a:rPr dirty="0"/>
              <a:t>Berbat bir site</a:t>
            </a:r>
            <a:r>
              <a:rPr spc="-95" dirty="0"/>
              <a:t> </a:t>
            </a:r>
            <a:r>
              <a:rPr spc="-5" dirty="0"/>
              <a:t>için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52DB-B331-4544-9377-0E682D1D414A}" type="datetime1">
              <a:rPr lang="tr-TR" smtClean="0"/>
              <a:t>26.01.2020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38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405891"/>
            <a:ext cx="9829800" cy="3529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Çok sayıda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grafik efektleri, flash  animasyonlar, logolar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veya ses</a:t>
            </a:r>
            <a:r>
              <a:rPr sz="3200" spc="-3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efektleri  kullanın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ki,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bunlar kullanıcıları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sitenizin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ana mesajından</a:t>
            </a:r>
            <a:r>
              <a:rPr sz="3200" spc="-1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uzaklaştırsınlar.</a:t>
            </a:r>
            <a:endParaRPr sz="3200" dirty="0">
              <a:latin typeface="Arial"/>
              <a:cs typeface="Arial"/>
            </a:endParaRPr>
          </a:p>
          <a:p>
            <a:pPr marL="295910" marR="161290" indent="-283210">
              <a:spcBef>
                <a:spcPts val="765"/>
              </a:spcBef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Çağımızda sokaklarda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kullanılan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özel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ifade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ve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ibareleri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sıklıkla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kullanın.</a:t>
            </a:r>
            <a:r>
              <a:rPr sz="3200" spc="-5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(slm,  nassınız,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oha</a:t>
            </a:r>
            <a:r>
              <a:rPr sz="3200" spc="-8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oluyorum...)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622935">
              <a:lnSpc>
                <a:spcPct val="100000"/>
              </a:lnSpc>
            </a:pPr>
            <a:r>
              <a:rPr dirty="0"/>
              <a:t>Berbat bir site</a:t>
            </a:r>
            <a:r>
              <a:rPr spc="-95" dirty="0"/>
              <a:t> </a:t>
            </a:r>
            <a:r>
              <a:rPr spc="-5" dirty="0"/>
              <a:t>için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80DB-F264-4A98-8C27-822C6402CF3E}" type="datetime1">
              <a:rPr lang="tr-TR" smtClean="0"/>
              <a:t>26.01.2020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23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901154" y="1295400"/>
            <a:ext cx="9195433" cy="3852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5620">
              <a:spcBef>
                <a:spcPts val="1260"/>
              </a:spcBef>
            </a:pPr>
            <a:r>
              <a:rPr sz="3200" b="1" dirty="0" smtClean="0">
                <a:solidFill>
                  <a:srgbClr val="1A1A6F"/>
                </a:solidFill>
                <a:latin typeface="Arial"/>
                <a:cs typeface="Arial"/>
              </a:rPr>
              <a:t>1</a:t>
            </a:r>
            <a:r>
              <a:rPr sz="3200" b="1" dirty="0">
                <a:solidFill>
                  <a:srgbClr val="1A1A6F"/>
                </a:solidFill>
                <a:latin typeface="Arial"/>
                <a:cs typeface="Arial"/>
              </a:rPr>
              <a:t>. </a:t>
            </a:r>
            <a:r>
              <a:rPr sz="3200" b="1" spc="-5" dirty="0">
                <a:solidFill>
                  <a:srgbClr val="1A1A6F"/>
                </a:solidFill>
                <a:latin typeface="Arial"/>
                <a:cs typeface="Arial"/>
              </a:rPr>
              <a:t>Fiyatları listelememek: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Fiyatlandırmak, teklifleri anlama  ihtiyacı duyan kullanıcılar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için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bilginin 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çok özel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bir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parçasıdır.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Fiyatlandırmayı temin  edemediklerinde insanlar  zamanlarını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harcamak istemezler ve  bu da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onların ürünlere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karşı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ilgisini 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azaltır.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Meblağlar</a:t>
            </a:r>
            <a:r>
              <a:rPr sz="3200" spc="-4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kullanıcıların</a:t>
            </a:r>
            <a:endParaRPr sz="3200" dirty="0">
              <a:latin typeface="Arial"/>
              <a:cs typeface="Arial"/>
            </a:endParaRPr>
          </a:p>
          <a:p>
            <a:pPr marL="527685" marR="140970">
              <a:lnSpc>
                <a:spcPts val="3190"/>
              </a:lnSpc>
              <a:spcBef>
                <a:spcPts val="645"/>
              </a:spcBef>
            </a:pP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ürünler arasındaki </a:t>
            </a:r>
            <a:r>
              <a:rPr sz="3200" dirty="0" err="1">
                <a:solidFill>
                  <a:srgbClr val="1A1A6F"/>
                </a:solidFill>
                <a:latin typeface="Arial"/>
                <a:cs typeface="Arial"/>
              </a:rPr>
              <a:t>farkı</a:t>
            </a:r>
            <a:r>
              <a:rPr sz="3200" spc="-4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 err="1" smtClean="0">
                <a:solidFill>
                  <a:srgbClr val="1A1A6F"/>
                </a:solidFill>
                <a:latin typeface="Arial"/>
                <a:cs typeface="Arial"/>
              </a:rPr>
              <a:t>anlamalarını</a:t>
            </a:r>
            <a:r>
              <a:rPr lang="tr-TR" sz="3200" spc="-5" dirty="0" smtClean="0">
                <a:solidFill>
                  <a:srgbClr val="1A1A6F"/>
                </a:solidFill>
                <a:latin typeface="Arial"/>
                <a:cs typeface="Arial"/>
              </a:rPr>
              <a:t> sağlayacaktır.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Veri Yer Tutucusu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F4AA-E443-4C1B-808D-9D4A1A2BF7EB}" type="datetime1">
              <a:rPr lang="tr-TR" smtClean="0"/>
              <a:t>26.01.2020</a:t>
            </a:fld>
            <a:endParaRPr lang="en-US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lang="tr-TR" spc="-15" dirty="0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097282" y="288936"/>
            <a:ext cx="88031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265"/>
            <a:r>
              <a:rPr lang="tr-TR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sitelerinde en çok karşılaşılan </a:t>
            </a:r>
            <a:r>
              <a:rPr lang="tr-TR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hata</a:t>
            </a:r>
            <a:endParaRPr lang="tr-TR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914400" y="1066800"/>
            <a:ext cx="9829800" cy="3934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92710" indent="-515620">
              <a:spcBef>
                <a:spcPts val="1260"/>
              </a:spcBef>
            </a:pPr>
            <a:r>
              <a:rPr sz="3200" b="1" dirty="0" smtClean="0">
                <a:solidFill>
                  <a:srgbClr val="1A1A6F"/>
                </a:solidFill>
                <a:latin typeface="Arial"/>
                <a:cs typeface="Arial"/>
              </a:rPr>
              <a:t>2</a:t>
            </a:r>
            <a:r>
              <a:rPr sz="3200" b="1" dirty="0">
                <a:solidFill>
                  <a:srgbClr val="1A1A6F"/>
                </a:solidFill>
                <a:latin typeface="Arial"/>
                <a:cs typeface="Arial"/>
              </a:rPr>
              <a:t>. </a:t>
            </a:r>
            <a:r>
              <a:rPr sz="3200" b="1" spc="-5" dirty="0">
                <a:solidFill>
                  <a:srgbClr val="1A1A6F"/>
                </a:solidFill>
                <a:latin typeface="Arial"/>
                <a:cs typeface="Arial"/>
              </a:rPr>
              <a:t>İşe yaramayan </a:t>
            </a:r>
            <a:r>
              <a:rPr sz="3200" b="1" dirty="0">
                <a:solidFill>
                  <a:srgbClr val="1A1A6F"/>
                </a:solidFill>
                <a:latin typeface="Arial"/>
                <a:cs typeface="Arial"/>
              </a:rPr>
              <a:t>arama motorları: 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Yazım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hataları, çoğul ifadeler,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tire  işaretleri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gibi sebepler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yüzünden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genelde literal arama motorları  kullanışlılığı ortadan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kaldırır. Site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üzerindeki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arama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motorları</a:t>
            </a:r>
            <a:r>
              <a:rPr sz="3200" spc="-8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amacına  ulaşmıyorsa çok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kötüdür. Yani,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her  bir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dokümanın önemi yerine onların 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içerdikleri çok </a:t>
            </a:r>
            <a:r>
              <a:rPr sz="3200" dirty="0" err="1">
                <a:solidFill>
                  <a:srgbClr val="1A1A6F"/>
                </a:solidFill>
                <a:latin typeface="Arial"/>
                <a:cs typeface="Arial"/>
              </a:rPr>
              <a:t>sayıda</a:t>
            </a:r>
            <a:r>
              <a:rPr sz="3200" spc="-12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 err="1" smtClean="0">
                <a:solidFill>
                  <a:srgbClr val="1A1A6F"/>
                </a:solidFill>
                <a:latin typeface="Arial"/>
                <a:cs typeface="Arial"/>
              </a:rPr>
              <a:t>terime</a:t>
            </a:r>
            <a:r>
              <a:rPr lang="tr-TR" sz="3200" spc="-5" dirty="0" smtClean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 err="1" smtClean="0">
                <a:solidFill>
                  <a:srgbClr val="1A1A6F"/>
                </a:solidFill>
                <a:latin typeface="Arial"/>
                <a:cs typeface="Arial"/>
              </a:rPr>
              <a:t>odaklanıyorsa</a:t>
            </a:r>
            <a:r>
              <a:rPr sz="3200" spc="-5" dirty="0" smtClean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bu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kabul edilemez </a:t>
            </a:r>
            <a:r>
              <a:rPr sz="3200" spc="-5" dirty="0" err="1">
                <a:solidFill>
                  <a:srgbClr val="1A1A6F"/>
                </a:solidFill>
                <a:latin typeface="Arial"/>
                <a:cs typeface="Arial"/>
              </a:rPr>
              <a:t>bir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  </a:t>
            </a:r>
            <a:r>
              <a:rPr sz="3200" spc="-5" dirty="0" err="1" smtClean="0">
                <a:solidFill>
                  <a:srgbClr val="1A1A6F"/>
                </a:solidFill>
                <a:latin typeface="Arial"/>
                <a:cs typeface="Arial"/>
              </a:rPr>
              <a:t>hatadır</a:t>
            </a:r>
            <a:r>
              <a:rPr lang="tr-TR" sz="3200" spc="-5" dirty="0" smtClean="0">
                <a:solidFill>
                  <a:srgbClr val="1A1A6F"/>
                </a:solidFill>
                <a:latin typeface="Arial"/>
                <a:cs typeface="Arial"/>
              </a:rPr>
              <a:t>.</a:t>
            </a:r>
            <a:endParaRPr sz="3200" spc="-5" dirty="0">
              <a:solidFill>
                <a:srgbClr val="1A1A6F"/>
              </a:solidFill>
              <a:latin typeface="Arial"/>
              <a:cs typeface="Arial"/>
            </a:endParaRPr>
          </a:p>
        </p:txBody>
      </p:sp>
      <p:sp>
        <p:nvSpPr>
          <p:cNvPr id="12" name="Unvan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Web sitelerinde en çok karşılaşılan </a:t>
            </a:r>
            <a:r>
              <a:rPr lang="tr-TR" dirty="0" smtClean="0"/>
              <a:t>10 hata</a:t>
            </a:r>
            <a:endParaRPr lang="tr-TR" dirty="0"/>
          </a:p>
        </p:txBody>
      </p:sp>
      <p:sp>
        <p:nvSpPr>
          <p:cNvPr id="13" name="Veri Yer Tutucusu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ED78-1FE3-42A0-BDB4-1CDACD7D57B5}" type="datetime1">
              <a:rPr lang="tr-TR" smtClean="0"/>
              <a:t>26.01.2020</a:t>
            </a:fld>
            <a:endParaRPr lang="en-US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lang="tr-TR" spc="-15" dirty="0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00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118490" y="1447800"/>
            <a:ext cx="947331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5620">
              <a:spcBef>
                <a:spcPts val="1260"/>
              </a:spcBef>
            </a:pPr>
            <a:r>
              <a:rPr sz="3200" b="1" dirty="0" smtClean="0">
                <a:solidFill>
                  <a:srgbClr val="1A1A6F"/>
                </a:solidFill>
                <a:latin typeface="Arial"/>
                <a:cs typeface="Arial"/>
              </a:rPr>
              <a:t>3</a:t>
            </a:r>
            <a:r>
              <a:rPr sz="3200" b="1" dirty="0">
                <a:solidFill>
                  <a:srgbClr val="1A1A6F"/>
                </a:solidFill>
                <a:latin typeface="Arial"/>
                <a:cs typeface="Arial"/>
              </a:rPr>
              <a:t>. Yatay kaydırma çubuğu: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Kullanıcılar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sağdan sola kaydırma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çubuğundan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nefret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ederler. 800x600  standart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boydaki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bir pencerede</a:t>
            </a:r>
            <a:r>
              <a:rPr sz="3200" spc="-11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yatay  kaydırma çubuğu gerçekten  korkunçtur.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3" name="Unvan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Web sitelerinde en çok karşılaşılan </a:t>
            </a:r>
            <a:r>
              <a:rPr lang="tr-TR" dirty="0" smtClean="0"/>
              <a:t>10 hata</a:t>
            </a:r>
            <a:endParaRPr lang="tr-TR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A410-8B0B-490B-BC08-905C77D1D6D2}" type="datetime1">
              <a:rPr lang="tr-TR" smtClean="0"/>
              <a:t>26.01.2020</a:t>
            </a:fld>
            <a:endParaRPr lang="en-US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004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288406" y="1371600"/>
            <a:ext cx="8846194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5620">
              <a:spcBef>
                <a:spcPts val="1260"/>
              </a:spcBef>
            </a:pPr>
            <a:r>
              <a:rPr sz="3200" b="1" dirty="0" smtClean="0">
                <a:solidFill>
                  <a:srgbClr val="1A1A6F"/>
                </a:solidFill>
                <a:latin typeface="Arial"/>
                <a:cs typeface="Arial"/>
              </a:rPr>
              <a:t>4</a:t>
            </a:r>
            <a:r>
              <a:rPr sz="3200" b="1" dirty="0">
                <a:solidFill>
                  <a:srgbClr val="1A1A6F"/>
                </a:solidFill>
                <a:latin typeface="Arial"/>
                <a:cs typeface="Arial"/>
              </a:rPr>
              <a:t>. Sabit font </a:t>
            </a:r>
            <a:r>
              <a:rPr sz="3200" b="1" spc="-5" dirty="0">
                <a:solidFill>
                  <a:srgbClr val="1A1A6F"/>
                </a:solidFill>
                <a:latin typeface="Arial"/>
                <a:cs typeface="Arial"/>
              </a:rPr>
              <a:t>çeşitleri: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Font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boyutlarının zamanımızda  okunabilirliği önemli ölçüde</a:t>
            </a:r>
            <a:r>
              <a:rPr sz="3200" spc="-3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azaltacak  şekilde küçük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olduğunu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görüyoruz.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Kullanıcılar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için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dilediklerinde font  boyutlarını biraz büyütmeleri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için  seçeneklerin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olması</a:t>
            </a:r>
            <a:r>
              <a:rPr sz="3200" spc="-114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gerekir.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3" name="Unvan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Web sitelerinde en çok karşılaşılan </a:t>
            </a:r>
            <a:r>
              <a:rPr lang="tr-TR" dirty="0" smtClean="0"/>
              <a:t>10 hata</a:t>
            </a:r>
            <a:endParaRPr lang="tr-TR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9771-8D35-441E-AEF7-434FCCA30082}" type="datetime1">
              <a:rPr lang="tr-TR" smtClean="0"/>
              <a:t>26.01.2020</a:t>
            </a:fld>
            <a:endParaRPr lang="en-US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34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447800" y="1600200"/>
            <a:ext cx="715581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5620">
              <a:spcBef>
                <a:spcPts val="1260"/>
              </a:spcBef>
            </a:pPr>
            <a:r>
              <a:rPr sz="3200" b="1" dirty="0" smtClean="0">
                <a:solidFill>
                  <a:srgbClr val="1A1A6F"/>
                </a:solidFill>
                <a:latin typeface="Arial"/>
                <a:cs typeface="Arial"/>
              </a:rPr>
              <a:t>5</a:t>
            </a:r>
            <a:r>
              <a:rPr sz="3200" b="1" dirty="0">
                <a:solidFill>
                  <a:srgbClr val="1A1A6F"/>
                </a:solidFill>
                <a:latin typeface="Arial"/>
                <a:cs typeface="Arial"/>
              </a:rPr>
              <a:t>. </a:t>
            </a:r>
            <a:r>
              <a:rPr sz="3200" b="1" spc="-5" dirty="0">
                <a:solidFill>
                  <a:srgbClr val="1A1A6F"/>
                </a:solidFill>
                <a:latin typeface="Arial"/>
                <a:cs typeface="Arial"/>
              </a:rPr>
              <a:t>Yazı blokları: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Bloklar çok sıkıcıdır</a:t>
            </a:r>
            <a:r>
              <a:rPr sz="3200" spc="-11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ve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kullanıcıların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çabucak siteyi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terk  etmelerine sebep</a:t>
            </a:r>
            <a:r>
              <a:rPr sz="3200" spc="-6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olur.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3" name="Unvan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Web sitelerinde en çok karşılaşılan </a:t>
            </a:r>
            <a:r>
              <a:rPr lang="tr-TR" dirty="0" smtClean="0"/>
              <a:t>10 hata</a:t>
            </a:r>
            <a:endParaRPr lang="tr-TR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FE78-5EE2-44E9-AB00-732313A2C16C}" type="datetime1">
              <a:rPr lang="tr-TR" smtClean="0"/>
              <a:t>26.01.2020</a:t>
            </a:fld>
            <a:endParaRPr lang="en-US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27</a:t>
            </a:fld>
            <a:endParaRPr lang="tr-TR"/>
          </a:p>
        </p:txBody>
      </p:sp>
      <p:pic>
        <p:nvPicPr>
          <p:cNvPr id="1026" name="Picture 2" descr="https://support.squarespace.com/hc/article_attachments/115011665288/add_new_colum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15235"/>
            <a:ext cx="51530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76400" y="1752600"/>
            <a:ext cx="868680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72390" indent="-515620">
              <a:spcBef>
                <a:spcPts val="1260"/>
              </a:spcBef>
            </a:pPr>
            <a:r>
              <a:rPr sz="3200" b="1" dirty="0" smtClean="0">
                <a:solidFill>
                  <a:srgbClr val="1A1A6F"/>
                </a:solidFill>
                <a:latin typeface="Arial"/>
                <a:cs typeface="Arial"/>
              </a:rPr>
              <a:t>6</a:t>
            </a:r>
            <a:r>
              <a:rPr sz="3200" b="1" dirty="0">
                <a:solidFill>
                  <a:srgbClr val="1A1A6F"/>
                </a:solidFill>
                <a:latin typeface="Arial"/>
                <a:cs typeface="Arial"/>
              </a:rPr>
              <a:t>. </a:t>
            </a:r>
            <a:r>
              <a:rPr sz="3200" b="1" spc="-5" dirty="0">
                <a:solidFill>
                  <a:srgbClr val="1A1A6F"/>
                </a:solidFill>
                <a:latin typeface="Arial"/>
                <a:cs typeface="Arial"/>
              </a:rPr>
              <a:t>Linklerdeki javascript'ler: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Linkler  umulduğu gibi olmadığında  kullanıcılar hayal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kırıklığına</a:t>
            </a:r>
            <a:r>
              <a:rPr sz="3200" spc="-5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uğrarlar. 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Herkes sebepsiz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açılan pop-up  pencereden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nefret</a:t>
            </a:r>
            <a:r>
              <a:rPr sz="3200" spc="-10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eder.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3" name="Unvan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Web sitelerinde en çok karşılaşılan </a:t>
            </a:r>
            <a:r>
              <a:rPr lang="tr-TR" dirty="0" smtClean="0"/>
              <a:t>10 hata</a:t>
            </a:r>
            <a:endParaRPr lang="tr-TR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FE7E-A939-4B2A-845D-971694A16C0F}" type="datetime1">
              <a:rPr lang="tr-TR" smtClean="0"/>
              <a:t>26.01.2020</a:t>
            </a:fld>
            <a:endParaRPr lang="en-US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8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524000" y="1600200"/>
            <a:ext cx="86106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291465" indent="-515620">
              <a:spcBef>
                <a:spcPts val="1260"/>
              </a:spcBef>
            </a:pPr>
            <a:r>
              <a:rPr sz="3200" b="1" dirty="0" smtClean="0">
                <a:solidFill>
                  <a:srgbClr val="1A1A6F"/>
                </a:solidFill>
                <a:latin typeface="Arial"/>
                <a:cs typeface="Arial"/>
              </a:rPr>
              <a:t>7</a:t>
            </a:r>
            <a:r>
              <a:rPr sz="3200" b="1" dirty="0">
                <a:solidFill>
                  <a:srgbClr val="1A1A6F"/>
                </a:solidFill>
                <a:latin typeface="Arial"/>
                <a:cs typeface="Arial"/>
              </a:rPr>
              <a:t>. SSS’da </a:t>
            </a:r>
            <a:r>
              <a:rPr sz="3200" b="1" spc="-5" dirty="0">
                <a:solidFill>
                  <a:srgbClr val="1A1A6F"/>
                </a:solidFill>
                <a:latin typeface="Arial"/>
                <a:cs typeface="Arial"/>
              </a:rPr>
              <a:t>seyrek </a:t>
            </a:r>
            <a:r>
              <a:rPr sz="3200" b="1" dirty="0">
                <a:solidFill>
                  <a:srgbClr val="1A1A6F"/>
                </a:solidFill>
                <a:latin typeface="Arial"/>
                <a:cs typeface="Arial"/>
              </a:rPr>
              <a:t>sorulmuş</a:t>
            </a:r>
            <a:r>
              <a:rPr sz="3200" b="1" spc="-10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A1A6F"/>
                </a:solidFill>
                <a:latin typeface="Arial"/>
                <a:cs typeface="Arial"/>
              </a:rPr>
              <a:t>sorular: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Kullanıcıların istemediği soruları  listelemeniz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hiç de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güzel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bir şey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değildir.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3" name="Unvan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Web sitelerinde en çok karşılaşılan 10 hata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F521-F4D5-479D-822A-5E2513193183}" type="datetime1">
              <a:rPr lang="tr-TR" smtClean="0"/>
              <a:t>26.01.2020</a:t>
            </a:fld>
            <a:endParaRPr lang="en-US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43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1208" y="960687"/>
            <a:ext cx="9947792" cy="4009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indent="-283210">
              <a:lnSpc>
                <a:spcPts val="3135"/>
              </a:lnSpc>
              <a:buFont typeface="Wingdings 2"/>
              <a:buChar char=""/>
              <a:tabLst>
                <a:tab pos="296545" algn="l"/>
              </a:tabLst>
            </a:pP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TITLE, bir arama </a:t>
            </a:r>
            <a:r>
              <a:rPr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motorunda</a:t>
            </a:r>
            <a:r>
              <a:rPr sz="2900" spc="-1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üzerine</a:t>
            </a:r>
            <a:r>
              <a:rPr lang="tr-TR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tıklanan</a:t>
            </a:r>
            <a:r>
              <a:rPr sz="29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sz="29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ismidir.</a:t>
            </a:r>
          </a:p>
          <a:p>
            <a:pPr marL="295910" marR="446405" indent="-283210">
              <a:lnSpc>
                <a:spcPct val="80000"/>
              </a:lnSpc>
              <a:spcBef>
                <a:spcPts val="695"/>
              </a:spcBef>
              <a:buFont typeface="Wingdings 2"/>
              <a:buChar char=""/>
              <a:tabLst>
                <a:tab pos="296545" algn="l"/>
              </a:tabLst>
            </a:pP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TITLE, bir </a:t>
            </a:r>
            <a:r>
              <a:rPr sz="29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kullanıcı, </a:t>
            </a: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siteyi</a:t>
            </a:r>
            <a:r>
              <a:rPr sz="2900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“Favorileri”  </a:t>
            </a:r>
            <a:r>
              <a:rPr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tr-TR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eklediğinde</a:t>
            </a:r>
            <a:r>
              <a:rPr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gördüğü site</a:t>
            </a:r>
            <a:r>
              <a:rPr sz="2900" spc="-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ismidir.</a:t>
            </a:r>
          </a:p>
          <a:p>
            <a:pPr marL="295910" indent="-283210">
              <a:lnSpc>
                <a:spcPts val="3130"/>
              </a:lnSpc>
              <a:buFont typeface="Wingdings 2"/>
              <a:buChar char=""/>
              <a:tabLst>
                <a:tab pos="296545" algn="l"/>
              </a:tabLst>
            </a:pP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TITLE, </a:t>
            </a:r>
            <a:r>
              <a:rPr sz="2900" u="heavy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del.icio.us </a:t>
            </a: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gibi, </a:t>
            </a:r>
            <a:r>
              <a:rPr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popülaritesi</a:t>
            </a:r>
            <a:r>
              <a:rPr sz="2900" spc="-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artan</a:t>
            </a:r>
            <a:r>
              <a:rPr lang="tr-TR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sitelerde</a:t>
            </a:r>
            <a:r>
              <a:rPr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kullanılan </a:t>
            </a: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90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özelliktir.</a:t>
            </a:r>
          </a:p>
          <a:p>
            <a:pPr marL="295910" indent="-283210">
              <a:lnSpc>
                <a:spcPts val="3130"/>
              </a:lnSpc>
              <a:buFont typeface="Wingdings 2"/>
              <a:buChar char=""/>
              <a:tabLst>
                <a:tab pos="296545" algn="l"/>
              </a:tabLst>
            </a:pP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TITLE, RSS </a:t>
            </a:r>
            <a:r>
              <a:rPr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okuyucularında</a:t>
            </a:r>
            <a:r>
              <a:rPr sz="2900" spc="-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görünen</a:t>
            </a:r>
            <a:r>
              <a:rPr lang="tr-TR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spc="-5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başlıktır</a:t>
            </a:r>
            <a:r>
              <a:rPr sz="29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marR="21590" indent="-283210">
              <a:lnSpc>
                <a:spcPts val="2780"/>
              </a:lnSpc>
              <a:spcBef>
                <a:spcPts val="680"/>
              </a:spcBef>
              <a:buFont typeface="Wingdings 2"/>
              <a:buChar char=""/>
              <a:tabLst>
                <a:tab pos="296545" algn="l"/>
              </a:tabLst>
            </a:pP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TITLE, birçok </a:t>
            </a:r>
            <a:r>
              <a:rPr sz="29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tarayıcıda </a:t>
            </a: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gördüğümüz</a:t>
            </a:r>
            <a:r>
              <a:rPr sz="2900" spc="-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“tab”  yöntemi ile daha da belirgin bir konuma  sahip olan bir</a:t>
            </a:r>
            <a:r>
              <a:rPr sz="2900" spc="-1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özelliktir.</a:t>
            </a:r>
          </a:p>
          <a:p>
            <a:pPr marL="295910" marR="5080" indent="-283210">
              <a:lnSpc>
                <a:spcPts val="2780"/>
              </a:lnSpc>
              <a:spcBef>
                <a:spcPts val="700"/>
              </a:spcBef>
              <a:buFont typeface="Wingdings 2"/>
              <a:buChar char=""/>
              <a:tabLst>
                <a:tab pos="296545" algn="l"/>
              </a:tabLst>
            </a:pP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TITLE, bir arama sonucunda,</a:t>
            </a:r>
            <a:r>
              <a:rPr sz="2900" spc="-1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kullanıcıların  </a:t>
            </a: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hangi linke </a:t>
            </a:r>
            <a:r>
              <a:rPr sz="29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tıklaması </a:t>
            </a: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gerektiğine </a:t>
            </a:r>
            <a:r>
              <a:rPr sz="2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karar</a:t>
            </a: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vermesin</a:t>
            </a:r>
            <a:r>
              <a:rPr lang="tr-TR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</a:t>
            </a:r>
            <a:r>
              <a:rPr lang="tr-TR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ayan en </a:t>
            </a:r>
            <a:r>
              <a:rPr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900" spc="5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sz="29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</a:t>
            </a:r>
            <a:r>
              <a:rPr sz="2900" spc="-3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9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açt</a:t>
            </a:r>
            <a:r>
              <a:rPr sz="29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7280" y="269557"/>
            <a:ext cx="10058400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263525">
              <a:lnSpc>
                <a:spcPct val="100000"/>
              </a:lnSpc>
            </a:pPr>
            <a:r>
              <a:rPr dirty="0"/>
              <a:t>Sayfa Başlığı (Title)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AF28-4033-4D99-98C7-45B2961AE288}" type="datetime1">
              <a:rPr lang="tr-TR" smtClean="0"/>
              <a:t>26.01.2020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lang="tr-TR" spc="-1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70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219200" y="1143000"/>
            <a:ext cx="975360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274320" indent="-515620">
              <a:spcBef>
                <a:spcPts val="1260"/>
              </a:spcBef>
            </a:pPr>
            <a:r>
              <a:rPr sz="3200" b="1" dirty="0" smtClean="0">
                <a:solidFill>
                  <a:srgbClr val="1A1A6F"/>
                </a:solidFill>
                <a:latin typeface="Arial"/>
                <a:cs typeface="Arial"/>
              </a:rPr>
              <a:t>8</a:t>
            </a:r>
            <a:r>
              <a:rPr sz="3200" b="1" dirty="0">
                <a:solidFill>
                  <a:srgbClr val="1A1A6F"/>
                </a:solidFill>
                <a:latin typeface="Arial"/>
                <a:cs typeface="Arial"/>
              </a:rPr>
              <a:t>. Gizlilik </a:t>
            </a:r>
            <a:r>
              <a:rPr sz="3200" b="1" spc="-5" dirty="0">
                <a:solidFill>
                  <a:srgbClr val="1A1A6F"/>
                </a:solidFill>
                <a:latin typeface="Arial"/>
                <a:cs typeface="Arial"/>
              </a:rPr>
              <a:t>politikası </a:t>
            </a:r>
            <a:r>
              <a:rPr sz="3200" b="1" dirty="0">
                <a:solidFill>
                  <a:srgbClr val="1A1A6F"/>
                </a:solidFill>
                <a:latin typeface="Arial"/>
                <a:cs typeface="Arial"/>
              </a:rPr>
              <a:t>olmadan </a:t>
            </a:r>
            <a:r>
              <a:rPr sz="3200" b="1" spc="-5" dirty="0">
                <a:solidFill>
                  <a:srgbClr val="1A1A6F"/>
                </a:solidFill>
                <a:latin typeface="Arial"/>
                <a:cs typeface="Arial"/>
              </a:rPr>
              <a:t>e-mail  adreslerini toplamak: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Web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siteleri  e-mail adresleri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istediği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zaman  kullanıcılar olumsuz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tepki verirler.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Spam olarak geri döneceği 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düşüncesi ile hiç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kimse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bir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garanti  verilmeden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bu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bilgilerini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vermek  istemez.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3" name="Unvan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Web sitelerinde en çok karşılaşılan 10 hata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C715-A1EE-4100-938C-AEC28F101A71}" type="datetime1">
              <a:rPr lang="tr-TR" smtClean="0"/>
              <a:t>26.01.2020</a:t>
            </a:fld>
            <a:endParaRPr lang="en-US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3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219200" y="1066800"/>
            <a:ext cx="9267189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5620">
              <a:spcBef>
                <a:spcPts val="1260"/>
              </a:spcBef>
            </a:pPr>
            <a:r>
              <a:rPr sz="3200" b="1" dirty="0" smtClean="0">
                <a:solidFill>
                  <a:srgbClr val="1A1A6F"/>
                </a:solidFill>
                <a:latin typeface="Arial"/>
                <a:cs typeface="Arial"/>
              </a:rPr>
              <a:t>9</a:t>
            </a:r>
            <a:r>
              <a:rPr sz="3200" b="1" dirty="0">
                <a:solidFill>
                  <a:srgbClr val="1A1A6F"/>
                </a:solidFill>
                <a:latin typeface="Arial"/>
                <a:cs typeface="Arial"/>
              </a:rPr>
              <a:t>. </a:t>
            </a:r>
            <a:r>
              <a:rPr sz="3200" b="1" spc="-5" dirty="0">
                <a:solidFill>
                  <a:srgbClr val="1A1A6F"/>
                </a:solidFill>
                <a:latin typeface="Arial"/>
                <a:cs typeface="Arial"/>
              </a:rPr>
              <a:t>75 karakterin </a:t>
            </a:r>
            <a:r>
              <a:rPr sz="3200" b="1" dirty="0">
                <a:solidFill>
                  <a:srgbClr val="1A1A6F"/>
                </a:solidFill>
                <a:latin typeface="Arial"/>
                <a:cs typeface="Arial"/>
              </a:rPr>
              <a:t>üzerinde site adı: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Bir  web sitesi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adresini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bir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arkadaşa e-  mail ile göndermek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çok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önem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arz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eden bir durumdur. Eğer adres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çok  fazla uzunsa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kullanıcılara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itici  gelecektir. Hatta bazıları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onu nasıl 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seçeceğini, kopyalayıp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yapıştıracağını bilemeyecektir. 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Diyelim ki yaptı,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ama eğer link</a:t>
            </a:r>
            <a:r>
              <a:rPr sz="3200" spc="-10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kırıksa  bir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daha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kopyala </a:t>
            </a:r>
            <a:r>
              <a:rPr sz="3200" dirty="0" err="1">
                <a:solidFill>
                  <a:srgbClr val="1A1A6F"/>
                </a:solidFill>
                <a:latin typeface="Arial"/>
                <a:cs typeface="Arial"/>
              </a:rPr>
              <a:t>yapıştır</a:t>
            </a:r>
            <a:r>
              <a:rPr sz="3200" spc="-114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 err="1" smtClean="0">
                <a:solidFill>
                  <a:srgbClr val="1A1A6F"/>
                </a:solidFill>
                <a:latin typeface="Arial"/>
                <a:cs typeface="Arial"/>
              </a:rPr>
              <a:t>zahmetine</a:t>
            </a:r>
            <a:r>
              <a:rPr lang="tr-TR" sz="3200" spc="-5" dirty="0" smtClean="0">
                <a:solidFill>
                  <a:srgbClr val="1A1A6F"/>
                </a:solidFill>
                <a:latin typeface="Arial"/>
                <a:cs typeface="Arial"/>
              </a:rPr>
              <a:t> katlanmak istemeyecektir.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4" name="Unvan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Web sitelerinde en çok karşılaşılan 10 hata</a:t>
            </a:r>
          </a:p>
        </p:txBody>
      </p:sp>
      <p:sp>
        <p:nvSpPr>
          <p:cNvPr id="15" name="Veri Yer Tutucus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3EB3-7E1B-40AD-AAD2-EDF775F5A829}" type="datetime1">
              <a:rPr lang="tr-TR" smtClean="0"/>
              <a:t>26.01.2020</a:t>
            </a:fld>
            <a:endParaRPr lang="en-US"/>
          </a:p>
        </p:txBody>
      </p:sp>
      <p:sp>
        <p:nvSpPr>
          <p:cNvPr id="16" name="Altbilgi Yer Tutucusu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tr-TR" spc="-20" dirty="0" smtClean="0"/>
              <a:t>A.Ü. NMYO</a:t>
            </a:r>
            <a:endParaRPr lang="tr-TR" spc="-15" dirty="0"/>
          </a:p>
        </p:txBody>
      </p:sp>
      <p:sp>
        <p:nvSpPr>
          <p:cNvPr id="17" name="Slayt Numarası Yer Tutucusu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052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130274" y="1066800"/>
            <a:ext cx="9461526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47625" indent="-515620">
              <a:spcBef>
                <a:spcPts val="1260"/>
              </a:spcBef>
            </a:pPr>
            <a:r>
              <a:rPr sz="3200" b="1" spc="-5" dirty="0" smtClean="0">
                <a:solidFill>
                  <a:srgbClr val="1A1A6F"/>
                </a:solidFill>
                <a:latin typeface="Arial"/>
                <a:cs typeface="Arial"/>
              </a:rPr>
              <a:t>10</a:t>
            </a:r>
            <a:r>
              <a:rPr sz="3200" b="1" spc="-5" dirty="0">
                <a:solidFill>
                  <a:srgbClr val="1A1A6F"/>
                </a:solidFill>
                <a:latin typeface="Arial"/>
                <a:cs typeface="Arial"/>
              </a:rPr>
              <a:t>. Olmaması gereken yerlerde  iletişim linkleri: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İsimlerin üzerine  mail linklerini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yerleştirmeyin,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onun 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yerine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mail adreslerini sade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ve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tek  olarak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yazın. Resim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olursa daha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iyi 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olur,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böylece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mail adreslerinin</a:t>
            </a:r>
            <a:r>
              <a:rPr sz="3200" spc="-6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casus  yazılımlarca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toplanması</a:t>
            </a:r>
            <a:r>
              <a:rPr sz="3200" spc="-8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engellenmiş  olur.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3" name="Unvan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Web sitelerinde en çok karşılaşılan 10 hata</a:t>
            </a:r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425A-698F-4513-A938-7130837326C7}" type="datetime1">
              <a:rPr lang="tr-TR" smtClean="0"/>
              <a:t>26.01.2020</a:t>
            </a:fld>
            <a:endParaRPr lang="en-US"/>
          </a:p>
        </p:txBody>
      </p:sp>
      <p:sp>
        <p:nvSpPr>
          <p:cNvPr id="15" name="Altbilgi Yer Tutucusu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lang="tr-TR" spc="-15" dirty="0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853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00874" y="1089060"/>
            <a:ext cx="9437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360">
              <a:spcBef>
                <a:spcPts val="285"/>
              </a:spcBef>
            </a:pPr>
            <a:r>
              <a:rPr lang="tr-TR" sz="2400" dirty="0" smtClean="0"/>
              <a:t>1- Web Projesi Yönetimi Ders Notları, E. ERGÜN 2018</a:t>
            </a:r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F274-1D34-40D7-9FA7-647CBB9E4A7F}" type="datetime1">
              <a:rPr lang="tr-TR" smtClean="0"/>
              <a:t>26.01.2020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lang="tr-TR" spc="-1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05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280" y="1329691"/>
            <a:ext cx="9723119" cy="3057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725805" indent="-457200">
              <a:buFont typeface="Wingdings" panose="05000000000000000000" pitchFamily="2" charset="2"/>
              <a:buChar char="v"/>
            </a:pPr>
            <a:r>
              <a:rPr sz="3200" dirty="0" err="1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İyi</a:t>
            </a:r>
            <a:r>
              <a:rPr sz="3200" dirty="0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TITLE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yazmak yalnızca  “UNTITLED” yerine şirket</a:t>
            </a:r>
            <a:r>
              <a:rPr sz="3200" spc="-14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ismini  yazmak</a:t>
            </a:r>
            <a:r>
              <a:rPr sz="3200" spc="-8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değildir.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indent="-457200">
              <a:spcBef>
                <a:spcPts val="770"/>
              </a:spcBef>
              <a:buFont typeface="Wingdings" panose="05000000000000000000" pitchFamily="2" charset="2"/>
              <a:buChar char="v"/>
            </a:pPr>
            <a:r>
              <a:rPr sz="3200" dirty="0" err="1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İyi</a:t>
            </a:r>
            <a:r>
              <a:rPr sz="3200" dirty="0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TITLE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yazmak, kısa ve öz 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olarak,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sayfa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içindeki bilgileri  özetleyebilecek,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bilginin hangi 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şirkete ait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olduğunu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kullanıcıya  söyleyebilecek bir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</a:t>
            </a:r>
            <a:r>
              <a:rPr sz="3200" spc="-9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olmalıdır.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7280" y="269557"/>
            <a:ext cx="10058400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622935">
              <a:lnSpc>
                <a:spcPct val="100000"/>
              </a:lnSpc>
            </a:pPr>
            <a:r>
              <a:rPr dirty="0"/>
              <a:t>Sayfa Başlığı (Title)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C6ED-38DB-47B3-9591-7F0D83033A9B}" type="datetime1">
              <a:rPr lang="tr-TR" smtClean="0"/>
              <a:t>26.01.2020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70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199" y="990600"/>
            <a:ext cx="9993285" cy="4334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26034" indent="-283210">
              <a:lnSpc>
                <a:spcPct val="90000"/>
              </a:lnSpc>
              <a:buFont typeface="Wingdings 2"/>
              <a:buChar char=""/>
              <a:tabLst>
                <a:tab pos="296545" algn="l"/>
              </a:tabLst>
            </a:pPr>
            <a:r>
              <a:rPr sz="30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yazmak istediğiniz sayfaya </a:t>
            </a: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3000" spc="-13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  </a:t>
            </a:r>
            <a:r>
              <a:rPr sz="30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atin. Birkaç kelime ile en iyi şekilde bu  </a:t>
            </a: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sayfadaki </a:t>
            </a:r>
            <a:r>
              <a:rPr sz="30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içeriği </a:t>
            </a: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nasıl özetleyebilirsiniz?  Bu sayfayı arayan bir kullanıcı hangi  “arama kelimelerini”</a:t>
            </a:r>
            <a:r>
              <a:rPr sz="3000" spc="-1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kullanabilir?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marR="5080" indent="-283210">
              <a:lnSpc>
                <a:spcPct val="90000"/>
              </a:lnSpc>
              <a:spcBef>
                <a:spcPts val="720"/>
              </a:spcBef>
              <a:buFont typeface="Wingdings 2"/>
              <a:buChar char=""/>
              <a:tabLst>
                <a:tab pos="296545" algn="l"/>
              </a:tabLst>
            </a:pP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Google, </a:t>
            </a:r>
            <a:r>
              <a:rPr sz="30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</a:t>
            </a: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gösterimini 66 karakter </a:t>
            </a:r>
            <a:r>
              <a:rPr sz="3000" dirty="0" err="1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30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000" spc="-5" dirty="0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3000" spc="-5" dirty="0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sz="3000" spc="-5" dirty="0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sz="3000" spc="-5" dirty="0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sz="3000" spc="-5" dirty="0" err="1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rl</a:t>
            </a:r>
            <a:r>
              <a:rPr lang="tr-TR" sz="3000" spc="-5" dirty="0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sz="3000" spc="-5" dirty="0" err="1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</a:t>
            </a: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nedenle </a:t>
            </a:r>
            <a:r>
              <a:rPr sz="30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verdiğiniz TITLE’in  bu </a:t>
            </a:r>
            <a:r>
              <a:rPr sz="3000" spc="-5" dirty="0" err="1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sınırları</a:t>
            </a: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3000" spc="-5" dirty="0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sz="3000" spc="-5" dirty="0" err="1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mamasına</a:t>
            </a:r>
            <a:r>
              <a:rPr sz="3000" spc="-5" dirty="0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özen</a:t>
            </a:r>
            <a:r>
              <a:rPr sz="3000" spc="-3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gösterin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marR="640715" indent="-283210">
              <a:lnSpc>
                <a:spcPct val="90000"/>
              </a:lnSpc>
              <a:spcBef>
                <a:spcPts val="720"/>
              </a:spcBef>
              <a:buFont typeface="Wingdings 2"/>
              <a:buChar char=""/>
              <a:tabLst>
                <a:tab pos="296545" algn="l"/>
              </a:tabLst>
            </a:pPr>
            <a:r>
              <a:rPr sz="30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 ismini, </a:t>
            </a: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 başlıktan sonra  yazın: </a:t>
            </a:r>
            <a:r>
              <a:rPr sz="30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“ABC </a:t>
            </a: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Şirketi – İletişim Bilgileri”  yerine “İletişim Bilgileri – </a:t>
            </a:r>
            <a:r>
              <a:rPr sz="30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Şirketi”  yazın.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7280" y="269557"/>
            <a:ext cx="10058400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622935">
              <a:lnSpc>
                <a:spcPct val="100000"/>
              </a:lnSpc>
            </a:pPr>
            <a:r>
              <a:rPr b="0" dirty="0"/>
              <a:t>Sayfa Başlığı</a:t>
            </a:r>
            <a:r>
              <a:rPr spc="-114" dirty="0"/>
              <a:t> </a:t>
            </a:r>
            <a:r>
              <a:rPr b="0" dirty="0"/>
              <a:t>(Title)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68C8-A7E1-496D-8802-7167C4CBD7B8}" type="datetime1">
              <a:rPr lang="tr-TR" smtClean="0"/>
              <a:t>26.01.2020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0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064" y="1143000"/>
            <a:ext cx="10212592" cy="3639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301625" indent="-283210">
              <a:lnSpc>
                <a:spcPct val="80000"/>
              </a:lnSpc>
              <a:buFont typeface="Wingdings 2"/>
              <a:buChar char=""/>
              <a:tabLst>
                <a:tab pos="296545" algn="l"/>
              </a:tabLst>
            </a:pPr>
            <a:r>
              <a:rPr sz="30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Arama </a:t>
            </a: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motoru kullanıcıları, arama  sonuçları içindeki baslıkları </a:t>
            </a:r>
            <a:r>
              <a:rPr sz="30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teker teker  </a:t>
            </a: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okumak yerine, tarama yaptıklarından,  </a:t>
            </a:r>
            <a:r>
              <a:rPr sz="30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önemli kelimeyi basa</a:t>
            </a:r>
            <a:r>
              <a:rPr sz="3000" spc="-17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koyun.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marR="5080" indent="-283210">
              <a:lnSpc>
                <a:spcPct val="80000"/>
              </a:lnSpc>
              <a:spcBef>
                <a:spcPts val="720"/>
              </a:spcBef>
              <a:buFont typeface="Wingdings 2"/>
              <a:buChar char=""/>
              <a:tabLst>
                <a:tab pos="296545" algn="l"/>
              </a:tabLst>
            </a:pP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 “Dünyanın en </a:t>
            </a:r>
            <a:r>
              <a:rPr sz="30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akilli </a:t>
            </a: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</a:t>
            </a:r>
            <a:r>
              <a:rPr sz="3000" spc="-4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telefonu  X12 hakkında bilgiler” yerine “X12 Cep  Telefonları: Dünyanın </a:t>
            </a:r>
            <a:r>
              <a:rPr sz="30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akilli cep  </a:t>
            </a: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telefonu hakkında bilgiler” kullanımını  tercih</a:t>
            </a:r>
            <a:r>
              <a:rPr sz="3000" spc="-6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edin.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marR="363855" indent="-283210">
              <a:lnSpc>
                <a:spcPts val="2880"/>
              </a:lnSpc>
              <a:spcBef>
                <a:spcPts val="695"/>
              </a:spcBef>
              <a:buFont typeface="Wingdings 2"/>
              <a:buChar char=""/>
              <a:tabLst>
                <a:tab pos="296545" algn="l"/>
              </a:tabLst>
            </a:pPr>
            <a:r>
              <a:rPr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Gereksiz ve anlamsız karakter  kullanımından </a:t>
            </a:r>
            <a:r>
              <a:rPr sz="3000" spc="-1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kaçının, </a:t>
            </a:r>
            <a:r>
              <a:rPr sz="3000" spc="-5" dirty="0" err="1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çünkü</a:t>
            </a:r>
            <a:r>
              <a:rPr sz="3000" spc="2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spc="-5" dirty="0" err="1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bunların</a:t>
            </a:r>
            <a:r>
              <a:rPr lang="tr-TR" sz="3000" spc="-5" dirty="0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spc="-5" dirty="0" smtClean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sitenin </a:t>
            </a:r>
            <a:r>
              <a:rPr lang="fi-FI" sz="30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TITLE'ina hiçbir </a:t>
            </a:r>
            <a:r>
              <a:rPr lang="fi-FI" sz="30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etkisi</a:t>
            </a:r>
            <a:r>
              <a:rPr lang="fi-FI" sz="3000" spc="-10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30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yok.</a:t>
            </a:r>
            <a:endParaRPr lang="fi-FI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marR="363855" indent="-283210">
              <a:lnSpc>
                <a:spcPts val="2880"/>
              </a:lnSpc>
              <a:spcBef>
                <a:spcPts val="695"/>
              </a:spcBef>
              <a:buFont typeface="Wingdings 2"/>
              <a:buChar char=""/>
              <a:tabLst>
                <a:tab pos="296545" algn="l"/>
              </a:tabLst>
            </a:pP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7280" y="269557"/>
            <a:ext cx="10058400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622935">
              <a:lnSpc>
                <a:spcPct val="100000"/>
              </a:lnSpc>
            </a:pPr>
            <a:r>
              <a:rPr dirty="0"/>
              <a:t>Sayfa Başlığı (Title)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13D1E-C80B-45BD-A71C-BF4760B0B703}" type="datetime1">
              <a:rPr lang="tr-TR" smtClean="0"/>
              <a:t>26.01.2020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lang="tr-TR" spc="-15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16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919128"/>
            <a:ext cx="10287000" cy="36481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274320" indent="-283210">
              <a:lnSpc>
                <a:spcPct val="90000"/>
              </a:lnSpc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İnsanlar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sizin sitenizden alışveriş 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yapabilmek için bilgisayarın nasıl  kullanılacağını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öğrenecekler,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3200" spc="-1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sonra 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İnternet'e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girecekler,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İnternet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tarayıcısını 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kullanmayı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öğrenecekler, sitenizi 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kullanmayı</a:t>
            </a:r>
            <a:r>
              <a:rPr sz="3200" spc="-7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öğrenecekler…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910" marR="5080" indent="-283210">
              <a:lnSpc>
                <a:spcPct val="90000"/>
              </a:lnSpc>
              <a:spcBef>
                <a:spcPts val="770"/>
              </a:spcBef>
              <a:buFont typeface="Wingdings 2"/>
              <a:buChar char=""/>
              <a:tabLst>
                <a:tab pos="296545" algn="l"/>
              </a:tabLst>
            </a:pP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Sanal müşteriniz,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sizden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satın 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almaya </a:t>
            </a:r>
            <a:r>
              <a:rPr sz="3200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çalışıyor. Fakat çoğu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</a:t>
            </a:r>
            <a:r>
              <a:rPr sz="3200" spc="-12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sanal  müşteriniz </a:t>
            </a:r>
            <a:r>
              <a:rPr sz="3200" i="1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"Nereye </a:t>
            </a:r>
            <a:r>
              <a:rPr sz="3200" i="1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tıklamalıyım?" "Şimdi  </a:t>
            </a:r>
            <a:r>
              <a:rPr sz="3200" i="1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sz="3200" i="1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yapacağım?" </a:t>
            </a:r>
            <a:r>
              <a:rPr sz="3200" i="1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"Buraya </a:t>
            </a:r>
            <a:r>
              <a:rPr sz="3200" i="1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nasıl geldim?"  </a:t>
            </a:r>
            <a:r>
              <a:rPr sz="3200" i="1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"Nasıl </a:t>
            </a:r>
            <a:r>
              <a:rPr sz="3200" i="1" spc="-5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geri döneceğim </a:t>
            </a:r>
            <a:r>
              <a:rPr sz="3200" i="1" dirty="0">
                <a:solidFill>
                  <a:srgbClr val="1A1A6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şimdi?"  </a:t>
            </a:r>
            <a:r>
              <a:rPr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düşünceleriyle</a:t>
            </a:r>
            <a:r>
              <a:rPr lang="tr-TR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uğraşıyor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7280" y="269557"/>
            <a:ext cx="10058400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E-ticaret siteleri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8685-1BEF-4D57-B6AF-52D985057807}" type="datetime1">
              <a:rPr lang="tr-TR" smtClean="0"/>
              <a:t>26.01.2020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lang="tr-TR" spc="-1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610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7800" y="1065496"/>
            <a:ext cx="8452660" cy="4637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5080" indent="-283210">
              <a:buFont typeface="Wingdings 2"/>
              <a:buChar char=""/>
              <a:tabLst>
                <a:tab pos="296545" algn="l"/>
              </a:tabLst>
            </a:pPr>
            <a:r>
              <a:rPr sz="3200" b="1" dirty="0">
                <a:solidFill>
                  <a:srgbClr val="1A1A6F"/>
                </a:solidFill>
                <a:latin typeface="Arial"/>
                <a:cs typeface="Arial"/>
              </a:rPr>
              <a:t>Sizin </a:t>
            </a:r>
            <a:r>
              <a:rPr sz="3200" b="1" spc="-5" dirty="0">
                <a:solidFill>
                  <a:srgbClr val="1A1A6F"/>
                </a:solidFill>
                <a:latin typeface="Arial"/>
                <a:cs typeface="Arial"/>
              </a:rPr>
              <a:t>amacınız websitesi</a:t>
            </a:r>
            <a:r>
              <a:rPr sz="3200" b="1" spc="-4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A1A6F"/>
                </a:solidFill>
                <a:latin typeface="Arial"/>
                <a:cs typeface="Arial"/>
              </a:rPr>
              <a:t>tasarlamak  olmamalı; amacınız </a:t>
            </a:r>
            <a:r>
              <a:rPr sz="3200" b="1" dirty="0">
                <a:solidFill>
                  <a:srgbClr val="1A1A6F"/>
                </a:solidFill>
                <a:latin typeface="Arial"/>
                <a:cs typeface="Arial"/>
              </a:rPr>
              <a:t>müşterinizin,  </a:t>
            </a:r>
            <a:r>
              <a:rPr sz="3200" b="1" spc="-5" dirty="0">
                <a:solidFill>
                  <a:srgbClr val="1A1A6F"/>
                </a:solidFill>
                <a:latin typeface="Arial"/>
                <a:cs typeface="Arial"/>
              </a:rPr>
              <a:t>ziyaretçinizin yaşayacağı deneyimi  tasarlamak</a:t>
            </a:r>
            <a:r>
              <a:rPr sz="3200" b="1" spc="-5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A1A6F"/>
                </a:solidFill>
                <a:latin typeface="Arial"/>
                <a:cs typeface="Arial"/>
              </a:rPr>
              <a:t>olmalı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295910" marR="92710" indent="-283210">
              <a:spcBef>
                <a:spcPts val="765"/>
              </a:spcBef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Çoğu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müşteriniz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(ve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her geçen gün 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sayıları artmakta) </a:t>
            </a:r>
            <a:r>
              <a:rPr sz="3200" b="1" i="1" dirty="0">
                <a:solidFill>
                  <a:srgbClr val="1A1A6F"/>
                </a:solidFill>
                <a:latin typeface="Arial"/>
                <a:cs typeface="Arial"/>
              </a:rPr>
              <a:t>Bay</a:t>
            </a:r>
            <a:r>
              <a:rPr sz="3200" b="1" i="1" spc="-155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1A1A6F"/>
                </a:solidFill>
                <a:latin typeface="Arial"/>
                <a:cs typeface="Arial"/>
              </a:rPr>
              <a:t>Ben-Fazla-Bir-  Şey-Bilmiyorum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295910" marR="116839" indent="-283210">
              <a:spcBef>
                <a:spcPts val="765"/>
              </a:spcBef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Ama </a:t>
            </a:r>
            <a:r>
              <a:rPr sz="3200" spc="-5" dirty="0">
                <a:solidFill>
                  <a:srgbClr val="1A1A6F"/>
                </a:solidFill>
                <a:latin typeface="Arial"/>
                <a:cs typeface="Arial"/>
              </a:rPr>
              <a:t>maalesef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çoğu zaman</a:t>
            </a:r>
            <a:r>
              <a:rPr sz="3200" spc="-130" dirty="0">
                <a:solidFill>
                  <a:srgbClr val="1A1A6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tasarımlar  </a:t>
            </a:r>
            <a:r>
              <a:rPr sz="3200" b="1" i="1" dirty="0">
                <a:solidFill>
                  <a:srgbClr val="1A1A6F"/>
                </a:solidFill>
                <a:latin typeface="Arial"/>
                <a:cs typeface="Arial"/>
              </a:rPr>
              <a:t>Bay </a:t>
            </a:r>
            <a:r>
              <a:rPr sz="3200" b="1" i="1" spc="-5" dirty="0">
                <a:solidFill>
                  <a:srgbClr val="1A1A6F"/>
                </a:solidFill>
                <a:latin typeface="Arial"/>
                <a:cs typeface="Arial"/>
              </a:rPr>
              <a:t>Yedim-Bitirdim-Ben-Bu-İşi </a:t>
            </a:r>
            <a:r>
              <a:rPr sz="3200" dirty="0">
                <a:solidFill>
                  <a:srgbClr val="1A1A6F"/>
                </a:solidFill>
                <a:latin typeface="Arial"/>
                <a:cs typeface="Arial"/>
              </a:rPr>
              <a:t>için  yapılıyor.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7280" y="269557"/>
            <a:ext cx="10058400" cy="49244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E-ticaret siteleri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8929-C2C9-46FF-99D4-C0327A9C426A}" type="datetime1">
              <a:rPr lang="tr-TR" smtClean="0"/>
              <a:t>26.01.2020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7800" y="1143000"/>
            <a:ext cx="9448800" cy="4312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910" marR="80010" indent="-283210">
              <a:lnSpc>
                <a:spcPct val="90000"/>
              </a:lnSpc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002060"/>
                </a:solidFill>
                <a:latin typeface="Arial"/>
                <a:cs typeface="Arial"/>
              </a:rPr>
              <a:t>Ama </a:t>
            </a:r>
            <a:r>
              <a:rPr sz="3200" spc="-5" dirty="0">
                <a:solidFill>
                  <a:srgbClr val="002060"/>
                </a:solidFill>
                <a:latin typeface="Arial"/>
                <a:cs typeface="Arial"/>
              </a:rPr>
              <a:t>unutmamak </a:t>
            </a:r>
            <a:r>
              <a:rPr sz="3200" dirty="0">
                <a:solidFill>
                  <a:srgbClr val="002060"/>
                </a:solidFill>
                <a:latin typeface="Arial"/>
                <a:cs typeface="Arial"/>
              </a:rPr>
              <a:t>lazım ki </a:t>
            </a:r>
            <a:r>
              <a:rPr sz="3200" b="1" dirty="0">
                <a:solidFill>
                  <a:srgbClr val="002060"/>
                </a:solidFill>
                <a:latin typeface="Arial"/>
                <a:cs typeface="Arial"/>
              </a:rPr>
              <a:t>Bay </a:t>
            </a:r>
            <a:r>
              <a:rPr sz="3200" b="1" spc="-5" dirty="0">
                <a:solidFill>
                  <a:srgbClr val="002060"/>
                </a:solidFill>
                <a:latin typeface="Arial"/>
                <a:cs typeface="Arial"/>
              </a:rPr>
              <a:t>Yedim-  </a:t>
            </a:r>
            <a:r>
              <a:rPr sz="3200" b="1" dirty="0">
                <a:solidFill>
                  <a:srgbClr val="002060"/>
                </a:solidFill>
                <a:latin typeface="Arial"/>
                <a:cs typeface="Arial"/>
              </a:rPr>
              <a:t>Bitirdim-Ben-Bu-İşi </a:t>
            </a:r>
            <a:r>
              <a:rPr sz="3200" spc="-5" dirty="0">
                <a:solidFill>
                  <a:srgbClr val="002060"/>
                </a:solidFill>
                <a:latin typeface="Arial"/>
                <a:cs typeface="Arial"/>
              </a:rPr>
              <a:t>eğer </a:t>
            </a:r>
            <a:r>
              <a:rPr sz="3200" dirty="0">
                <a:solidFill>
                  <a:srgbClr val="002060"/>
                </a:solidFill>
                <a:latin typeface="Arial"/>
                <a:cs typeface="Arial"/>
              </a:rPr>
              <a:t>bir </a:t>
            </a:r>
            <a:r>
              <a:rPr sz="3200" spc="-5" dirty="0">
                <a:solidFill>
                  <a:srgbClr val="002060"/>
                </a:solidFill>
                <a:latin typeface="Arial"/>
                <a:cs typeface="Arial"/>
              </a:rPr>
              <a:t>ürünü almak  </a:t>
            </a:r>
            <a:r>
              <a:rPr sz="3200" dirty="0">
                <a:solidFill>
                  <a:srgbClr val="002060"/>
                </a:solidFill>
                <a:latin typeface="Arial"/>
                <a:cs typeface="Arial"/>
              </a:rPr>
              <a:t>istiyorsa, </a:t>
            </a:r>
            <a:r>
              <a:rPr sz="3200" spc="-5" dirty="0">
                <a:solidFill>
                  <a:srgbClr val="002060"/>
                </a:solidFill>
                <a:latin typeface="Arial"/>
                <a:cs typeface="Arial"/>
              </a:rPr>
              <a:t>onlara nasıl </a:t>
            </a:r>
            <a:r>
              <a:rPr sz="3200" dirty="0">
                <a:solidFill>
                  <a:srgbClr val="002060"/>
                </a:solidFill>
                <a:latin typeface="Arial"/>
                <a:cs typeface="Arial"/>
              </a:rPr>
              <a:t>bir arayüz</a:t>
            </a:r>
            <a:r>
              <a:rPr sz="3200" spc="-1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2060"/>
                </a:solidFill>
                <a:latin typeface="Arial"/>
                <a:cs typeface="Arial"/>
              </a:rPr>
              <a:t>verirseniz  verin,</a:t>
            </a:r>
            <a:r>
              <a:rPr sz="32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2060"/>
                </a:solidFill>
                <a:latin typeface="Arial"/>
                <a:cs typeface="Arial"/>
              </a:rPr>
              <a:t>alacaklardır.</a:t>
            </a:r>
            <a:endParaRPr sz="32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5910" marR="5080" indent="-283210">
              <a:lnSpc>
                <a:spcPct val="90000"/>
              </a:lnSpc>
              <a:spcBef>
                <a:spcPts val="770"/>
              </a:spcBef>
              <a:buFont typeface="Wingdings 2"/>
              <a:buChar char=""/>
              <a:tabLst>
                <a:tab pos="296545" algn="l"/>
              </a:tabLst>
            </a:pPr>
            <a:r>
              <a:rPr sz="3200" dirty="0">
                <a:solidFill>
                  <a:srgbClr val="002060"/>
                </a:solidFill>
                <a:latin typeface="Arial"/>
                <a:cs typeface="Arial"/>
              </a:rPr>
              <a:t>Ama </a:t>
            </a:r>
            <a:r>
              <a:rPr sz="3200" spc="-5" dirty="0">
                <a:solidFill>
                  <a:srgbClr val="002060"/>
                </a:solidFill>
                <a:latin typeface="Arial"/>
                <a:cs typeface="Arial"/>
              </a:rPr>
              <a:t>eğer </a:t>
            </a:r>
            <a:r>
              <a:rPr sz="3200" b="1" dirty="0">
                <a:solidFill>
                  <a:srgbClr val="002060"/>
                </a:solidFill>
                <a:latin typeface="Arial"/>
                <a:cs typeface="Arial"/>
              </a:rPr>
              <a:t>Bay </a:t>
            </a:r>
            <a:r>
              <a:rPr sz="3200" b="1" spc="-5" dirty="0">
                <a:solidFill>
                  <a:srgbClr val="002060"/>
                </a:solidFill>
                <a:latin typeface="Arial"/>
                <a:cs typeface="Arial"/>
              </a:rPr>
              <a:t>Ben-Fazla-Bir-Şey-  </a:t>
            </a:r>
            <a:r>
              <a:rPr sz="3200" b="1" dirty="0">
                <a:solidFill>
                  <a:srgbClr val="002060"/>
                </a:solidFill>
                <a:latin typeface="Arial"/>
                <a:cs typeface="Arial"/>
              </a:rPr>
              <a:t>Bilmiyorum'un </a:t>
            </a:r>
            <a:r>
              <a:rPr sz="3200" spc="-5" dirty="0">
                <a:solidFill>
                  <a:srgbClr val="002060"/>
                </a:solidFill>
                <a:latin typeface="Arial"/>
                <a:cs typeface="Arial"/>
              </a:rPr>
              <a:t>almasını </a:t>
            </a:r>
            <a:r>
              <a:rPr sz="3200" dirty="0">
                <a:solidFill>
                  <a:srgbClr val="002060"/>
                </a:solidFill>
                <a:latin typeface="Arial"/>
                <a:cs typeface="Arial"/>
              </a:rPr>
              <a:t>istiyorsanız</a:t>
            </a:r>
            <a:r>
              <a:rPr sz="3200" spc="-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2060"/>
                </a:solidFill>
                <a:latin typeface="Arial"/>
                <a:cs typeface="Arial"/>
              </a:rPr>
              <a:t>hatta  onların yeniden </a:t>
            </a:r>
            <a:r>
              <a:rPr sz="3200" dirty="0">
                <a:solidFill>
                  <a:srgbClr val="002060"/>
                </a:solidFill>
                <a:latin typeface="Arial"/>
                <a:cs typeface="Arial"/>
              </a:rPr>
              <a:t>sitenize </a:t>
            </a:r>
            <a:r>
              <a:rPr sz="3200" spc="-5" dirty="0">
                <a:solidFill>
                  <a:srgbClr val="002060"/>
                </a:solidFill>
                <a:latin typeface="Arial"/>
                <a:cs typeface="Arial"/>
              </a:rPr>
              <a:t>gelmesini  </a:t>
            </a:r>
            <a:r>
              <a:rPr sz="3200" dirty="0">
                <a:solidFill>
                  <a:srgbClr val="002060"/>
                </a:solidFill>
                <a:latin typeface="Arial"/>
                <a:cs typeface="Arial"/>
              </a:rPr>
              <a:t>istiyorsanız, </a:t>
            </a:r>
            <a:r>
              <a:rPr sz="3200" spc="-5" dirty="0">
                <a:solidFill>
                  <a:srgbClr val="002060"/>
                </a:solidFill>
                <a:latin typeface="Arial"/>
                <a:cs typeface="Arial"/>
              </a:rPr>
              <a:t>ürettiğiniz uygulamanın </a:t>
            </a:r>
            <a:r>
              <a:rPr sz="3200" dirty="0">
                <a:solidFill>
                  <a:srgbClr val="002060"/>
                </a:solidFill>
                <a:latin typeface="Arial"/>
                <a:cs typeface="Arial"/>
              </a:rPr>
              <a:t>ve  tasarımın, </a:t>
            </a:r>
            <a:r>
              <a:rPr sz="3200" spc="-5" dirty="0">
                <a:solidFill>
                  <a:srgbClr val="002060"/>
                </a:solidFill>
                <a:latin typeface="Arial"/>
                <a:cs typeface="Arial"/>
              </a:rPr>
              <a:t>onlara hitap etmesini  sağlamanız</a:t>
            </a:r>
            <a:r>
              <a:rPr sz="3200" spc="-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2060"/>
                </a:solidFill>
                <a:latin typeface="Arial"/>
                <a:cs typeface="Arial"/>
              </a:rPr>
              <a:t>gerekiyor.</a:t>
            </a:r>
          </a:p>
          <a:p>
            <a:pPr marL="12700">
              <a:spcBef>
                <a:spcPts val="450"/>
              </a:spcBef>
            </a:pPr>
            <a:r>
              <a:rPr sz="3900" spc="10" dirty="0">
                <a:solidFill>
                  <a:srgbClr val="002060"/>
                </a:solidFill>
                <a:latin typeface="Wingdings 2"/>
                <a:cs typeface="Wingdings 2"/>
              </a:rPr>
              <a:t></a:t>
            </a:r>
            <a:r>
              <a:rPr sz="3900" b="1" i="1" spc="10" dirty="0">
                <a:solidFill>
                  <a:srgbClr val="002060"/>
                </a:solidFill>
                <a:latin typeface="Arial"/>
                <a:cs typeface="Arial"/>
              </a:rPr>
              <a:t>Kolay, </a:t>
            </a:r>
            <a:r>
              <a:rPr sz="3900" b="1" i="1" dirty="0">
                <a:solidFill>
                  <a:srgbClr val="002060"/>
                </a:solidFill>
                <a:latin typeface="Arial"/>
                <a:cs typeface="Arial"/>
              </a:rPr>
              <a:t>Temiz </a:t>
            </a:r>
            <a:r>
              <a:rPr sz="3900" b="1" i="1" spc="-5" dirty="0">
                <a:solidFill>
                  <a:srgbClr val="002060"/>
                </a:solidFill>
                <a:latin typeface="Arial"/>
                <a:cs typeface="Arial"/>
              </a:rPr>
              <a:t>ve</a:t>
            </a:r>
            <a:r>
              <a:rPr sz="3900" b="1" i="1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900" b="1" i="1" dirty="0">
                <a:solidFill>
                  <a:srgbClr val="002060"/>
                </a:solidFill>
                <a:latin typeface="Arial"/>
                <a:cs typeface="Arial"/>
              </a:rPr>
              <a:t>Tutarlı</a:t>
            </a:r>
            <a:r>
              <a:rPr sz="39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2700">
              <a:lnSpc>
                <a:spcPct val="100000"/>
              </a:lnSpc>
            </a:pPr>
            <a:r>
              <a:rPr b="0" dirty="0">
                <a:latin typeface="Arial"/>
                <a:cs typeface="Arial"/>
              </a:rPr>
              <a:t>E-ticaret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siteleri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ts val="1425"/>
              </a:lnSpc>
            </a:pPr>
            <a:r>
              <a:rPr lang="tr-TR" spc="-20" smtClean="0"/>
              <a:t>A.Ü. NMYO</a:t>
            </a:r>
            <a:endParaRPr spc="-15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1E36-9472-44D7-9C51-0A76E5529DC4}" type="datetime1">
              <a:rPr lang="tr-TR" smtClean="0"/>
              <a:t>26.01.2020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93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myo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my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yo" id="{98FC9F39-2869-4FEB-A3F1-4BD57F75EF41}" vid="{728FA77C-9B79-4EDE-B446-6FF140AB36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nmyo</Template>
  <TotalTime>24</TotalTime>
  <Words>1616</Words>
  <Application>Microsoft Office PowerPoint</Application>
  <PresentationFormat>Geniş ekran</PresentationFormat>
  <Paragraphs>199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Wingdings 2</vt:lpstr>
      <vt:lpstr>nmyo</vt:lpstr>
      <vt:lpstr>WEB SİTESİ TASARLAMA</vt:lpstr>
      <vt:lpstr>Sayfa Başlığı (Title)</vt:lpstr>
      <vt:lpstr>Sayfa Başlığı (Title)</vt:lpstr>
      <vt:lpstr>Sayfa Başlığı (Title)</vt:lpstr>
      <vt:lpstr>Sayfa Başlığı (Title)</vt:lpstr>
      <vt:lpstr>Sayfa Başlığı (Title)</vt:lpstr>
      <vt:lpstr>E-ticaret siteleri</vt:lpstr>
      <vt:lpstr>E-ticaret siteleri</vt:lpstr>
      <vt:lpstr>E-ticaret siteleri</vt:lpstr>
      <vt:lpstr>E-ticaret siteleri-Açıklamalar</vt:lpstr>
      <vt:lpstr>E-ticaret siteleri-Açıklamalar</vt:lpstr>
      <vt:lpstr>Ürün Resimleri</vt:lpstr>
      <vt:lpstr>Ürün Resimleri</vt:lpstr>
      <vt:lpstr>Ürün Resimleri</vt:lpstr>
      <vt:lpstr>Ürün Resimleri</vt:lpstr>
      <vt:lpstr>Ürün Resimleri</vt:lpstr>
      <vt:lpstr>Ürün Resimleri</vt:lpstr>
      <vt:lpstr>Ürün Resimleri</vt:lpstr>
      <vt:lpstr>Kaliteli bir site için</vt:lpstr>
      <vt:lpstr>Kaliteli bir site için</vt:lpstr>
      <vt:lpstr>Berbat bir site için</vt:lpstr>
      <vt:lpstr>Berbat bir site için</vt:lpstr>
      <vt:lpstr>PowerPoint Sunusu</vt:lpstr>
      <vt:lpstr>Web sitelerinde en çok karşılaşılan 10 hata</vt:lpstr>
      <vt:lpstr>Web sitelerinde en çok karşılaşılan 10 hata</vt:lpstr>
      <vt:lpstr>Web sitelerinde en çok karşılaşılan 10 hata</vt:lpstr>
      <vt:lpstr>Web sitelerinde en çok karşılaşılan 10 hata</vt:lpstr>
      <vt:lpstr>Web sitelerinde en çok karşılaşılan 10 hata</vt:lpstr>
      <vt:lpstr>Web sitelerinde en çok karşılaşılan 10 hata</vt:lpstr>
      <vt:lpstr>Web sitelerinde en çok karşılaşılan 10 hata</vt:lpstr>
      <vt:lpstr>Web sitelerinde en çok karşılaşılan 10 hata</vt:lpstr>
      <vt:lpstr>Web sitelerinde en çok karşılaşılan 10 hata</vt:lpstr>
      <vt:lpstr>Kaynaklar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SİTESİ TASARLAMA</dc:title>
  <dc:creator>Salih</dc:creator>
  <cp:lastModifiedBy>Salih</cp:lastModifiedBy>
  <cp:revision>3</cp:revision>
  <dcterms:created xsi:type="dcterms:W3CDTF">2020-01-25T18:17:38Z</dcterms:created>
  <dcterms:modified xsi:type="dcterms:W3CDTF">2020-01-25T21:20:36Z</dcterms:modified>
</cp:coreProperties>
</file>