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5" r:id="rId3"/>
    <p:sldId id="276" r:id="rId4"/>
    <p:sldId id="277" r:id="rId5"/>
    <p:sldId id="278" r:id="rId6"/>
    <p:sldId id="279" r:id="rId7"/>
    <p:sldId id="274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13" autoAdjust="0"/>
    <p:restoredTop sz="94660"/>
  </p:normalViewPr>
  <p:slideViewPr>
    <p:cSldViewPr>
      <p:cViewPr varScale="1">
        <p:scale>
          <a:sx n="70" d="100"/>
          <a:sy n="70" d="100"/>
        </p:scale>
        <p:origin x="145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Yuvarlatılmış Dikdörtgen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0" name="19 Alt Başlık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Yuvarlatılmış Dikdörtgen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Tek Köşesi Yuvarlatılmış Dikdörtgen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Yuvarlatılmış Dikdörtgen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Başlık Yer Tutucusu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42910" y="1928802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>ANKARA ÜNİVERSİTESİ</a:t>
            </a:r>
            <a:br>
              <a:rPr lang="tr-TR" dirty="0" smtClean="0"/>
            </a:br>
            <a:r>
              <a:rPr lang="tr-TR" dirty="0" smtClean="0"/>
              <a:t>SAĞLIK BİLİMLERİ FAKÜLTESİ</a:t>
            </a:r>
            <a:br>
              <a:rPr lang="tr-TR" dirty="0" smtClean="0"/>
            </a:br>
            <a:r>
              <a:rPr lang="tr-TR" dirty="0" smtClean="0"/>
              <a:t>SOSYAL HİZMET BÖLÜMÜ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785786" y="4214818"/>
            <a:ext cx="7772400" cy="2143140"/>
          </a:xfrm>
        </p:spPr>
        <p:txBody>
          <a:bodyPr>
            <a:normAutofit/>
          </a:bodyPr>
          <a:lstStyle/>
          <a:p>
            <a:pPr algn="ctr"/>
            <a:r>
              <a:rPr lang="tr-TR" sz="3800" dirty="0" smtClean="0"/>
              <a:t>“SOSYAL HİZMETTE </a:t>
            </a:r>
          </a:p>
          <a:p>
            <a:pPr algn="ctr"/>
            <a:r>
              <a:rPr lang="tr-TR" sz="3800" dirty="0" smtClean="0"/>
              <a:t>BİLİŞİM TEKNOLOJİLERİ”</a:t>
            </a:r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5857868"/>
            <a:ext cx="8183880" cy="1000132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BİLİŞİM SİSTEMLERİ VE TEKNOLOJİLERİ</a:t>
            </a:r>
            <a:br>
              <a:rPr lang="tr-TR" dirty="0" smtClean="0"/>
            </a:b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503238" y="530224"/>
          <a:ext cx="8183562" cy="48276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7854"/>
                <a:gridCol w="2727854"/>
                <a:gridCol w="2727854"/>
              </a:tblGrid>
              <a:tr h="538572">
                <a:tc gridSpan="3">
                  <a:txBody>
                    <a:bodyPr/>
                    <a:lstStyle/>
                    <a:p>
                      <a:r>
                        <a:rPr lang="tr-TR" sz="1200" dirty="0" smtClean="0">
                          <a:latin typeface="Calibri"/>
                          <a:ea typeface="Calibri"/>
                          <a:cs typeface="Arial"/>
                        </a:rPr>
                        <a:t>Enformasyonun Biçimleri, Tanımı ve Örnekler</a:t>
                      </a:r>
                      <a:endParaRPr lang="tr-TR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53857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tr-TR" sz="1200" b="1" dirty="0">
                          <a:latin typeface="Calibri"/>
                          <a:ea typeface="Calibri"/>
                          <a:cs typeface="Arial"/>
                        </a:rPr>
                        <a:t>Biçim</a:t>
                      </a:r>
                      <a:endParaRPr lang="tr-TR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tr-TR" sz="1200" b="1" dirty="0">
                          <a:latin typeface="Calibri"/>
                          <a:ea typeface="Calibri"/>
                          <a:cs typeface="Arial"/>
                        </a:rPr>
                        <a:t>Tanım</a:t>
                      </a:r>
                      <a:endParaRPr lang="tr-TR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Arial"/>
                        </a:rPr>
                        <a:t>Örnek</a:t>
                      </a:r>
                      <a:endParaRPr lang="tr-TR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399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Arial"/>
                        </a:rPr>
                        <a:t>Karakter</a:t>
                      </a:r>
                      <a:endParaRPr lang="tr-TR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Calibri"/>
                          <a:ea typeface="Calibri"/>
                          <a:cs typeface="Arial"/>
                        </a:rPr>
                        <a:t>Tek başına ya da bir kombinasyon içinde veriyi temsil etmek için kullanılan bir harf, sayı ya da sembol </a:t>
                      </a:r>
                      <a:endParaRPr lang="tr-TR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Calibri"/>
                          <a:ea typeface="Calibri"/>
                          <a:cs typeface="Arial"/>
                        </a:rPr>
                        <a:t>T e F 74 * @</a:t>
                      </a:r>
                      <a:endParaRPr lang="tr-TR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5996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Arial"/>
                        </a:rPr>
                        <a:t>Veri</a:t>
                      </a:r>
                      <a:endParaRPr lang="tr-TR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Calibri"/>
                          <a:ea typeface="Calibri"/>
                          <a:cs typeface="Arial"/>
                        </a:rPr>
                        <a:t>Durumları, birimleri ya da olguları temsil etmek için belirlenmiş karakterler</a:t>
                      </a:r>
                      <a:endParaRPr lang="tr-TR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Calibri"/>
                          <a:ea typeface="Calibri"/>
                          <a:cs typeface="Arial"/>
                        </a:rPr>
                        <a:t>34 </a:t>
                      </a:r>
                      <a:endParaRPr lang="tr-TR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5996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Arial"/>
                        </a:rPr>
                        <a:t>Enformasyon</a:t>
                      </a:r>
                      <a:endParaRPr lang="tr-TR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Calibri"/>
                          <a:ea typeface="Calibri"/>
                          <a:cs typeface="Arial"/>
                        </a:rPr>
                        <a:t>İnsanlar tarafından işleme sonrası veriye kazandırılan anlam</a:t>
                      </a:r>
                      <a:endParaRPr lang="tr-TR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Calibri"/>
                          <a:ea typeface="Calibri"/>
                          <a:cs typeface="Arial"/>
                        </a:rPr>
                        <a:t>%34 katılım oranı</a:t>
                      </a:r>
                      <a:endParaRPr lang="tr-TR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3060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Arial"/>
                        </a:rPr>
                        <a:t>Bilgi</a:t>
                      </a:r>
                      <a:endParaRPr lang="tr-TR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tr-TR" sz="1200" dirty="0">
                          <a:latin typeface="Calibri"/>
                          <a:ea typeface="Calibri"/>
                          <a:cs typeface="Arial"/>
                        </a:rPr>
                        <a:t>Açıklamalar ve ilişkiler biçimine dönüştürülmüş enformasyon</a:t>
                      </a:r>
                      <a:endParaRPr lang="tr-TR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Arial"/>
                        </a:rPr>
                        <a:t>Açıklama:</a:t>
                      </a:r>
                      <a:r>
                        <a:rPr lang="tr-TR" sz="1200">
                          <a:latin typeface="Calibri"/>
                          <a:ea typeface="Calibri"/>
                          <a:cs typeface="Arial"/>
                        </a:rPr>
                        <a:t> Boşanmış bir kimsenin çocukları olabilir.</a:t>
                      </a:r>
                      <a:endParaRPr lang="tr-TR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Arial"/>
                        </a:rPr>
                        <a:t>İlişkiler:</a:t>
                      </a:r>
                      <a:r>
                        <a:rPr lang="tr-TR" sz="1200">
                          <a:latin typeface="Calibri"/>
                          <a:ea typeface="Calibri"/>
                          <a:cs typeface="Arial"/>
                        </a:rPr>
                        <a:t> Geçmişte şiddet görmüş olmak madde bağımlılığı riskini artırır.</a:t>
                      </a:r>
                      <a:endParaRPr lang="tr-TR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5996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Arial"/>
                        </a:rPr>
                        <a:t>Kavram</a:t>
                      </a:r>
                      <a:endParaRPr lang="tr-TR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Calibri"/>
                          <a:ea typeface="Calibri"/>
                          <a:cs typeface="Arial"/>
                        </a:rPr>
                        <a:t>Bilgi ve deneyim temeli üstünde biçimlenmiş genel düşünce</a:t>
                      </a:r>
                      <a:endParaRPr lang="tr-TR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tr-TR" sz="1200" dirty="0">
                          <a:latin typeface="Calibri"/>
                          <a:ea typeface="Calibri"/>
                          <a:cs typeface="Arial"/>
                        </a:rPr>
                        <a:t>Çocuk istismarı, yoksulluk, </a:t>
                      </a:r>
                      <a:r>
                        <a:rPr lang="tr-TR" sz="1200" dirty="0" err="1">
                          <a:latin typeface="Calibri"/>
                          <a:ea typeface="Calibri"/>
                          <a:cs typeface="Arial"/>
                        </a:rPr>
                        <a:t>psikososyal</a:t>
                      </a:r>
                      <a:r>
                        <a:rPr lang="tr-TR" sz="1200" dirty="0">
                          <a:latin typeface="Calibri"/>
                          <a:ea typeface="Calibri"/>
                          <a:cs typeface="Arial"/>
                        </a:rPr>
                        <a:t> </a:t>
                      </a:r>
                      <a:r>
                        <a:rPr lang="tr-TR" sz="1200" dirty="0" err="1">
                          <a:latin typeface="Calibri"/>
                          <a:ea typeface="Calibri"/>
                          <a:cs typeface="Arial"/>
                        </a:rPr>
                        <a:t>müdahâle</a:t>
                      </a:r>
                      <a:endParaRPr lang="tr-TR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503238" y="530225"/>
          <a:ext cx="8183562" cy="51358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83562"/>
              </a:tblGrid>
              <a:tr h="894082">
                <a:tc>
                  <a:txBody>
                    <a:bodyPr/>
                    <a:lstStyle/>
                    <a:p>
                      <a:r>
                        <a:rPr lang="tr-TR" sz="1800" b="1" smtClean="0">
                          <a:latin typeface="Calibri"/>
                          <a:ea typeface="Calibri"/>
                          <a:cs typeface="Arial"/>
                        </a:rPr>
                        <a:t>Enformasyon Gruplarının Hiyerarşisi</a:t>
                      </a:r>
                      <a:endParaRPr lang="tr-TR" dirty="0"/>
                    </a:p>
                  </a:txBody>
                  <a:tcPr/>
                </a:tc>
              </a:tr>
              <a:tr h="8940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tr-TR" sz="2000" b="1" dirty="0">
                          <a:latin typeface="Calibri"/>
                          <a:ea typeface="Calibri"/>
                          <a:cs typeface="Arial"/>
                        </a:rPr>
                        <a:t>Veri tabanı: </a:t>
                      </a:r>
                      <a:r>
                        <a:rPr lang="tr-TR" sz="2000" dirty="0">
                          <a:latin typeface="Calibri"/>
                          <a:ea typeface="Calibri"/>
                          <a:cs typeface="Arial"/>
                        </a:rPr>
                        <a:t>Dosyalar içindeki kayıtlardan oluşan veri / enformasyon koleksiyonu. Verinin depolandığı ve yönetildiği, dağınıklığın ortadan kaldırıldığı, kolay erişim ve işlemenin yapıldığı alan. Örneğin; bir sosyal hizmet kuruluşunun mali, personelle ilgili ve müracaatçı dosyalarının yer aldığı yer.</a:t>
                      </a:r>
                      <a:endParaRPr lang="tr-TR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94082">
                <a:tc>
                  <a:txBody>
                    <a:bodyPr/>
                    <a:lstStyle/>
                    <a:p>
                      <a:r>
                        <a:rPr lang="tr-TR" sz="2000" b="1" dirty="0" smtClean="0">
                          <a:latin typeface="Calibri"/>
                          <a:ea typeface="Calibri"/>
                          <a:cs typeface="Arial"/>
                        </a:rPr>
                        <a:t>Dosya: </a:t>
                      </a:r>
                      <a:r>
                        <a:rPr lang="tr-TR" sz="2000" dirty="0" smtClean="0">
                          <a:latin typeface="Calibri"/>
                          <a:ea typeface="Calibri"/>
                          <a:cs typeface="Arial"/>
                        </a:rPr>
                        <a:t>Bir bütün olarak görülen benzer biçimde gruplandırılmış kayıtlar. Örneğin; Bir müracaatçının dosyası</a:t>
                      </a:r>
                      <a:endParaRPr lang="tr-TR" sz="2000" dirty="0"/>
                    </a:p>
                  </a:txBody>
                  <a:tcPr/>
                </a:tc>
              </a:tr>
              <a:tr h="8940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tr-TR" sz="2000" b="1" dirty="0">
                          <a:latin typeface="Calibri"/>
                          <a:ea typeface="Calibri"/>
                          <a:cs typeface="Arial"/>
                        </a:rPr>
                        <a:t>Kayıt: </a:t>
                      </a:r>
                      <a:r>
                        <a:rPr lang="tr-TR" sz="2000" dirty="0">
                          <a:latin typeface="Calibri"/>
                          <a:ea typeface="Calibri"/>
                          <a:cs typeface="Arial"/>
                        </a:rPr>
                        <a:t>Birbiriyle ilişkili veri seti. Örneğin; Bir müracaatçının kaydı</a:t>
                      </a:r>
                      <a:endParaRPr lang="tr-TR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940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tr-TR" sz="2000" b="1" dirty="0">
                          <a:latin typeface="Calibri"/>
                          <a:ea typeface="Calibri"/>
                          <a:cs typeface="Arial"/>
                        </a:rPr>
                        <a:t>Veri elementi veya alanı: </a:t>
                      </a:r>
                      <a:r>
                        <a:rPr lang="tr-TR" sz="2000" dirty="0">
                          <a:latin typeface="Calibri"/>
                          <a:ea typeface="Calibri"/>
                          <a:cs typeface="Arial"/>
                        </a:rPr>
                        <a:t>Sahip olunan enformasyonun bir parçasına verilen etiket. Örneğin; Aile Danışma merkezinden hizmet alan bir müracaatçının adı, yaşı, ya da doğum tarihi</a:t>
                      </a:r>
                      <a:endParaRPr lang="tr-TR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x-none" cap="all" smtClean="0"/>
              <a:t>Bilişim Sisteminin Temel İşleyişi</a:t>
            </a:r>
            <a:r>
              <a:rPr lang="tr-TR" cap="all" dirty="0" smtClean="0"/>
              <a:t/>
            </a:r>
            <a:br>
              <a:rPr lang="tr-TR" cap="all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tr-TR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Girdi</a:t>
            </a:r>
            <a:r>
              <a:rPr lang="tr-TR" b="1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tr-TR" dirty="0" smtClean="0">
                <a:latin typeface="Calibri"/>
                <a:ea typeface="Times New Roman"/>
                <a:cs typeface="Times New Roman"/>
              </a:rPr>
              <a:t>örgütün içinden veya dışından ham verinin alınmasını ya da biriktirilmesini sağlar. 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tr-TR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İşleme</a:t>
            </a:r>
            <a:r>
              <a:rPr lang="tr-TR" b="1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tr-TR" dirty="0" smtClean="0">
                <a:latin typeface="Calibri"/>
                <a:ea typeface="Times New Roman"/>
                <a:cs typeface="Times New Roman"/>
              </a:rPr>
              <a:t>bu ham veriyi daha anlamlı bir biçime dönüştürür. 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tr-TR" i="1" dirty="0" smtClean="0">
                <a:solidFill>
                  <a:srgbClr val="984806"/>
                </a:solidFill>
                <a:latin typeface="Calibri"/>
                <a:ea typeface="Times New Roman"/>
                <a:cs typeface="Times New Roman"/>
              </a:rPr>
              <a:t>Çıktı</a:t>
            </a:r>
            <a:r>
              <a:rPr lang="tr-TR" dirty="0" smtClean="0">
                <a:latin typeface="Calibri"/>
                <a:ea typeface="Times New Roman"/>
                <a:cs typeface="Times New Roman"/>
              </a:rPr>
              <a:t> ise işlenmiş enformasyonu, kullanacak insanlara aktarır.  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tr-TR" dirty="0" smtClean="0">
                <a:latin typeface="Calibri"/>
                <a:ea typeface="Times New Roman"/>
                <a:cs typeface="Times New Roman"/>
              </a:rPr>
              <a:t>+ Geri Bildirim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Tarihçe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x-none" b="1" smtClean="0">
                <a:latin typeface="Calibri"/>
              </a:rPr>
              <a:t>Mekanik Yönetmelerle Veri İşleme Dönemi</a:t>
            </a:r>
            <a:endParaRPr lang="tr-TR" b="1" dirty="0" smtClean="0">
              <a:latin typeface="Calibri"/>
            </a:endParaRPr>
          </a:p>
          <a:p>
            <a:pPr>
              <a:buNone/>
            </a:pPr>
            <a:endParaRPr lang="tr-TR" b="1" dirty="0" smtClean="0">
              <a:latin typeface="Calibri"/>
            </a:endParaRPr>
          </a:p>
          <a:p>
            <a:r>
              <a:rPr lang="x-none" b="1" smtClean="0">
                <a:latin typeface="Calibri"/>
              </a:rPr>
              <a:t>Veri Saklama ve Kullanma Dönemi</a:t>
            </a:r>
            <a:endParaRPr lang="tr-TR" b="1" dirty="0" smtClean="0">
              <a:latin typeface="Calibri"/>
            </a:endParaRPr>
          </a:p>
          <a:p>
            <a:endParaRPr lang="tr-TR" b="1" dirty="0" smtClean="0">
              <a:latin typeface="Calibri"/>
            </a:endParaRPr>
          </a:p>
          <a:p>
            <a:r>
              <a:rPr lang="x-none" b="1" smtClean="0">
                <a:latin typeface="Calibri"/>
              </a:rPr>
              <a:t>Mikro işlemciler ve Karar Destek Sistemleri Dönemi</a:t>
            </a:r>
            <a:endParaRPr lang="tr-TR" b="1" dirty="0" smtClean="0">
              <a:latin typeface="Calibri"/>
            </a:endParaRPr>
          </a:p>
          <a:p>
            <a:endParaRPr lang="tr-TR" b="1" dirty="0" smtClean="0">
              <a:latin typeface="Calibri"/>
            </a:endParaRPr>
          </a:p>
          <a:p>
            <a:r>
              <a:rPr lang="x-none" b="1" smtClean="0">
                <a:latin typeface="Calibri"/>
              </a:rPr>
              <a:t>Yapay Zekâ Teknolojileri ve İnternet Dönemi</a:t>
            </a:r>
            <a:endParaRPr lang="tr-TR" b="1" dirty="0" smtClean="0">
              <a:latin typeface="Calibri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Kaynaklar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Dunlop, J., </a:t>
            </a:r>
            <a:r>
              <a:rPr lang="en-US" dirty="0" err="1"/>
              <a:t>Holosko</a:t>
            </a:r>
            <a:r>
              <a:rPr lang="en-US" dirty="0"/>
              <a:t>, M., 2006. Information technology and Evidence Based Social Work Practice. </a:t>
            </a:r>
            <a:r>
              <a:rPr lang="en-US" dirty="0" err="1"/>
              <a:t>Hawort</a:t>
            </a:r>
            <a:r>
              <a:rPr lang="en-US" dirty="0"/>
              <a:t> Press</a:t>
            </a:r>
            <a:endParaRPr lang="tr-TR" dirty="0"/>
          </a:p>
          <a:p>
            <a:r>
              <a:rPr lang="en-US" dirty="0" err="1"/>
              <a:t>LaMendola</a:t>
            </a:r>
            <a:r>
              <a:rPr lang="en-US" dirty="0"/>
              <a:t>, W., Glastonbury, B., Toole, S.,1989. A Casebook of Computer Applications in the Social and Human </a:t>
            </a:r>
            <a:r>
              <a:rPr lang="en-US" dirty="0" err="1"/>
              <a:t>Sevices</a:t>
            </a:r>
            <a:r>
              <a:rPr lang="en-US" dirty="0"/>
              <a:t>. </a:t>
            </a:r>
            <a:r>
              <a:rPr lang="en-US" dirty="0" err="1"/>
              <a:t>Hawort</a:t>
            </a:r>
            <a:r>
              <a:rPr lang="en-US" dirty="0"/>
              <a:t> Press.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73630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İçerik Yer Tutucusu" descr="6c93cb6b5cd3e43f284428049caf6beb_126531817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20" y="357166"/>
            <a:ext cx="8501122" cy="6143668"/>
          </a:xfrm>
        </p:spPr>
      </p:pic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14348" y="3429000"/>
            <a:ext cx="8183880" cy="1051560"/>
          </a:xfrm>
        </p:spPr>
        <p:txBody>
          <a:bodyPr/>
          <a:lstStyle/>
          <a:p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TEŞEKKÜRLER</a:t>
            </a:r>
            <a:endParaRPr lang="tr-TR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Görünüş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120</TotalTime>
  <Words>335</Words>
  <Application>Microsoft Office PowerPoint</Application>
  <PresentationFormat>Ekran Gösterisi (4:3)</PresentationFormat>
  <Paragraphs>46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3" baseType="lpstr">
      <vt:lpstr>Arial</vt:lpstr>
      <vt:lpstr>Calibri</vt:lpstr>
      <vt:lpstr>Times New Roman</vt:lpstr>
      <vt:lpstr>Verdana</vt:lpstr>
      <vt:lpstr>Wingdings 2</vt:lpstr>
      <vt:lpstr>Görünüş</vt:lpstr>
      <vt:lpstr>ANKARA ÜNİVERSİTESİ SAĞLIK BİLİMLERİ FAKÜLTESİ SOSYAL HİZMET BÖLÜMÜ</vt:lpstr>
      <vt:lpstr>BİLİŞİM SİSTEMLERİ VE TEKNOLOJİLERİ </vt:lpstr>
      <vt:lpstr>PowerPoint Sunusu</vt:lpstr>
      <vt:lpstr>Bilişim Sisteminin Temel İşleyişi </vt:lpstr>
      <vt:lpstr>Tarihçe</vt:lpstr>
      <vt:lpstr>Kaynaklar</vt:lpstr>
      <vt:lpstr>TEŞEKKÜRLER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SAĞLIK BİLİMLERİ FAKÜLTESİ SOSYAL HİZMET BÖLÜMÜ</dc:title>
  <dc:creator>sssSeRNeBeysss</dc:creator>
  <cp:lastModifiedBy>Yazar</cp:lastModifiedBy>
  <cp:revision>17</cp:revision>
  <dcterms:created xsi:type="dcterms:W3CDTF">2017-03-21T21:41:26Z</dcterms:created>
  <dcterms:modified xsi:type="dcterms:W3CDTF">2020-05-04T07:17:24Z</dcterms:modified>
</cp:coreProperties>
</file>