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5"/>
  </p:notesMasterIdLst>
  <p:sldIdLst>
    <p:sldId id="1092" r:id="rId4"/>
    <p:sldId id="1083" r:id="rId5"/>
    <p:sldId id="1084" r:id="rId6"/>
    <p:sldId id="1093" r:id="rId7"/>
    <p:sldId id="1094" r:id="rId8"/>
    <p:sldId id="1095" r:id="rId9"/>
    <p:sldId id="1096" r:id="rId10"/>
    <p:sldId id="1097" r:id="rId11"/>
    <p:sldId id="1098" r:id="rId12"/>
    <p:sldId id="1099" r:id="rId13"/>
    <p:sldId id="1091"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102" d="100"/>
          <a:sy n="102" d="100"/>
        </p:scale>
        <p:origin x="1428" y="96"/>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2/28/2020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5185FB67-13BD-4A07-A42B-F2DDB568A1B4}" type="slidenum">
              <a:rPr lang="en-US" smtClean="0"/>
              <a:t>2</a:t>
            </a:fld>
            <a:endParaRPr lang="en-US"/>
          </a:p>
        </p:txBody>
      </p:sp>
    </p:spTree>
    <p:extLst>
      <p:ext uri="{BB962C8B-B14F-4D97-AF65-F5344CB8AC3E}">
        <p14:creationId xmlns:p14="http://schemas.microsoft.com/office/powerpoint/2010/main" val="1330296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2/28/2020</a:t>
            </a:fld>
            <a:endParaRPr lang="tr-TR"/>
          </a:p>
        </p:txBody>
      </p:sp>
      <p:sp>
        <p:nvSpPr>
          <p:cNvPr id="8" name="Footer Placeholder 7"/>
          <p:cNvSpPr>
            <a:spLocks noGrp="1"/>
          </p:cNvSpPr>
          <p:nvPr>
            <p:ph type="ftr" sz="quarter" idx="11"/>
          </p:nvPr>
        </p:nvSpPr>
        <p:spPr/>
        <p:txBody>
          <a:bodyPr/>
          <a:lstStyle/>
          <a:p>
            <a:r>
              <a:rPr lang="tr-TR"/>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2/28/2020</a:t>
            </a:fld>
            <a:endParaRPr lang="tr-TR"/>
          </a:p>
        </p:txBody>
      </p:sp>
      <p:sp>
        <p:nvSpPr>
          <p:cNvPr id="4" name="Footer Placeholder 3"/>
          <p:cNvSpPr>
            <a:spLocks noGrp="1"/>
          </p:cNvSpPr>
          <p:nvPr>
            <p:ph type="ftr" sz="quarter" idx="11"/>
          </p:nvPr>
        </p:nvSpPr>
        <p:spPr/>
        <p:txBody>
          <a:bodyPr/>
          <a:lstStyle/>
          <a:p>
            <a:r>
              <a:rPr lang="tr-TR"/>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2/28/2020</a:t>
            </a:fld>
            <a:endParaRPr lang="tr-TR"/>
          </a:p>
        </p:txBody>
      </p:sp>
      <p:sp>
        <p:nvSpPr>
          <p:cNvPr id="3" name="Footer Placeholder 2"/>
          <p:cNvSpPr>
            <a:spLocks noGrp="1"/>
          </p:cNvSpPr>
          <p:nvPr>
            <p:ph type="ftr" sz="quarter" idx="11"/>
          </p:nvPr>
        </p:nvSpPr>
        <p:spPr/>
        <p:txBody>
          <a:bodyPr/>
          <a:lstStyle/>
          <a:p>
            <a:r>
              <a:rPr lang="tr-TR"/>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2/28/2020</a:t>
            </a:fld>
            <a:endParaRPr lang="tr-TR"/>
          </a:p>
        </p:txBody>
      </p:sp>
      <p:sp>
        <p:nvSpPr>
          <p:cNvPr id="6" name="Footer Placeholder 5"/>
          <p:cNvSpPr>
            <a:spLocks noGrp="1"/>
          </p:cNvSpPr>
          <p:nvPr>
            <p:ph type="ftr" sz="quarter" idx="11"/>
          </p:nvPr>
        </p:nvSpPr>
        <p:spPr/>
        <p:txBody>
          <a:bodyPr/>
          <a:lstStyle/>
          <a:p>
            <a:r>
              <a:rPr lang="tr-TR"/>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2/28/2020</a:t>
            </a:fld>
            <a:endParaRPr lang="tr-TR"/>
          </a:p>
        </p:txBody>
      </p:sp>
      <p:sp>
        <p:nvSpPr>
          <p:cNvPr id="5" name="Footer Placeholder 4"/>
          <p:cNvSpPr>
            <a:spLocks noGrp="1"/>
          </p:cNvSpPr>
          <p:nvPr>
            <p:ph type="ftr" sz="quarter" idx="11"/>
          </p:nvPr>
        </p:nvSpPr>
        <p:spPr/>
        <p:txBody>
          <a:bodyPr/>
          <a:lstStyle/>
          <a:p>
            <a:r>
              <a:rPr lang="tr-TR"/>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2/28/2020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2/28/2020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2/28/2020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2/28/2020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a:t>Prof. Dr. Harun TANRIVERMİŞ, Yrd. Doç. Dr. Yeşim ALİEFENDİOĞLU 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2/28/2020</a:t>
            </a:fld>
            <a:endParaRPr lang="en-US"/>
          </a:p>
        </p:txBody>
      </p:sp>
      <p:sp>
        <p:nvSpPr>
          <p:cNvPr id="5" name="Footer Placeholder 4"/>
          <p:cNvSpPr>
            <a:spLocks noGrp="1"/>
          </p:cNvSpPr>
          <p:nvPr>
            <p:ph type="ftr" sz="quarter" idx="11"/>
          </p:nvPr>
        </p:nvSpPr>
        <p:spPr/>
        <p:txBody>
          <a:bodyPr/>
          <a:lstStyle/>
          <a:p>
            <a:r>
              <a:rPr lang="en-US"/>
              <a:t>Prof. Dr. Harun TANRIVERMİŞ, Yrd. Doç. Dr. Yeşim ALİEFENDİOĞLU Ekonomi I 2016-2017 Güz Dönemi</a:t>
            </a:r>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dirty="0" smtClean="0"/>
              <a:t>Asıl başlık stili için tıklatın</a:t>
            </a:r>
            <a:endParaRPr lang="en-US" dirty="0"/>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2505135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2/28/2020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4136725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2/28/2020</a:t>
            </a:fld>
            <a:endParaRPr lang="en-US"/>
          </a:p>
        </p:txBody>
      </p:sp>
      <p:sp>
        <p:nvSpPr>
          <p:cNvPr id="8" name="Footer Placeholder 7"/>
          <p:cNvSpPr>
            <a:spLocks noGrp="1"/>
          </p:cNvSpPr>
          <p:nvPr>
            <p:ph type="ftr" sz="quarter" idx="11"/>
          </p:nvPr>
        </p:nvSpPr>
        <p:spPr/>
        <p:txBody>
          <a:bodyPr/>
          <a:lstStyle/>
          <a:p>
            <a:r>
              <a:rPr lang="en-US"/>
              <a:t>Prof. Dr. Harun TANRIVERMİŞ, Yrd. Doç. Dr. Yeşim ALİEFENDİOĞLU Ekonomi I 2016-2017 Güz Dönemi</a:t>
            </a:r>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2/28/2020</a:t>
            </a:fld>
            <a:endParaRPr lang="en-US"/>
          </a:p>
        </p:txBody>
      </p:sp>
      <p:sp>
        <p:nvSpPr>
          <p:cNvPr id="4" name="Footer Placeholder 3"/>
          <p:cNvSpPr>
            <a:spLocks noGrp="1"/>
          </p:cNvSpPr>
          <p:nvPr>
            <p:ph type="ftr" sz="quarter" idx="11"/>
          </p:nvPr>
        </p:nvSpPr>
        <p:spPr/>
        <p:txBody>
          <a:bodyPr/>
          <a:lstStyle/>
          <a:p>
            <a:r>
              <a:rPr lang="en-US"/>
              <a:t>Prof. Dr. Harun TANRIVERMİŞ, Yrd. Doç. Dr. Yeşim ALİEFENDİOĞLU Ekonomi I 2016-2017 Güz Dönemi</a:t>
            </a:r>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2/28/2020</a:t>
            </a:fld>
            <a:endParaRPr lang="en-US"/>
          </a:p>
        </p:txBody>
      </p:sp>
      <p:sp>
        <p:nvSpPr>
          <p:cNvPr id="3" name="Footer Placeholder 2"/>
          <p:cNvSpPr>
            <a:spLocks noGrp="1"/>
          </p:cNvSpPr>
          <p:nvPr>
            <p:ph type="ftr" sz="quarter" idx="11"/>
          </p:nvPr>
        </p:nvSpPr>
        <p:spPr/>
        <p:txBody>
          <a:bodyPr/>
          <a:lstStyle/>
          <a:p>
            <a:r>
              <a:rPr lang="en-US"/>
              <a:t>Prof. Dr. Harun TANRIVERMİŞ, Yrd. Doç. Dr. Yeşim ALİEFENDİOĞLU Ekonomi I 2016-2017 Güz Dönemi</a:t>
            </a:r>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2/28/2020</a:t>
            </a:fld>
            <a:endParaRPr lang="en-US"/>
          </a:p>
        </p:txBody>
      </p:sp>
      <p:sp>
        <p:nvSpPr>
          <p:cNvPr id="6" name="Footer Placeholder 5"/>
          <p:cNvSpPr>
            <a:spLocks noGrp="1"/>
          </p:cNvSpPr>
          <p:nvPr>
            <p:ph type="ftr" sz="quarter" idx="11"/>
          </p:nvPr>
        </p:nvSpPr>
        <p:spPr/>
        <p:txBody>
          <a:bodyPr/>
          <a:lstStyle/>
          <a:p>
            <a:r>
              <a:rPr lang="en-US"/>
              <a:t>Prof. Dr. Harun TANRIVERMİŞ, Yrd. Doç. Dr. Yeşim ALİEFENDİOĞLU Ekonomi I 2016-2017 Güz Dönemi</a:t>
            </a:r>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2/28/2020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2/28/2020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a:t>Prof. Dr. Harun TANRIVERMİŞ, Yrd. Doç. Dr. Yeşim ALİEFENDİOĞLU 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 id="2147483698" r:id="rId4"/>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2357568"/>
          </a:xfrm>
          <a:prstGeom prst="rect">
            <a:avLst/>
          </a:prstGeom>
        </p:spPr>
        <p:txBody>
          <a:bodyPr wrap="square">
            <a:spAutoFit/>
          </a:bodyPr>
          <a:lstStyle/>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GG318</a:t>
            </a:r>
            <a:endParaRPr lang="tr-TR" sz="3200" b="1" dirty="0">
              <a:latin typeface="Arial" panose="020B0604020202020204" pitchFamily="34" charset="0"/>
              <a:cs typeface="Arial" panose="020B0604020202020204" pitchFamily="34" charset="0"/>
            </a:endParaRP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Kentsel Alan Düzenlemesi</a:t>
            </a:r>
          </a:p>
          <a:p>
            <a:pPr marL="0" lvl="1" algn="ctr">
              <a:spcBef>
                <a:spcPct val="20000"/>
              </a:spcBef>
              <a:buClr>
                <a:schemeClr val="accent1"/>
              </a:buClr>
            </a:pPr>
            <a:r>
              <a:rPr lang="tr-TR" sz="3200" b="1" dirty="0" smtClean="0">
                <a:latin typeface="Arial" panose="020B0604020202020204" pitchFamily="34" charset="0"/>
                <a:cs typeface="Arial" panose="020B0604020202020204" pitchFamily="34" charset="0"/>
              </a:rPr>
              <a:t>(3-0)3</a:t>
            </a:r>
          </a:p>
          <a:p>
            <a:pPr marL="0" lvl="1" algn="ctr">
              <a:spcBef>
                <a:spcPct val="20000"/>
              </a:spcBef>
              <a:buClr>
                <a:schemeClr val="accent1"/>
              </a:buClr>
            </a:pPr>
            <a:endParaRPr lang="tr-TR" sz="3200" b="1" dirty="0">
              <a:solidFill>
                <a:schemeClr val="tx2"/>
              </a:solidFill>
              <a:latin typeface="Arial" panose="020B0604020202020204" pitchFamily="34" charset="0"/>
              <a:cs typeface="Arial" panose="020B0604020202020204" pitchFamily="34" charset="0"/>
            </a:endParaRPr>
          </a:p>
        </p:txBody>
      </p:sp>
      <p:sp>
        <p:nvSpPr>
          <p:cNvPr id="13" name="Dikdörtgen 12"/>
          <p:cNvSpPr/>
          <p:nvPr/>
        </p:nvSpPr>
        <p:spPr>
          <a:xfrm>
            <a:off x="440762" y="4393802"/>
            <a:ext cx="8479708" cy="584775"/>
          </a:xfrm>
          <a:prstGeom prst="rect">
            <a:avLst/>
          </a:prstGeom>
        </p:spPr>
        <p:txBody>
          <a:bodyPr wrap="square">
            <a:spAutoFit/>
          </a:bodyPr>
          <a:lstStyle/>
          <a:p>
            <a:pPr algn="ctr">
              <a:spcAft>
                <a:spcPts val="0"/>
              </a:spcAft>
            </a:pPr>
            <a:r>
              <a:rPr lang="tr-TR" sz="1600" b="1" dirty="0">
                <a:effectLst/>
                <a:latin typeface="Arial" panose="020B0604020202020204" pitchFamily="34" charset="0"/>
                <a:ea typeface="Times New Roman" panose="02020603050405020304" pitchFamily="18" charset="0"/>
                <a:cs typeface="Arial" panose="020B0604020202020204" pitchFamily="34" charset="0"/>
              </a:rPr>
              <a:t>Prof. Dr.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Türkay</a:t>
            </a:r>
            <a:r>
              <a:rPr lang="en-US" sz="1600" b="1" dirty="0" smtClean="0">
                <a:effectLst/>
                <a:latin typeface="Arial" panose="020B0604020202020204" pitchFamily="34" charset="0"/>
                <a:ea typeface="Times New Roman" panose="02020603050405020304" pitchFamily="18" charset="0"/>
                <a:cs typeface="Arial" panose="020B0604020202020204" pitchFamily="34" charset="0"/>
              </a:rPr>
              <a:t> </a:t>
            </a:r>
            <a:r>
              <a:rPr lang="tr-TR" sz="1600" b="1" dirty="0" smtClean="0">
                <a:effectLst/>
                <a:latin typeface="Arial" panose="020B0604020202020204" pitchFamily="34" charset="0"/>
                <a:ea typeface="Times New Roman" panose="02020603050405020304" pitchFamily="18" charset="0"/>
                <a:cs typeface="Arial" panose="020B0604020202020204" pitchFamily="34" charset="0"/>
              </a:rPr>
              <a:t>TÜDEŞ</a:t>
            </a:r>
          </a:p>
          <a:p>
            <a:pPr algn="ctr">
              <a:spcAft>
                <a:spcPts val="0"/>
              </a:spcAft>
            </a:pPr>
            <a:r>
              <a:rPr lang="tr-TR" sz="1600" dirty="0" smtClean="0">
                <a:latin typeface="Arial" panose="020B0604020202020204" pitchFamily="34" charset="0"/>
                <a:ea typeface="Times New Roman" panose="02020603050405020304" pitchFamily="18" charset="0"/>
                <a:cs typeface="Arial" panose="020B0604020202020204" pitchFamily="34" charset="0"/>
              </a:rPr>
              <a:t>Ankara Üniversitesi UBF Gayrimenkul Geliştirme ve Yönetimi Bölümü </a:t>
            </a:r>
            <a:endParaRPr lang="tr-TR" sz="16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805043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ve İmar Planı</a:t>
            </a:r>
            <a:endParaRPr lang="tr-TR" sz="2400" b="1" dirty="0">
              <a:solidFill>
                <a:srgbClr val="002060"/>
              </a:solidFill>
            </a:endParaRPr>
          </a:p>
        </p:txBody>
      </p:sp>
      <p:sp>
        <p:nvSpPr>
          <p:cNvPr id="4" name="Dikdörtgen 3"/>
          <p:cNvSpPr/>
          <p:nvPr/>
        </p:nvSpPr>
        <p:spPr>
          <a:xfrm>
            <a:off x="764003" y="1439151"/>
            <a:ext cx="7557471" cy="2308324"/>
          </a:xfrm>
          <a:prstGeom prst="rect">
            <a:avLst/>
          </a:prstGeom>
        </p:spPr>
        <p:txBody>
          <a:bodyPr wrap="square">
            <a:spAutoFit/>
          </a:bodyPr>
          <a:lstStyle/>
          <a:p>
            <a:pPr algn="just"/>
            <a:r>
              <a:rPr lang="tr-TR" dirty="0"/>
              <a:t>Değişik arazi kullanma alanlarında yönetmeliklerle getirilen standart büyüklüklere uyulurken, bunların biçim ve konumlandırılmalarında birbiriyle fonksiyon ilişkilerine dikkat edilecek ve gelişebilir esnek plan anlayışı sağlanmalıdır.</a:t>
            </a:r>
          </a:p>
          <a:p>
            <a:pPr algn="just"/>
            <a:r>
              <a:rPr lang="tr-TR" dirty="0"/>
              <a:t>Ulaşım şebekesinin, beldenin değişik alan kullanımları ile ve çevresiyle olan bağlantıların gelişebilir, kolay ulaşılır,  gelecekte yoğunluk artışıyla doğacak trafik talebini karşılayabilir düzey ve kapasiteyi sağlayacak biçimde olmasına dikkat edilmelidir.</a:t>
            </a:r>
          </a:p>
        </p:txBody>
      </p:sp>
    </p:spTree>
    <p:extLst>
      <p:ext uri="{BB962C8B-B14F-4D97-AF65-F5344CB8AC3E}">
        <p14:creationId xmlns:p14="http://schemas.microsoft.com/office/powerpoint/2010/main" val="23736009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3293" y="1113854"/>
            <a:ext cx="8012450" cy="438582"/>
          </a:xfrm>
          <a:prstGeom prst="rect">
            <a:avLst/>
          </a:prstGeom>
        </p:spPr>
        <p:txBody>
          <a:bodyPr wrap="square">
            <a:spAutoFit/>
          </a:bodyPr>
          <a:lstStyle/>
          <a:p>
            <a:pPr algn="ctr">
              <a:lnSpc>
                <a:spcPct val="150000"/>
              </a:lnSpc>
              <a:spcBef>
                <a:spcPts val="450"/>
              </a:spcBef>
              <a:spcAft>
                <a:spcPts val="450"/>
              </a:spcAft>
            </a:pPr>
            <a:r>
              <a:rPr lang="tr-TR" sz="1500" b="1" dirty="0"/>
              <a:t>Kaynaklar</a:t>
            </a:r>
            <a:endParaRPr lang="tr-TR" sz="1350" dirty="0"/>
          </a:p>
        </p:txBody>
      </p:sp>
      <p:sp>
        <p:nvSpPr>
          <p:cNvPr id="6" name="Dikdörtgen 5"/>
          <p:cNvSpPr/>
          <p:nvPr/>
        </p:nvSpPr>
        <p:spPr>
          <a:xfrm>
            <a:off x="782858" y="1465949"/>
            <a:ext cx="7557470" cy="1061829"/>
          </a:xfrm>
          <a:prstGeom prst="rect">
            <a:avLst/>
          </a:prstGeom>
        </p:spPr>
        <p:txBody>
          <a:bodyPr wrap="square">
            <a:spAutoFit/>
          </a:bodyPr>
          <a:lstStyle/>
          <a:p>
            <a:pPr marL="285750" indent="-285750">
              <a:lnSpc>
                <a:spcPct val="150000"/>
              </a:lnSpc>
              <a:buFont typeface="Wingdings" panose="05000000000000000000" pitchFamily="2" charset="2"/>
              <a:buChar char="q"/>
            </a:pPr>
            <a:r>
              <a:rPr lang="tr-TR" sz="1400" dirty="0">
                <a:latin typeface="Arial" panose="020B0604020202020204" pitchFamily="34" charset="0"/>
                <a:cs typeface="Arial" panose="020B0604020202020204" pitchFamily="34" charset="0"/>
              </a:rPr>
              <a:t>Ölçme Bilgisi Pratik Jeodezi, Prof. Dr. Erdoğan </a:t>
            </a:r>
            <a:r>
              <a:rPr lang="tr-TR" sz="1400" dirty="0" err="1">
                <a:latin typeface="Arial" panose="020B0604020202020204" pitchFamily="34" charset="0"/>
                <a:cs typeface="Arial" panose="020B0604020202020204" pitchFamily="34" charset="0"/>
              </a:rPr>
              <a:t>Özbenli</a:t>
            </a:r>
            <a:r>
              <a:rPr lang="tr-TR" sz="1400" dirty="0">
                <a:latin typeface="Arial" panose="020B0604020202020204" pitchFamily="34" charset="0"/>
                <a:cs typeface="Arial" panose="020B0604020202020204" pitchFamily="34" charset="0"/>
              </a:rPr>
              <a:t> ve 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Trabzon, 2001</a:t>
            </a:r>
            <a:r>
              <a:rPr lang="tr-TR" sz="1400" dirty="0" smtClean="0">
                <a:latin typeface="Arial" panose="020B0604020202020204" pitchFamily="34" charset="0"/>
                <a:cs typeface="Arial" panose="020B0604020202020204" pitchFamily="34" charset="0"/>
              </a:rPr>
              <a:t>.</a:t>
            </a:r>
            <a:endParaRPr lang="tr-TR" sz="1400" dirty="0">
              <a:latin typeface="Arial" panose="020B0604020202020204" pitchFamily="34" charset="0"/>
              <a:cs typeface="Arial" panose="020B0604020202020204" pitchFamily="34" charset="0"/>
            </a:endParaRPr>
          </a:p>
          <a:p>
            <a:pPr marL="285750" indent="-285750">
              <a:lnSpc>
                <a:spcPct val="150000"/>
              </a:lnSpc>
              <a:buFont typeface="Wingdings" panose="05000000000000000000" pitchFamily="2" charset="2"/>
              <a:buChar char="q"/>
            </a:pPr>
            <a:r>
              <a:rPr lang="en-US" sz="1400" dirty="0" err="1" smtClean="0">
                <a:latin typeface="Arial" panose="020B0604020202020204" pitchFamily="34" charset="0"/>
                <a:cs typeface="Arial" panose="020B0604020202020204" pitchFamily="34" charset="0"/>
              </a:rPr>
              <a:t>İmar</a:t>
            </a:r>
            <a:r>
              <a:rPr lang="en-US" sz="1400" dirty="0" smtClean="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Planı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Uygulamaları</a:t>
            </a:r>
            <a:r>
              <a:rPr lang="en-US" sz="1400" dirty="0">
                <a:latin typeface="Arial" panose="020B0604020202020204" pitchFamily="34" charset="0"/>
                <a:cs typeface="Arial" panose="020B0604020202020204" pitchFamily="34" charset="0"/>
              </a:rPr>
              <a:t> </a:t>
            </a:r>
            <a:r>
              <a:rPr lang="en-US" sz="1400" dirty="0" err="1">
                <a:latin typeface="Arial" panose="020B0604020202020204" pitchFamily="34" charset="0"/>
                <a:cs typeface="Arial" panose="020B0604020202020204" pitchFamily="34" charset="0"/>
              </a:rPr>
              <a:t>Kentsel</a:t>
            </a:r>
            <a:r>
              <a:rPr lang="en-US" sz="1400" dirty="0">
                <a:latin typeface="Arial" panose="020B0604020202020204" pitchFamily="34" charset="0"/>
                <a:cs typeface="Arial" panose="020B0604020202020204" pitchFamily="34" charset="0"/>
              </a:rPr>
              <a:t> Alan </a:t>
            </a:r>
            <a:r>
              <a:rPr lang="en-US" sz="1400" dirty="0" err="1">
                <a:latin typeface="Arial" panose="020B0604020202020204" pitchFamily="34" charset="0"/>
                <a:cs typeface="Arial" panose="020B0604020202020204" pitchFamily="34" charset="0"/>
              </a:rPr>
              <a:t>Düzenlemesi</a:t>
            </a:r>
            <a:r>
              <a:rPr lang="en-US" sz="1400" dirty="0">
                <a:latin typeface="Arial" panose="020B0604020202020204" pitchFamily="34" charset="0"/>
                <a:cs typeface="Arial" panose="020B0604020202020204" pitchFamily="34" charset="0"/>
              </a:rPr>
              <a:t>, </a:t>
            </a:r>
            <a:r>
              <a:rPr lang="tr-TR" sz="1400" dirty="0">
                <a:latin typeface="Arial" panose="020B0604020202020204" pitchFamily="34" charset="0"/>
                <a:cs typeface="Arial" panose="020B0604020202020204" pitchFamily="34" charset="0"/>
              </a:rPr>
              <a:t>Prof. Dr. Türkay </a:t>
            </a:r>
            <a:r>
              <a:rPr lang="tr-TR" sz="1400" dirty="0" err="1">
                <a:latin typeface="Arial" panose="020B0604020202020204" pitchFamily="34" charset="0"/>
                <a:cs typeface="Arial" panose="020B0604020202020204" pitchFamily="34" charset="0"/>
              </a:rPr>
              <a:t>Tüdeş</a:t>
            </a:r>
            <a:r>
              <a:rPr lang="tr-TR" sz="1400" dirty="0">
                <a:latin typeface="Arial" panose="020B0604020202020204" pitchFamily="34" charset="0"/>
                <a:cs typeface="Arial" panose="020B0604020202020204" pitchFamily="34" charset="0"/>
              </a:rPr>
              <a:t>, Ankara, 2019.</a:t>
            </a:r>
          </a:p>
        </p:txBody>
      </p:sp>
    </p:spTree>
    <p:extLst>
      <p:ext uri="{BB962C8B-B14F-4D97-AF65-F5344CB8AC3E}">
        <p14:creationId xmlns:p14="http://schemas.microsoft.com/office/powerpoint/2010/main" val="11371246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866572" y="2492990"/>
            <a:ext cx="7473756" cy="2234458"/>
          </a:xfrm>
          <a:prstGeom prst="rect">
            <a:avLst/>
          </a:prstGeom>
        </p:spPr>
        <p:txBody>
          <a:bodyPr wrap="square">
            <a:spAutoFit/>
          </a:bodyPr>
          <a:lstStyle/>
          <a:p>
            <a:pPr marL="0" lvl="1" algn="ctr">
              <a:spcBef>
                <a:spcPct val="20000"/>
              </a:spcBef>
              <a:buClr>
                <a:schemeClr val="accent1"/>
              </a:buClr>
            </a:pPr>
            <a:r>
              <a:rPr lang="tr-TR" sz="2400" b="1" dirty="0" smtClean="0"/>
              <a:t>1. Hafta</a:t>
            </a:r>
            <a:endParaRPr lang="tr-TR" sz="2400" b="1" dirty="0"/>
          </a:p>
          <a:p>
            <a:pPr marL="0" lvl="1" algn="ctr">
              <a:spcBef>
                <a:spcPct val="20000"/>
              </a:spcBef>
              <a:buClr>
                <a:schemeClr val="accent1"/>
              </a:buClr>
            </a:pPr>
            <a:r>
              <a:rPr lang="tr-TR" sz="2400" b="1" dirty="0" smtClean="0"/>
              <a:t>İmar ve İmar Planı</a:t>
            </a:r>
            <a:endParaRPr lang="tr-TR" sz="2400" b="1" dirty="0"/>
          </a:p>
          <a:p>
            <a:pPr marL="0" lvl="1" algn="ctr">
              <a:spcBef>
                <a:spcPct val="20000"/>
              </a:spcBef>
              <a:buClr>
                <a:schemeClr val="accent1"/>
              </a:buClr>
            </a:pPr>
            <a:endParaRPr lang="tr-TR" sz="2400" b="1" dirty="0"/>
          </a:p>
          <a:p>
            <a:pPr marL="0" lvl="1" algn="ctr">
              <a:spcBef>
                <a:spcPct val="20000"/>
              </a:spcBef>
              <a:buClr>
                <a:schemeClr val="accent1"/>
              </a:buClr>
            </a:pPr>
            <a:endParaRPr lang="tr-TR" sz="2400" b="1" dirty="0">
              <a:solidFill>
                <a:schemeClr val="tx2"/>
              </a:solidFill>
            </a:endParaRPr>
          </a:p>
          <a:p>
            <a:pPr marL="0" lvl="1" algn="ctr">
              <a:spcBef>
                <a:spcPct val="20000"/>
              </a:spcBef>
              <a:buClr>
                <a:schemeClr val="accent1"/>
              </a:buClr>
            </a:pPr>
            <a:endParaRPr lang="en-US" sz="2400" b="1" dirty="0">
              <a:solidFill>
                <a:schemeClr val="tx2"/>
              </a:solidFill>
            </a:endParaRPr>
          </a:p>
        </p:txBody>
      </p:sp>
    </p:spTree>
    <p:extLst>
      <p:ext uri="{BB962C8B-B14F-4D97-AF65-F5344CB8AC3E}">
        <p14:creationId xmlns:p14="http://schemas.microsoft.com/office/powerpoint/2010/main" val="20858960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ve İmar Planı</a:t>
            </a:r>
            <a:endParaRPr lang="tr-TR" sz="2400" b="1" dirty="0">
              <a:solidFill>
                <a:srgbClr val="002060"/>
              </a:solidFill>
            </a:endParaRPr>
          </a:p>
        </p:txBody>
      </p:sp>
      <p:sp>
        <p:nvSpPr>
          <p:cNvPr id="4" name="Dikdörtgen 3"/>
          <p:cNvSpPr/>
          <p:nvPr/>
        </p:nvSpPr>
        <p:spPr>
          <a:xfrm>
            <a:off x="782857" y="1703101"/>
            <a:ext cx="7557471" cy="1477328"/>
          </a:xfrm>
          <a:prstGeom prst="rect">
            <a:avLst/>
          </a:prstGeom>
        </p:spPr>
        <p:txBody>
          <a:bodyPr wrap="square">
            <a:spAutoFit/>
          </a:bodyPr>
          <a:lstStyle/>
          <a:p>
            <a:r>
              <a:rPr lang="tr-TR" b="1" dirty="0" smtClean="0"/>
              <a:t>İmar  </a:t>
            </a:r>
            <a:r>
              <a:rPr lang="tr-TR" b="1" dirty="0"/>
              <a:t>Nedir</a:t>
            </a:r>
            <a:r>
              <a:rPr lang="tr-TR" b="1" dirty="0" smtClean="0"/>
              <a:t>?</a:t>
            </a:r>
          </a:p>
          <a:p>
            <a:endParaRPr lang="tr-TR" b="1" dirty="0"/>
          </a:p>
          <a:p>
            <a:pPr algn="just"/>
            <a:r>
              <a:rPr lang="tr-TR" dirty="0"/>
              <a:t>İmar kelimesinin kökeni </a:t>
            </a:r>
            <a:r>
              <a:rPr lang="tr-TR" dirty="0" err="1"/>
              <a:t>arapça</a:t>
            </a:r>
            <a:r>
              <a:rPr lang="tr-TR" dirty="0"/>
              <a:t> ˝ümran˝ kelimesinden gelmektedir. Türk Dil Kurumu Büyük Türkçe sözlüğünde imar “Bayındırlık, bayındır duruma getirmek, gelişme, onarma” olarak tanımlanmıştır</a:t>
            </a:r>
            <a:r>
              <a:rPr lang="tr-TR" dirty="0" smtClean="0"/>
              <a:t>.</a:t>
            </a:r>
            <a:endParaRPr lang="tr-TR" dirty="0"/>
          </a:p>
        </p:txBody>
      </p:sp>
    </p:spTree>
    <p:extLst>
      <p:ext uri="{BB962C8B-B14F-4D97-AF65-F5344CB8AC3E}">
        <p14:creationId xmlns:p14="http://schemas.microsoft.com/office/powerpoint/2010/main" val="13936941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ve İmar Planı</a:t>
            </a:r>
            <a:endParaRPr lang="tr-TR" sz="2400" b="1" dirty="0">
              <a:solidFill>
                <a:srgbClr val="002060"/>
              </a:solidFill>
            </a:endParaRPr>
          </a:p>
        </p:txBody>
      </p:sp>
      <p:sp>
        <p:nvSpPr>
          <p:cNvPr id="4" name="Dikdörtgen 3"/>
          <p:cNvSpPr/>
          <p:nvPr/>
        </p:nvSpPr>
        <p:spPr>
          <a:xfrm>
            <a:off x="782857" y="1703101"/>
            <a:ext cx="7557471" cy="2585323"/>
          </a:xfrm>
          <a:prstGeom prst="rect">
            <a:avLst/>
          </a:prstGeom>
        </p:spPr>
        <p:txBody>
          <a:bodyPr wrap="square">
            <a:spAutoFit/>
          </a:bodyPr>
          <a:lstStyle/>
          <a:p>
            <a:pPr algn="just"/>
            <a:r>
              <a:rPr lang="tr-TR" b="1" dirty="0" smtClean="0"/>
              <a:t>İmar  </a:t>
            </a:r>
            <a:r>
              <a:rPr lang="tr-TR" b="1" dirty="0"/>
              <a:t>Nedir?</a:t>
            </a:r>
          </a:p>
          <a:p>
            <a:pPr algn="just"/>
            <a:endParaRPr lang="tr-TR" dirty="0" smtClean="0"/>
          </a:p>
          <a:p>
            <a:pPr algn="just"/>
            <a:r>
              <a:rPr lang="tr-TR" dirty="0" smtClean="0"/>
              <a:t>Osmanlıca </a:t>
            </a:r>
            <a:r>
              <a:rPr lang="tr-TR" dirty="0"/>
              <a:t>– Türkçe sözlükte ise “Yapmak. Tamir etmek. Şenlendirmek. Mamur kılmak, </a:t>
            </a:r>
            <a:r>
              <a:rPr lang="tr-TR" dirty="0" err="1"/>
              <a:t>Harabilik</a:t>
            </a:r>
            <a:r>
              <a:rPr lang="tr-TR" dirty="0"/>
              <a:t> ve ıssızlıktan kurtarmak” olarak tanımlanmıştır.</a:t>
            </a:r>
          </a:p>
          <a:p>
            <a:pPr algn="just"/>
            <a:r>
              <a:rPr lang="tr-TR" dirty="0"/>
              <a:t>Bayındır kelimesi ise, “Bir yerin gelişip güzelleşmesi, hayat şartlarının uygun duruma getirilmesi için üzerinde çalışılmış olan mamur, abat” şeklinde tanımlanmıştır</a:t>
            </a:r>
          </a:p>
          <a:p>
            <a:pPr algn="just"/>
            <a:r>
              <a:rPr lang="tr-TR" dirty="0"/>
              <a:t>Bir yeri hayat şartlarına göre düzenleme ve geliştirme de, imar olarak ifade edilebilir.</a:t>
            </a:r>
          </a:p>
        </p:txBody>
      </p:sp>
    </p:spTree>
    <p:extLst>
      <p:ext uri="{BB962C8B-B14F-4D97-AF65-F5344CB8AC3E}">
        <p14:creationId xmlns:p14="http://schemas.microsoft.com/office/powerpoint/2010/main" val="31550258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ve İmar Planı</a:t>
            </a:r>
            <a:endParaRPr lang="tr-TR" sz="2400" b="1" dirty="0">
              <a:solidFill>
                <a:srgbClr val="002060"/>
              </a:solidFill>
            </a:endParaRPr>
          </a:p>
        </p:txBody>
      </p:sp>
      <p:sp>
        <p:nvSpPr>
          <p:cNvPr id="4" name="Dikdörtgen 3"/>
          <p:cNvSpPr/>
          <p:nvPr/>
        </p:nvSpPr>
        <p:spPr>
          <a:xfrm>
            <a:off x="782857" y="1703101"/>
            <a:ext cx="7557471" cy="3416320"/>
          </a:xfrm>
          <a:prstGeom prst="rect">
            <a:avLst/>
          </a:prstGeom>
        </p:spPr>
        <p:txBody>
          <a:bodyPr wrap="square">
            <a:spAutoFit/>
          </a:bodyPr>
          <a:lstStyle/>
          <a:p>
            <a:pPr marL="285750" indent="-285750">
              <a:buFont typeface="Arial" panose="020B0604020202020204" pitchFamily="34" charset="0"/>
              <a:buChar char="•"/>
            </a:pPr>
            <a:r>
              <a:rPr lang="tr-TR" dirty="0"/>
              <a:t>Hayat şartları için temel olan ihtiyaçlar;</a:t>
            </a:r>
          </a:p>
          <a:p>
            <a:pPr marL="285750" lvl="0" indent="-285750">
              <a:buFont typeface="Arial" panose="020B0604020202020204" pitchFamily="34" charset="0"/>
              <a:buChar char="•"/>
            </a:pPr>
            <a:r>
              <a:rPr lang="tr-TR" dirty="0"/>
              <a:t>Barınma Alanı,</a:t>
            </a:r>
            <a:endParaRPr lang="tr-TR" dirty="0"/>
          </a:p>
          <a:p>
            <a:pPr marL="285750" lvl="0" indent="-285750">
              <a:buFont typeface="Arial" panose="020B0604020202020204" pitchFamily="34" charset="0"/>
              <a:buChar char="•"/>
            </a:pPr>
            <a:r>
              <a:rPr lang="tr-TR" dirty="0"/>
              <a:t>Çalışma Alanı, </a:t>
            </a:r>
            <a:endParaRPr lang="tr-TR" dirty="0"/>
          </a:p>
          <a:p>
            <a:pPr marL="285750" lvl="0" indent="-285750">
              <a:buFont typeface="Arial" panose="020B0604020202020204" pitchFamily="34" charset="0"/>
              <a:buChar char="•"/>
            </a:pPr>
            <a:r>
              <a:rPr lang="tr-TR" dirty="0"/>
              <a:t>Sosyal İhtiyaçları Karşılama Alanı,</a:t>
            </a:r>
            <a:endParaRPr lang="tr-TR" dirty="0"/>
          </a:p>
          <a:p>
            <a:pPr marL="285750" lvl="0" indent="-285750">
              <a:buFont typeface="Arial" panose="020B0604020202020204" pitchFamily="34" charset="0"/>
              <a:buChar char="•"/>
            </a:pPr>
            <a:r>
              <a:rPr lang="tr-TR" dirty="0"/>
              <a:t>Ulaşım Alanı,</a:t>
            </a:r>
            <a:endParaRPr lang="tr-TR" dirty="0"/>
          </a:p>
          <a:p>
            <a:pPr marL="285750" lvl="0" indent="-285750">
              <a:buFont typeface="Arial" panose="020B0604020202020204" pitchFamily="34" charset="0"/>
              <a:buChar char="•"/>
            </a:pPr>
            <a:r>
              <a:rPr lang="tr-TR" dirty="0"/>
              <a:t>Tüm bu alanlar için sağlıklı ve gelişmiş çevre </a:t>
            </a:r>
            <a:endParaRPr lang="tr-TR" dirty="0"/>
          </a:p>
          <a:p>
            <a:r>
              <a:rPr lang="tr-TR" dirty="0"/>
              <a:t>olarak sıralanabilir. </a:t>
            </a:r>
            <a:endParaRPr lang="tr-TR" dirty="0" smtClean="0"/>
          </a:p>
          <a:p>
            <a:endParaRPr lang="tr-TR" dirty="0"/>
          </a:p>
          <a:p>
            <a:r>
              <a:rPr lang="tr-TR" b="1" dirty="0"/>
              <a:t>İnsanoğlu yapısı gereği gayrimenkulünün üzerinde istediği yere istediği büyüklükte yapı yapmak ister. Gökyüzü serbest olduğuna göre, kat adedini parası belirlesin eğilimindedir. Ancak, birlikte yaşam bunu sınırlayan kurallar getirir. İmar planları bu sınırları belirler.</a:t>
            </a:r>
            <a:endParaRPr lang="tr-TR" dirty="0"/>
          </a:p>
        </p:txBody>
      </p:sp>
    </p:spTree>
    <p:extLst>
      <p:ext uri="{BB962C8B-B14F-4D97-AF65-F5344CB8AC3E}">
        <p14:creationId xmlns:p14="http://schemas.microsoft.com/office/powerpoint/2010/main" val="15913497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ve İmar Planı</a:t>
            </a:r>
            <a:endParaRPr lang="tr-TR" sz="2400" b="1" dirty="0">
              <a:solidFill>
                <a:srgbClr val="002060"/>
              </a:solidFill>
            </a:endParaRPr>
          </a:p>
        </p:txBody>
      </p:sp>
      <p:sp>
        <p:nvSpPr>
          <p:cNvPr id="4" name="Dikdörtgen 3"/>
          <p:cNvSpPr/>
          <p:nvPr/>
        </p:nvSpPr>
        <p:spPr>
          <a:xfrm>
            <a:off x="764003" y="1439151"/>
            <a:ext cx="7557471" cy="3416320"/>
          </a:xfrm>
          <a:prstGeom prst="rect">
            <a:avLst/>
          </a:prstGeom>
        </p:spPr>
        <p:txBody>
          <a:bodyPr wrap="square">
            <a:spAutoFit/>
          </a:bodyPr>
          <a:lstStyle/>
          <a:p>
            <a:r>
              <a:rPr lang="tr-TR" b="1" dirty="0" smtClean="0"/>
              <a:t>İmar </a:t>
            </a:r>
            <a:r>
              <a:rPr lang="tr-TR" b="1" dirty="0"/>
              <a:t>Planı Nedir</a:t>
            </a:r>
            <a:r>
              <a:rPr lang="tr-TR" b="1" dirty="0" smtClean="0"/>
              <a:t>?</a:t>
            </a:r>
          </a:p>
          <a:p>
            <a:endParaRPr lang="tr-TR" b="1" dirty="0"/>
          </a:p>
          <a:p>
            <a:pPr algn="just"/>
            <a:r>
              <a:rPr lang="tr-TR" dirty="0"/>
              <a:t>İmar planı ile ilgili en kapsamlı tariflerden birisi </a:t>
            </a:r>
            <a:r>
              <a:rPr lang="tr-TR" i="1" dirty="0"/>
              <a:t>˝Belde halkının sosyal ve kültürel gelişimlerini karşılamayı, sağlıklı ve güvenli bir çevre oluşturmayı, yaşam kalitesini arttırmayı hedefleyen ve bu amaçla beldenin ekonomik, demografik, sosyal, kültürel, tarihsel fiziksel özelliklerine ilişkin araştırmalara ve verilere dayalı olarak hazırlanan, kentsel yerleşme ve gelişme eğilimlerini alternatif çözümler oluşturmak suretiyle belirleyen, arazi kullanımı, koruma kısıtlama kararları, örgütlenme ve uygulama ilkelerini içeren pafta, rapor ve notlardan oluşan belgedir</a:t>
            </a:r>
            <a:r>
              <a:rPr lang="tr-TR" dirty="0"/>
              <a:t>.˝ şeklinde tanımlanmıştır. (İmar Planı, Plan Yapımına Dair Yönetmeliğin (R.G: 02.11.1985/18916 (Mükerrer), 3 maddesinin 11. Fıkrası.)</a:t>
            </a:r>
          </a:p>
        </p:txBody>
      </p:sp>
    </p:spTree>
    <p:extLst>
      <p:ext uri="{BB962C8B-B14F-4D97-AF65-F5344CB8AC3E}">
        <p14:creationId xmlns:p14="http://schemas.microsoft.com/office/powerpoint/2010/main" val="18092955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ve İmar Planı</a:t>
            </a:r>
            <a:endParaRPr lang="tr-TR" sz="2400" b="1" dirty="0">
              <a:solidFill>
                <a:srgbClr val="002060"/>
              </a:solidFill>
            </a:endParaRPr>
          </a:p>
        </p:txBody>
      </p:sp>
      <p:sp>
        <p:nvSpPr>
          <p:cNvPr id="4" name="Dikdörtgen 3"/>
          <p:cNvSpPr/>
          <p:nvPr/>
        </p:nvSpPr>
        <p:spPr>
          <a:xfrm>
            <a:off x="764003" y="1439151"/>
            <a:ext cx="7557471" cy="3416320"/>
          </a:xfrm>
          <a:prstGeom prst="rect">
            <a:avLst/>
          </a:prstGeom>
        </p:spPr>
        <p:txBody>
          <a:bodyPr wrap="square">
            <a:spAutoFit/>
          </a:bodyPr>
          <a:lstStyle/>
          <a:p>
            <a:r>
              <a:rPr lang="tr-TR" b="1" dirty="0"/>
              <a:t>İmar Planı sadece haritalardan ve plan paftalarından </a:t>
            </a:r>
            <a:r>
              <a:rPr lang="tr-TR" b="1" dirty="0" smtClean="0"/>
              <a:t>oluşmaz</a:t>
            </a:r>
          </a:p>
          <a:p>
            <a:endParaRPr lang="tr-TR" dirty="0"/>
          </a:p>
          <a:p>
            <a:pPr algn="just"/>
            <a:r>
              <a:rPr lang="tr-TR" dirty="0"/>
              <a:t>Buna çeşitli araştırma sonuçlarını içeren bir raporla, tasarlanan bayındırlık eylemlerine ilişkin önerilerin listesi ve benzer belgeler de eklenir. Bir kent planında, önerilen arazi kullanma biçimlerinin yeri ve niteliği (konut alanı, ticaret ve sanayi alanı vb.), kültür ve eğlence yaşamı için gerekli olanlar (parklar, spor alanları, çocuk bahçeleri vb.), ulaşıma ayrılacak alanlar (caddeler, sokaklar, yollar, terminaller, otoparklar vb.) kamu hizmetlerine ayrılmış yapılar (okul, hastane vb.) ile kimi yerel kamu hizmetlerine ayrılmış yerler (su, elektrik, doğalgaz, kanalizasyon tesisleri vb.) bulunmaktadır. (Keleş, 2018). Ancak yeni planlanan alanlarda şehir plancılarının tesisler konusunda bu kadar teferruata da inebilmeleri her zaman beklenmemelidir.</a:t>
            </a:r>
          </a:p>
        </p:txBody>
      </p:sp>
    </p:spTree>
    <p:extLst>
      <p:ext uri="{BB962C8B-B14F-4D97-AF65-F5344CB8AC3E}">
        <p14:creationId xmlns:p14="http://schemas.microsoft.com/office/powerpoint/2010/main" val="38292965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ve İmar Planı</a:t>
            </a:r>
            <a:endParaRPr lang="tr-TR" sz="2400" b="1" dirty="0">
              <a:solidFill>
                <a:srgbClr val="002060"/>
              </a:solidFill>
            </a:endParaRPr>
          </a:p>
        </p:txBody>
      </p:sp>
      <p:sp>
        <p:nvSpPr>
          <p:cNvPr id="4" name="Dikdörtgen 3"/>
          <p:cNvSpPr/>
          <p:nvPr/>
        </p:nvSpPr>
        <p:spPr>
          <a:xfrm>
            <a:off x="764003" y="1439151"/>
            <a:ext cx="7557471" cy="3970318"/>
          </a:xfrm>
          <a:prstGeom prst="rect">
            <a:avLst/>
          </a:prstGeom>
        </p:spPr>
        <p:txBody>
          <a:bodyPr wrap="square">
            <a:spAutoFit/>
          </a:bodyPr>
          <a:lstStyle/>
          <a:p>
            <a:pPr algn="just"/>
            <a:r>
              <a:rPr lang="tr-TR" dirty="0"/>
              <a:t>İmar planlarının hazırlanmasının amacı, İller Bankasınca Hazırlanan, İmar Planlarının Düzenlenmesi ile ilgili Teknik Şartlaşmada (Mad:2.01) şu şekilde belirlenmiştir:</a:t>
            </a:r>
          </a:p>
          <a:p>
            <a:pPr algn="just"/>
            <a:r>
              <a:rPr lang="tr-TR" dirty="0"/>
              <a:t>“İmar Planı: </a:t>
            </a:r>
            <a:endParaRPr lang="tr-TR" dirty="0" smtClean="0"/>
          </a:p>
          <a:p>
            <a:pPr marL="285750" indent="-285750" algn="just">
              <a:buFont typeface="Wingdings" panose="05000000000000000000" pitchFamily="2" charset="2"/>
              <a:buChar char="Ø"/>
            </a:pPr>
            <a:r>
              <a:rPr lang="tr-TR" dirty="0" smtClean="0"/>
              <a:t>Ülke</a:t>
            </a:r>
            <a:r>
              <a:rPr lang="tr-TR" dirty="0"/>
              <a:t>, bölge ve kent verilerine göre,</a:t>
            </a:r>
          </a:p>
          <a:p>
            <a:pPr marL="285750" indent="-285750" algn="just">
              <a:buFont typeface="Wingdings" panose="05000000000000000000" pitchFamily="2" charset="2"/>
              <a:buChar char="Ø"/>
            </a:pPr>
            <a:r>
              <a:rPr lang="tr-TR" dirty="0"/>
              <a:t>Oturma (iskân),</a:t>
            </a:r>
          </a:p>
          <a:p>
            <a:pPr marL="285750" indent="-285750" algn="just">
              <a:buFont typeface="Wingdings" panose="05000000000000000000" pitchFamily="2" charset="2"/>
              <a:buChar char="Ø"/>
            </a:pPr>
            <a:r>
              <a:rPr lang="tr-TR" dirty="0"/>
              <a:t>Çalışma,</a:t>
            </a:r>
          </a:p>
          <a:p>
            <a:pPr marL="285750" indent="-285750" algn="just">
              <a:buFont typeface="Wingdings" panose="05000000000000000000" pitchFamily="2" charset="2"/>
              <a:buChar char="Ø"/>
            </a:pPr>
            <a:r>
              <a:rPr lang="tr-TR" dirty="0"/>
              <a:t>Sosyal ve kültürel ihtiyaçlar (Yönetim, Eğitim, Sağlık, Kültürel vs.),</a:t>
            </a:r>
          </a:p>
          <a:p>
            <a:pPr marL="285750" indent="-285750" algn="just">
              <a:buFont typeface="Wingdings" panose="05000000000000000000" pitchFamily="2" charset="2"/>
              <a:buChar char="Ø"/>
            </a:pPr>
            <a:r>
              <a:rPr lang="tr-TR" dirty="0"/>
              <a:t>Dinlenme, eğlence (Rekreasyon),</a:t>
            </a:r>
          </a:p>
          <a:p>
            <a:pPr marL="285750" indent="-285750" algn="just">
              <a:buFont typeface="Wingdings" panose="05000000000000000000" pitchFamily="2" charset="2"/>
              <a:buChar char="Ø"/>
            </a:pPr>
            <a:r>
              <a:rPr lang="tr-TR" dirty="0"/>
              <a:t>Ulaşım</a:t>
            </a:r>
          </a:p>
          <a:p>
            <a:pPr algn="just"/>
            <a:r>
              <a:rPr lang="tr-TR" dirty="0"/>
              <a:t>gibi kentsel fonksiyonlar arasında mevcut ve sağlanabilecek olanaklar ölçüsünde en iyi çözümü koruma ve kullanma dengesini en rasyonel biçimde belirleyerek, belde halkına iyi yaşama düzeni koşulları ve fiziksel çevreyi sağlamak amacıyla hazırlanır” denilmiştir. </a:t>
            </a:r>
          </a:p>
        </p:txBody>
      </p:sp>
    </p:spTree>
    <p:extLst>
      <p:ext uri="{BB962C8B-B14F-4D97-AF65-F5344CB8AC3E}">
        <p14:creationId xmlns:p14="http://schemas.microsoft.com/office/powerpoint/2010/main" val="35780262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Dikdörtgen 12"/>
          <p:cNvSpPr/>
          <p:nvPr/>
        </p:nvSpPr>
        <p:spPr>
          <a:xfrm>
            <a:off x="131975" y="365606"/>
            <a:ext cx="6356393" cy="461665"/>
          </a:xfrm>
          <a:prstGeom prst="rect">
            <a:avLst/>
          </a:prstGeom>
        </p:spPr>
        <p:txBody>
          <a:bodyPr wrap="square">
            <a:spAutoFit/>
          </a:bodyPr>
          <a:lstStyle/>
          <a:p>
            <a:pPr marL="0" lvl="1">
              <a:spcBef>
                <a:spcPct val="20000"/>
              </a:spcBef>
              <a:buClr>
                <a:schemeClr val="accent1"/>
              </a:buClr>
            </a:pPr>
            <a:r>
              <a:rPr lang="tr-TR" sz="2400" b="1" dirty="0" smtClean="0">
                <a:solidFill>
                  <a:srgbClr val="002060"/>
                </a:solidFill>
              </a:rPr>
              <a:t>İmar ve İmar Planı</a:t>
            </a:r>
            <a:endParaRPr lang="tr-TR" sz="2400" b="1" dirty="0">
              <a:solidFill>
                <a:srgbClr val="002060"/>
              </a:solidFill>
            </a:endParaRPr>
          </a:p>
        </p:txBody>
      </p:sp>
      <p:sp>
        <p:nvSpPr>
          <p:cNvPr id="4" name="Dikdörtgen 3"/>
          <p:cNvSpPr/>
          <p:nvPr/>
        </p:nvSpPr>
        <p:spPr>
          <a:xfrm>
            <a:off x="764003" y="1439151"/>
            <a:ext cx="7557471" cy="2031325"/>
          </a:xfrm>
          <a:prstGeom prst="rect">
            <a:avLst/>
          </a:prstGeom>
        </p:spPr>
        <p:txBody>
          <a:bodyPr wrap="square">
            <a:spAutoFit/>
          </a:bodyPr>
          <a:lstStyle/>
          <a:p>
            <a:pPr algn="just"/>
            <a:r>
              <a:rPr lang="tr-TR" dirty="0"/>
              <a:t>İmar Planı hazırlanırken şu hususlara özen gösterilir</a:t>
            </a:r>
            <a:r>
              <a:rPr lang="tr-TR" dirty="0" smtClean="0"/>
              <a:t>:</a:t>
            </a:r>
          </a:p>
          <a:p>
            <a:pPr algn="just"/>
            <a:endParaRPr lang="tr-TR" dirty="0"/>
          </a:p>
          <a:p>
            <a:pPr algn="just"/>
            <a:r>
              <a:rPr lang="tr-TR" dirty="0"/>
              <a:t>Devlet planında güdülen hedeflere, ülke fiziksel bölge ve çevre düzeni planı ana kararlarına uyularak, varsa eski imar planlarıyla ilişkili biçimde tanzim edilir.</a:t>
            </a:r>
          </a:p>
          <a:p>
            <a:pPr algn="just"/>
            <a:r>
              <a:rPr lang="tr-TR" dirty="0"/>
              <a:t>Genel gelişme yönlerinde, eşik ve sınırlamalara uyarak kentin yaşayış ve karakteriyle çelişmeyen, mahalli istekleri olanaklar ölçüsünde değerlendiren ve kentin gelişme potansiyelinden yararlanan kararlar getirir.</a:t>
            </a:r>
          </a:p>
        </p:txBody>
      </p:sp>
    </p:spTree>
    <p:extLst>
      <p:ext uri="{BB962C8B-B14F-4D97-AF65-F5344CB8AC3E}">
        <p14:creationId xmlns:p14="http://schemas.microsoft.com/office/powerpoint/2010/main" val="326243461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12498</TotalTime>
  <Words>735</Words>
  <Application>Microsoft Office PowerPoint</Application>
  <PresentationFormat>Ekran Gösterisi (4:3)</PresentationFormat>
  <Paragraphs>58</Paragraphs>
  <Slides>11</Slides>
  <Notes>1</Notes>
  <HiddenSlides>0</HiddenSlides>
  <MMClips>0</MMClips>
  <ScaleCrop>false</ScaleCrop>
  <HeadingPairs>
    <vt:vector size="6" baseType="variant">
      <vt:variant>
        <vt:lpstr>Kullanılan Yazı Tipleri</vt:lpstr>
      </vt:variant>
      <vt:variant>
        <vt:i4>5</vt:i4>
      </vt:variant>
      <vt:variant>
        <vt:lpstr>Tema</vt:lpstr>
      </vt:variant>
      <vt:variant>
        <vt:i4>3</vt:i4>
      </vt:variant>
      <vt:variant>
        <vt:lpstr>Slayt Başlıkları</vt:lpstr>
      </vt:variant>
      <vt:variant>
        <vt:i4>11</vt:i4>
      </vt:variant>
    </vt:vector>
  </HeadingPairs>
  <TitlesOfParts>
    <vt:vector size="19" baseType="lpstr">
      <vt:lpstr>ＭＳ Ｐゴシック</vt:lpstr>
      <vt:lpstr>Arial</vt:lpstr>
      <vt:lpstr>Calibri</vt:lpstr>
      <vt:lpstr>Times New Roman</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ümit gedik</cp:lastModifiedBy>
  <cp:revision>819</cp:revision>
  <cp:lastPrinted>2016-10-24T07:53:35Z</cp:lastPrinted>
  <dcterms:created xsi:type="dcterms:W3CDTF">2016-09-18T09:35:24Z</dcterms:created>
  <dcterms:modified xsi:type="dcterms:W3CDTF">2020-02-28T13:48:39Z</dcterms:modified>
</cp:coreProperties>
</file>