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1"/>
  </p:sldMasterIdLst>
  <p:sldIdLst>
    <p:sldId id="256" r:id="rId2"/>
    <p:sldId id="257" r:id="rId3"/>
    <p:sldId id="261" r:id="rId4"/>
    <p:sldId id="258" r:id="rId5"/>
    <p:sldId id="259" r:id="rId6"/>
    <p:sldId id="262" r:id="rId7"/>
    <p:sldId id="260"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4662"/>
  </p:normalViewPr>
  <p:slideViewPr>
    <p:cSldViewPr snapToGrid="0" snapToObjects="1">
      <p:cViewPr varScale="1">
        <p:scale>
          <a:sx n="73" d="100"/>
          <a:sy n="73" d="100"/>
        </p:scale>
        <p:origin x="59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0979320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9765344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149327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749357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3768018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5878707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26668248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4570615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874905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531681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6126362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1869228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713048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1348189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5309651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5781092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8A87A34-81AB-432B-8DAE-1953F412C126}" type="datetimeFigureOut">
              <a:rPr lang="en-US" smtClean="0"/>
              <a:pPr/>
              <a:t>3/26/2021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3393577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77B7A95A-48DE-B648-A1FF-ED1C0FF633C9}"/>
              </a:ext>
            </a:extLst>
          </p:cNvPr>
          <p:cNvSpPr>
            <a:spLocks noGrp="1"/>
          </p:cNvSpPr>
          <p:nvPr>
            <p:ph type="ctrTitle"/>
          </p:nvPr>
        </p:nvSpPr>
        <p:spPr/>
        <p:txBody>
          <a:bodyPr/>
          <a:lstStyle/>
          <a:p>
            <a:r>
              <a:rPr lang="tr-TR" dirty="0"/>
              <a:t>Miras </a:t>
            </a:r>
            <a:r>
              <a:rPr lang="tr-TR" dirty="0" smtClean="0"/>
              <a:t>Hukuku</a:t>
            </a:r>
            <a:endParaRPr lang="tr-TR" dirty="0"/>
          </a:p>
        </p:txBody>
      </p:sp>
      <p:sp>
        <p:nvSpPr>
          <p:cNvPr id="3" name="Alt Başlık 2">
            <a:extLst>
              <a:ext uri="{FF2B5EF4-FFF2-40B4-BE49-F238E27FC236}">
                <a16:creationId xmlns:a16="http://schemas.microsoft.com/office/drawing/2014/main" id="{A15C2915-6B7F-4947-B26C-C64FEC5EAA3E}"/>
              </a:ext>
            </a:extLst>
          </p:cNvPr>
          <p:cNvSpPr>
            <a:spLocks noGrp="1"/>
          </p:cNvSpPr>
          <p:nvPr>
            <p:ph type="subTitle" idx="1"/>
          </p:nvPr>
        </p:nvSpPr>
        <p:spPr/>
        <p:txBody>
          <a:bodyPr/>
          <a:lstStyle/>
          <a:p>
            <a:r>
              <a:rPr lang="tr-TR" dirty="0" smtClean="0"/>
              <a:t>Mirasın </a:t>
            </a:r>
            <a:r>
              <a:rPr lang="tr-TR" dirty="0"/>
              <a:t>P</a:t>
            </a:r>
            <a:r>
              <a:rPr lang="tr-TR" dirty="0" smtClean="0"/>
              <a:t>aylaştırılması –II</a:t>
            </a:r>
            <a:endParaRPr lang="tr-TR" dirty="0"/>
          </a:p>
        </p:txBody>
      </p:sp>
    </p:spTree>
    <p:extLst>
      <p:ext uri="{BB962C8B-B14F-4D97-AF65-F5344CB8AC3E}">
        <p14:creationId xmlns:p14="http://schemas.microsoft.com/office/powerpoint/2010/main" val="33544747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E5734FB-0C50-654B-8C1F-DFA39578584D}"/>
              </a:ext>
            </a:extLst>
          </p:cNvPr>
          <p:cNvSpPr>
            <a:spLocks noGrp="1"/>
          </p:cNvSpPr>
          <p:nvPr>
            <p:ph type="title"/>
          </p:nvPr>
        </p:nvSpPr>
        <p:spPr/>
        <p:txBody>
          <a:bodyPr/>
          <a:lstStyle/>
          <a:p>
            <a:r>
              <a:rPr lang="tr-TR" dirty="0" smtClean="0"/>
              <a:t>Mirasın Paylaştırılması</a:t>
            </a:r>
            <a:endParaRPr lang="tr-TR" dirty="0"/>
          </a:p>
        </p:txBody>
      </p:sp>
      <p:sp>
        <p:nvSpPr>
          <p:cNvPr id="3" name="İçerik Yer Tutucusu 2">
            <a:extLst>
              <a:ext uri="{FF2B5EF4-FFF2-40B4-BE49-F238E27FC236}">
                <a16:creationId xmlns:a16="http://schemas.microsoft.com/office/drawing/2014/main" id="{1248CAB1-949F-E14A-A721-5ED1F64C401C}"/>
              </a:ext>
            </a:extLst>
          </p:cNvPr>
          <p:cNvSpPr>
            <a:spLocks noGrp="1"/>
          </p:cNvSpPr>
          <p:nvPr>
            <p:ph idx="1"/>
          </p:nvPr>
        </p:nvSpPr>
        <p:spPr/>
        <p:txBody>
          <a:bodyPr>
            <a:normAutofit lnSpcReduction="10000"/>
          </a:bodyPr>
          <a:lstStyle/>
          <a:p>
            <a:r>
              <a:rPr lang="tr-TR" b="1" dirty="0"/>
              <a:t>Mirası Paylaşmanın Hüküm ve Sonuçları </a:t>
            </a:r>
          </a:p>
          <a:p>
            <a:r>
              <a:rPr lang="tr-TR" dirty="0"/>
              <a:t>	Mirasın paylaşımı mirasçılar için sorumluluk açısından hükümler doğurur. Öncelikle, mirasçılar mirasın paylaşılmasıyla birbirlerine karşı iç ilişkide sorumlulukları olur. Mirasçıların birbirlerine karşı sorumlulukları </a:t>
            </a:r>
            <a:r>
              <a:rPr lang="tr-TR" dirty="0" err="1"/>
              <a:t>TMK’nın</a:t>
            </a:r>
            <a:r>
              <a:rPr lang="tr-TR" dirty="0"/>
              <a:t> 679. maddesinde düzenlenmiştir. </a:t>
            </a:r>
          </a:p>
          <a:p>
            <a:endParaRPr lang="tr-TR" dirty="0"/>
          </a:p>
          <a:p>
            <a:r>
              <a:rPr lang="tr-TR" dirty="0"/>
              <a:t>Nitekim,</a:t>
            </a:r>
            <a:r>
              <a:rPr lang="tr-TR" b="1" dirty="0"/>
              <a:t> </a:t>
            </a:r>
            <a:r>
              <a:rPr lang="tr-TR" dirty="0"/>
              <a:t>paylaşmanın tamamlanmasından sonra mirasçılar, paylarına düşen mallar için birbirlerine karşı satım hükümlerine göre sorumludurlar. Burada kıyasen TBK m.222, 223, 225, 232 ve 246 uygulanabilecek hükümlerdir.  Ancak, bir de uygulanmayacak hükümler vardır. Buna göre TBK  m.227 ve 243 hükümleri burada uygulanamaz. </a:t>
            </a:r>
          </a:p>
          <a:p>
            <a:pPr marL="0" indent="0">
              <a:buNone/>
            </a:pPr>
            <a:r>
              <a:rPr lang="tr-TR" dirty="0"/>
              <a:t>	</a:t>
            </a:r>
          </a:p>
        </p:txBody>
      </p:sp>
    </p:spTree>
    <p:extLst>
      <p:ext uri="{BB962C8B-B14F-4D97-AF65-F5344CB8AC3E}">
        <p14:creationId xmlns:p14="http://schemas.microsoft.com/office/powerpoint/2010/main" val="34830201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581C65B-926F-4644-8016-386D43E5B85E}"/>
              </a:ext>
            </a:extLst>
          </p:cNvPr>
          <p:cNvSpPr>
            <a:spLocks noGrp="1"/>
          </p:cNvSpPr>
          <p:nvPr>
            <p:ph type="title"/>
          </p:nvPr>
        </p:nvSpPr>
        <p:spPr/>
        <p:txBody>
          <a:bodyPr/>
          <a:lstStyle/>
          <a:p>
            <a:r>
              <a:rPr lang="tr-TR" dirty="0" smtClean="0"/>
              <a:t>Mirasın Paylaştırılması</a:t>
            </a:r>
            <a:endParaRPr lang="tr-TR" dirty="0"/>
          </a:p>
        </p:txBody>
      </p:sp>
      <p:sp>
        <p:nvSpPr>
          <p:cNvPr id="3" name="İçerik Yer Tutucusu 2">
            <a:extLst>
              <a:ext uri="{FF2B5EF4-FFF2-40B4-BE49-F238E27FC236}">
                <a16:creationId xmlns:a16="http://schemas.microsoft.com/office/drawing/2014/main" id="{016AECE5-F1B6-D94C-BDAF-C8E785C87035}"/>
              </a:ext>
            </a:extLst>
          </p:cNvPr>
          <p:cNvSpPr>
            <a:spLocks noGrp="1"/>
          </p:cNvSpPr>
          <p:nvPr>
            <p:ph idx="1"/>
          </p:nvPr>
        </p:nvSpPr>
        <p:spPr/>
        <p:txBody>
          <a:bodyPr/>
          <a:lstStyle/>
          <a:p>
            <a:r>
              <a:rPr lang="tr-TR" dirty="0"/>
              <a:t>B. Mirasçıların birbirine karşı sorumluluğu I. Garanti borcu Madde 679- Paylaşmanın tamamlanmasından sonra mirasçılar, paylarına düşen mallar için birbirlerine karşı satım hükümlerine göre sorumludurlar. Mirasçılar, paylaşmada her birine özgülenmiş olan alacakların varlığını birbirlerine karşı garanti ettikleri gibi; borsaya kayıtlı olan kıymetli evrak dışında, alacağın mirasçının hakkına mahsup edilen miktarı için borçlunun ödeme gücünden adî kefil gibi sorumludurlar. Garantiye ve kefalete dayanan dava, paylaşma tarihinin veya daha sonra yerine getirilecek alacaklarda </a:t>
            </a:r>
            <a:r>
              <a:rPr lang="tr-TR" dirty="0" err="1"/>
              <a:t>muacceliyet</a:t>
            </a:r>
            <a:r>
              <a:rPr lang="tr-TR" dirty="0"/>
              <a:t> tarihinin üzerinden bir yıl geçmekle zamanaşımına uğrar.</a:t>
            </a:r>
          </a:p>
        </p:txBody>
      </p:sp>
    </p:spTree>
    <p:extLst>
      <p:ext uri="{BB962C8B-B14F-4D97-AF65-F5344CB8AC3E}">
        <p14:creationId xmlns:p14="http://schemas.microsoft.com/office/powerpoint/2010/main" val="4310463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E5734FB-0C50-654B-8C1F-DFA39578584D}"/>
              </a:ext>
            </a:extLst>
          </p:cNvPr>
          <p:cNvSpPr>
            <a:spLocks noGrp="1"/>
          </p:cNvSpPr>
          <p:nvPr>
            <p:ph type="title"/>
          </p:nvPr>
        </p:nvSpPr>
        <p:spPr/>
        <p:txBody>
          <a:bodyPr/>
          <a:lstStyle/>
          <a:p>
            <a:r>
              <a:rPr lang="tr-TR" dirty="0" smtClean="0"/>
              <a:t>Mirasın Paylaştırılması</a:t>
            </a:r>
            <a:endParaRPr lang="tr-TR" dirty="0"/>
          </a:p>
        </p:txBody>
      </p:sp>
      <p:sp>
        <p:nvSpPr>
          <p:cNvPr id="3" name="İçerik Yer Tutucusu 2">
            <a:extLst>
              <a:ext uri="{FF2B5EF4-FFF2-40B4-BE49-F238E27FC236}">
                <a16:creationId xmlns:a16="http://schemas.microsoft.com/office/drawing/2014/main" id="{1248CAB1-949F-E14A-A721-5ED1F64C401C}"/>
              </a:ext>
            </a:extLst>
          </p:cNvPr>
          <p:cNvSpPr>
            <a:spLocks noGrp="1"/>
          </p:cNvSpPr>
          <p:nvPr>
            <p:ph idx="1"/>
          </p:nvPr>
        </p:nvSpPr>
        <p:spPr/>
        <p:txBody>
          <a:bodyPr>
            <a:normAutofit/>
          </a:bodyPr>
          <a:lstStyle/>
          <a:p>
            <a:r>
              <a:rPr lang="tr-TR" dirty="0"/>
              <a:t>Mirasçılar paylaştıkları tereke alacaklarının ehliyeti ve geçerliliği hakkında bir karar hükmünün altına girmiş olurlar. Bu durum da TMK m.679 hükmünde düzenlenmektedir. Buna göre, mirasçılar paylaşmada her birine özgülenmiş olan alacakların varlığını birbirlerine karşı garanti ettikleri gibi; borsaya kayıtlı olan kıymetli evrak dışında, alacağın mirasçının hakkına mahsup edilen miktarı için borçlunun ödeme gücünden adi kefil gibi sorumludurlar. </a:t>
            </a:r>
          </a:p>
        </p:txBody>
      </p:sp>
    </p:spTree>
    <p:extLst>
      <p:ext uri="{BB962C8B-B14F-4D97-AF65-F5344CB8AC3E}">
        <p14:creationId xmlns:p14="http://schemas.microsoft.com/office/powerpoint/2010/main" val="25404848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E5734FB-0C50-654B-8C1F-DFA39578584D}"/>
              </a:ext>
            </a:extLst>
          </p:cNvPr>
          <p:cNvSpPr>
            <a:spLocks noGrp="1"/>
          </p:cNvSpPr>
          <p:nvPr>
            <p:ph type="title"/>
          </p:nvPr>
        </p:nvSpPr>
        <p:spPr/>
        <p:txBody>
          <a:bodyPr/>
          <a:lstStyle/>
          <a:p>
            <a:r>
              <a:rPr lang="tr-TR" dirty="0" smtClean="0"/>
              <a:t>Mirasın Paylaştırılması</a:t>
            </a:r>
            <a:endParaRPr lang="tr-TR" dirty="0"/>
          </a:p>
        </p:txBody>
      </p:sp>
      <p:sp>
        <p:nvSpPr>
          <p:cNvPr id="3" name="İçerik Yer Tutucusu 2">
            <a:extLst>
              <a:ext uri="{FF2B5EF4-FFF2-40B4-BE49-F238E27FC236}">
                <a16:creationId xmlns:a16="http://schemas.microsoft.com/office/drawing/2014/main" id="{1248CAB1-949F-E14A-A721-5ED1F64C401C}"/>
              </a:ext>
            </a:extLst>
          </p:cNvPr>
          <p:cNvSpPr>
            <a:spLocks noGrp="1"/>
          </p:cNvSpPr>
          <p:nvPr>
            <p:ph idx="1"/>
          </p:nvPr>
        </p:nvSpPr>
        <p:spPr/>
        <p:txBody>
          <a:bodyPr>
            <a:normAutofit/>
          </a:bodyPr>
          <a:lstStyle/>
          <a:p>
            <a:r>
              <a:rPr lang="tr-TR" dirty="0"/>
              <a:t>Mirasçılar, bölünmesine veya nakline alacaklı tarafından açık veya örtülü olarak rıza gösterilmemiş olan tereke borçlarından dolayı, paylaşmadan sonra da bütün mal varlıklarıyla </a:t>
            </a:r>
            <a:r>
              <a:rPr lang="tr-TR" dirty="0" err="1"/>
              <a:t>müteselsilen</a:t>
            </a:r>
            <a:r>
              <a:rPr lang="tr-TR" dirty="0"/>
              <a:t> sorumludurlar. </a:t>
            </a:r>
          </a:p>
          <a:p>
            <a:pPr marL="0" indent="0">
              <a:buNone/>
            </a:pPr>
            <a:endParaRPr lang="tr-TR" dirty="0"/>
          </a:p>
          <a:p>
            <a:endParaRPr lang="tr-TR" dirty="0"/>
          </a:p>
        </p:txBody>
      </p:sp>
    </p:spTree>
    <p:extLst>
      <p:ext uri="{BB962C8B-B14F-4D97-AF65-F5344CB8AC3E}">
        <p14:creationId xmlns:p14="http://schemas.microsoft.com/office/powerpoint/2010/main" val="4333690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FD93EBD-0FA7-7A47-8E7A-A5770F127984}"/>
              </a:ext>
            </a:extLst>
          </p:cNvPr>
          <p:cNvSpPr>
            <a:spLocks noGrp="1"/>
          </p:cNvSpPr>
          <p:nvPr>
            <p:ph type="title"/>
          </p:nvPr>
        </p:nvSpPr>
        <p:spPr/>
        <p:txBody>
          <a:bodyPr/>
          <a:lstStyle/>
          <a:p>
            <a:r>
              <a:rPr lang="tr-TR" dirty="0"/>
              <a:t>Mirasın paylaşılması</a:t>
            </a:r>
          </a:p>
        </p:txBody>
      </p:sp>
      <p:sp>
        <p:nvSpPr>
          <p:cNvPr id="3" name="İçerik Yer Tutucusu 2">
            <a:extLst>
              <a:ext uri="{FF2B5EF4-FFF2-40B4-BE49-F238E27FC236}">
                <a16:creationId xmlns:a16="http://schemas.microsoft.com/office/drawing/2014/main" id="{33A0D2DC-0B23-E54E-99EF-BF3C1BD77BE3}"/>
              </a:ext>
            </a:extLst>
          </p:cNvPr>
          <p:cNvSpPr>
            <a:spLocks noGrp="1"/>
          </p:cNvSpPr>
          <p:nvPr>
            <p:ph idx="1"/>
          </p:nvPr>
        </p:nvSpPr>
        <p:spPr/>
        <p:txBody>
          <a:bodyPr/>
          <a:lstStyle/>
          <a:p>
            <a:r>
              <a:rPr lang="tr-TR" dirty="0"/>
              <a:t>II. Paylaşma sözleşmesinin geçersizliği Madde 680- Borçlar Kanununun geçersizliğe ilişkin genel hükümleri, paylaşma sözleşmeleri hakkında da uygulanır. </a:t>
            </a:r>
          </a:p>
        </p:txBody>
      </p:sp>
    </p:spTree>
    <p:extLst>
      <p:ext uri="{BB962C8B-B14F-4D97-AF65-F5344CB8AC3E}">
        <p14:creationId xmlns:p14="http://schemas.microsoft.com/office/powerpoint/2010/main" val="32645663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E5734FB-0C50-654B-8C1F-DFA39578584D}"/>
              </a:ext>
            </a:extLst>
          </p:cNvPr>
          <p:cNvSpPr>
            <a:spLocks noGrp="1"/>
          </p:cNvSpPr>
          <p:nvPr>
            <p:ph type="title"/>
          </p:nvPr>
        </p:nvSpPr>
        <p:spPr/>
        <p:txBody>
          <a:bodyPr/>
          <a:lstStyle/>
          <a:p>
            <a:r>
              <a:rPr lang="tr-TR" dirty="0" smtClean="0"/>
              <a:t>Mirasın Paylaştırılması</a:t>
            </a:r>
            <a:endParaRPr lang="tr-TR" dirty="0"/>
          </a:p>
        </p:txBody>
      </p:sp>
      <p:sp>
        <p:nvSpPr>
          <p:cNvPr id="3" name="İçerik Yer Tutucusu 2">
            <a:extLst>
              <a:ext uri="{FF2B5EF4-FFF2-40B4-BE49-F238E27FC236}">
                <a16:creationId xmlns:a16="http://schemas.microsoft.com/office/drawing/2014/main" id="{1248CAB1-949F-E14A-A721-5ED1F64C401C}"/>
              </a:ext>
            </a:extLst>
          </p:cNvPr>
          <p:cNvSpPr>
            <a:spLocks noGrp="1"/>
          </p:cNvSpPr>
          <p:nvPr>
            <p:ph idx="1"/>
          </p:nvPr>
        </p:nvSpPr>
        <p:spPr/>
        <p:txBody>
          <a:bodyPr>
            <a:normAutofit/>
          </a:bodyPr>
          <a:lstStyle/>
          <a:p>
            <a:r>
              <a:rPr lang="tr-TR" dirty="0"/>
              <a:t>	Borçları tümüyle ödeyen mirasçı diğer mirasçılara kendi payına düşen kısmı düşerek kalan kısmı rücu edebilir. Ama, diğer mirasçının maddi durumu iti değilse fazla ödemenin rücu edilmesi durumunda ödeyemezdik gündeme gelebilir. Onun için taksimde borçların ödenmesi en uygunu ve isabetli olan çözümdür.</a:t>
            </a:r>
          </a:p>
          <a:p>
            <a:pPr marL="0" indent="0">
              <a:buNone/>
            </a:pPr>
            <a:endParaRPr lang="tr-TR" dirty="0"/>
          </a:p>
        </p:txBody>
      </p:sp>
    </p:spTree>
    <p:extLst>
      <p:ext uri="{BB962C8B-B14F-4D97-AF65-F5344CB8AC3E}">
        <p14:creationId xmlns:p14="http://schemas.microsoft.com/office/powerpoint/2010/main" val="876120001"/>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14</TotalTime>
  <Words>220</Words>
  <Application>Microsoft Office PowerPoint</Application>
  <PresentationFormat>Geniş ekran</PresentationFormat>
  <Paragraphs>18</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Arial</vt:lpstr>
      <vt:lpstr>Century Gothic</vt:lpstr>
      <vt:lpstr>Wingdings 3</vt:lpstr>
      <vt:lpstr>Duman</vt:lpstr>
      <vt:lpstr>Miras Hukuku</vt:lpstr>
      <vt:lpstr>Mirasın Paylaştırılması</vt:lpstr>
      <vt:lpstr>Mirasın Paylaştırılması</vt:lpstr>
      <vt:lpstr>Mirasın Paylaştırılması</vt:lpstr>
      <vt:lpstr>Mirasın Paylaştırılması</vt:lpstr>
      <vt:lpstr>Mirasın paylaşılması</vt:lpstr>
      <vt:lpstr>Mirasın Paylaştırılması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Miras hukuku</dc:title>
  <dc:creator>Harun Kılıç</dc:creator>
  <cp:lastModifiedBy>pc1</cp:lastModifiedBy>
  <cp:revision>3</cp:revision>
  <dcterms:created xsi:type="dcterms:W3CDTF">2020-05-12T17:14:07Z</dcterms:created>
  <dcterms:modified xsi:type="dcterms:W3CDTF">2021-03-26T13:36:45Z</dcterms:modified>
</cp:coreProperties>
</file>