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27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983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63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40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2684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2467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754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8998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206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257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7234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16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33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9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659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952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384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88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C9E04A8-2D11-1C49-8A6C-F5EB5C487A2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1F5991C-BBF6-C749-ADF3-A5BE77D10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74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30E982-D612-5646-9374-5D22754C36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929EF-D0BE-E14B-894D-4B661679E4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153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9D0614-2441-BF4B-B8DE-AB2809FC2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4.FİİL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86545B-F325-F94F-9F07-3057DA94010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43088"/>
            <a:ext cx="10363826" cy="3948111"/>
          </a:xfrm>
        </p:spPr>
        <p:txBody>
          <a:bodyPr/>
          <a:lstStyle/>
          <a:p>
            <a:r>
              <a:rPr lang="tr-TR" cap="none" dirty="0"/>
              <a:t>Bu çekime mastarı - ire olan fiiller girer.</a:t>
            </a:r>
          </a:p>
          <a:p>
            <a:pPr marL="0" indent="0">
              <a:buNone/>
            </a:pPr>
            <a:r>
              <a:rPr lang="tr-TR" cap="none" dirty="0" err="1"/>
              <a:t>audio</a:t>
            </a:r>
            <a:r>
              <a:rPr lang="tr-TR" cap="none" dirty="0"/>
              <a:t>, -</a:t>
            </a:r>
            <a:r>
              <a:rPr lang="tr-TR" cap="none" dirty="0" err="1"/>
              <a:t>ivi</a:t>
            </a:r>
            <a:r>
              <a:rPr lang="tr-TR" cap="none" dirty="0"/>
              <a:t>/-ii, -</a:t>
            </a:r>
            <a:r>
              <a:rPr lang="tr-TR" cap="none" dirty="0" err="1"/>
              <a:t>itus</a:t>
            </a:r>
            <a:r>
              <a:rPr lang="tr-TR" cap="none" dirty="0"/>
              <a:t>, ire: dinlemek</a:t>
            </a:r>
          </a:p>
          <a:p>
            <a:endParaRPr lang="tr-TR" dirty="0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DA907173-5F32-AE44-82A8-1E377A5E2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951398"/>
              </p:ext>
            </p:extLst>
          </p:nvPr>
        </p:nvGraphicFramePr>
        <p:xfrm>
          <a:off x="2480310" y="3314700"/>
          <a:ext cx="6606543" cy="2571751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202181">
                  <a:extLst>
                    <a:ext uri="{9D8B030D-6E8A-4147-A177-3AD203B41FA5}">
                      <a16:colId xmlns:a16="http://schemas.microsoft.com/office/drawing/2014/main" val="656029401"/>
                    </a:ext>
                  </a:extLst>
                </a:gridCol>
                <a:gridCol w="2202181">
                  <a:extLst>
                    <a:ext uri="{9D8B030D-6E8A-4147-A177-3AD203B41FA5}">
                      <a16:colId xmlns:a16="http://schemas.microsoft.com/office/drawing/2014/main" val="2417069035"/>
                    </a:ext>
                  </a:extLst>
                </a:gridCol>
                <a:gridCol w="2202181">
                  <a:extLst>
                    <a:ext uri="{9D8B030D-6E8A-4147-A177-3AD203B41FA5}">
                      <a16:colId xmlns:a16="http://schemas.microsoft.com/office/drawing/2014/main" val="4203516704"/>
                    </a:ext>
                  </a:extLst>
                </a:gridCol>
              </a:tblGrid>
              <a:tr h="367393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kern="1200" dirty="0" err="1"/>
                        <a:t>Activus</a:t>
                      </a:r>
                      <a:r>
                        <a:rPr kumimoji="0" lang="tr-TR" sz="1800" kern="1200" dirty="0"/>
                        <a:t> </a:t>
                      </a:r>
                      <a:r>
                        <a:rPr kumimoji="0" lang="tr-TR" sz="1800" kern="1200" dirty="0" err="1"/>
                        <a:t>Indicativus</a:t>
                      </a:r>
                      <a:r>
                        <a:rPr kumimoji="0" lang="tr-TR" sz="1800" kern="1200" dirty="0"/>
                        <a:t>   </a:t>
                      </a:r>
                      <a:r>
                        <a:rPr kumimoji="0" lang="tr-TR" sz="1800" kern="1200" dirty="0" err="1"/>
                        <a:t>Praesens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44757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/>
                        <a:t>1. tekil şahıs</a:t>
                      </a:r>
                      <a:endParaRPr lang="tr-TR" sz="10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/>
                        <a:t> -o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/>
                        <a:t>    </a:t>
                      </a:r>
                      <a:r>
                        <a:rPr lang="tr-TR" sz="1400" dirty="0" err="1"/>
                        <a:t>audi</a:t>
                      </a:r>
                      <a:r>
                        <a:rPr lang="tr-TR" sz="1400" dirty="0"/>
                        <a:t> + o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9504243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/>
                        <a:t>2. 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/>
                        <a:t>- i + 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/>
                        <a:t>     </a:t>
                      </a:r>
                      <a:r>
                        <a:rPr lang="tr-TR" sz="1400" dirty="0" err="1"/>
                        <a:t>audi</a:t>
                      </a:r>
                      <a:r>
                        <a:rPr lang="tr-TR" sz="1400" dirty="0"/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71041108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/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/>
                        <a:t>- i + 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/>
                        <a:t>     </a:t>
                      </a:r>
                      <a:r>
                        <a:rPr lang="tr-TR" sz="1400" dirty="0" err="1"/>
                        <a:t>audi</a:t>
                      </a:r>
                      <a:r>
                        <a:rPr lang="tr-TR" sz="1400" dirty="0"/>
                        <a:t> + t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76131704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/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/>
                        <a:t>-i + mus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/>
                        <a:t>     </a:t>
                      </a:r>
                      <a:r>
                        <a:rPr lang="tr-TR" sz="1400" dirty="0" err="1"/>
                        <a:t>audi</a:t>
                      </a:r>
                      <a:r>
                        <a:rPr lang="tr-TR" sz="1400" dirty="0"/>
                        <a:t> + </a:t>
                      </a:r>
                      <a:r>
                        <a:rPr lang="tr-TR" sz="1400" dirty="0" err="1"/>
                        <a:t>mus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848940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/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/>
                        <a:t>-i + tis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/>
                        <a:t>  </a:t>
                      </a:r>
                      <a:r>
                        <a:rPr lang="tr-TR" sz="900" dirty="0"/>
                        <a:t> </a:t>
                      </a:r>
                      <a:r>
                        <a:rPr lang="tr-TR" sz="1400" dirty="0" err="1"/>
                        <a:t>audi</a:t>
                      </a:r>
                      <a:r>
                        <a:rPr lang="tr-TR" sz="1400" dirty="0"/>
                        <a:t> + </a:t>
                      </a:r>
                      <a:r>
                        <a:rPr lang="tr-TR" sz="1400" dirty="0" err="1"/>
                        <a:t>tis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4522431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/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/>
                        <a:t>-u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/>
                        <a:t>   </a:t>
                      </a:r>
                      <a:r>
                        <a:rPr lang="tr-TR" sz="1400" dirty="0" err="1"/>
                        <a:t>audi</a:t>
                      </a:r>
                      <a:r>
                        <a:rPr lang="tr-TR" sz="1400" dirty="0"/>
                        <a:t> + u + </a:t>
                      </a:r>
                      <a:r>
                        <a:rPr lang="tr-TR" sz="1400" dirty="0" err="1"/>
                        <a:t>nt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26021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879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E2F72F-220D-FE4E-8E95-1609DB63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4.FİİL ÇEKİMİ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9E8BA552-664D-5145-8BA1-400A2553F38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65317676"/>
              </p:ext>
            </p:extLst>
          </p:nvPr>
        </p:nvGraphicFramePr>
        <p:xfrm>
          <a:off x="2183130" y="2366962"/>
          <a:ext cx="6823710" cy="324516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274570">
                  <a:extLst>
                    <a:ext uri="{9D8B030D-6E8A-4147-A177-3AD203B41FA5}">
                      <a16:colId xmlns:a16="http://schemas.microsoft.com/office/drawing/2014/main" val="3624682950"/>
                    </a:ext>
                  </a:extLst>
                </a:gridCol>
                <a:gridCol w="2274570">
                  <a:extLst>
                    <a:ext uri="{9D8B030D-6E8A-4147-A177-3AD203B41FA5}">
                      <a16:colId xmlns:a16="http://schemas.microsoft.com/office/drawing/2014/main" val="4157522551"/>
                    </a:ext>
                  </a:extLst>
                </a:gridCol>
                <a:gridCol w="2274570">
                  <a:extLst>
                    <a:ext uri="{9D8B030D-6E8A-4147-A177-3AD203B41FA5}">
                      <a16:colId xmlns:a16="http://schemas.microsoft.com/office/drawing/2014/main" val="1467363890"/>
                    </a:ext>
                  </a:extLst>
                </a:gridCol>
              </a:tblGrid>
              <a:tr h="463595">
                <a:tc gridSpan="3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Activus</a:t>
                      </a: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Imperfectum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924871"/>
                  </a:ext>
                </a:extLst>
              </a:tr>
              <a:tr h="463595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-e + bam 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7764577"/>
                  </a:ext>
                </a:extLst>
              </a:tr>
              <a:tr h="463595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bas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baseline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8867144"/>
                  </a:ext>
                </a:extLst>
              </a:tr>
              <a:tr h="463595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1927245"/>
                  </a:ext>
                </a:extLst>
              </a:tr>
              <a:tr h="463595">
                <a:tc>
                  <a:txBody>
                    <a:bodyPr/>
                    <a:lstStyle/>
                    <a:p>
                      <a:pPr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2658848"/>
                  </a:ext>
                </a:extLst>
              </a:tr>
              <a:tr h="463595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768944"/>
                  </a:ext>
                </a:extLst>
              </a:tr>
              <a:tr h="463595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0692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456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1AC2AA-A315-5D4C-8448-609B180CD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4.FİİL ÇEKİMİ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B910011B-84B8-AB46-968E-F2C3C4D3008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76624225"/>
              </p:ext>
            </p:extLst>
          </p:nvPr>
        </p:nvGraphicFramePr>
        <p:xfrm>
          <a:off x="2343150" y="2366962"/>
          <a:ext cx="7040880" cy="324516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346960">
                  <a:extLst>
                    <a:ext uri="{9D8B030D-6E8A-4147-A177-3AD203B41FA5}">
                      <a16:colId xmlns:a16="http://schemas.microsoft.com/office/drawing/2014/main" val="3873943876"/>
                    </a:ext>
                  </a:extLst>
                </a:gridCol>
                <a:gridCol w="2346960">
                  <a:extLst>
                    <a:ext uri="{9D8B030D-6E8A-4147-A177-3AD203B41FA5}">
                      <a16:colId xmlns:a16="http://schemas.microsoft.com/office/drawing/2014/main" val="2769278470"/>
                    </a:ext>
                  </a:extLst>
                </a:gridCol>
                <a:gridCol w="2346960">
                  <a:extLst>
                    <a:ext uri="{9D8B030D-6E8A-4147-A177-3AD203B41FA5}">
                      <a16:colId xmlns:a16="http://schemas.microsoft.com/office/drawing/2014/main" val="4149494581"/>
                    </a:ext>
                  </a:extLst>
                </a:gridCol>
              </a:tblGrid>
              <a:tr h="463595">
                <a:tc gridSpan="3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Activus</a:t>
                      </a: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Futurum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31002"/>
                  </a:ext>
                </a:extLst>
              </a:tr>
              <a:tr h="463595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-am 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2130038"/>
                  </a:ext>
                </a:extLst>
              </a:tr>
              <a:tr h="463595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baseline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8763844"/>
                  </a:ext>
                </a:extLst>
              </a:tr>
              <a:tr h="463595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7977353"/>
                  </a:ext>
                </a:extLst>
              </a:tr>
              <a:tr h="463595">
                <a:tc>
                  <a:txBody>
                    <a:bodyPr/>
                    <a:lstStyle/>
                    <a:p>
                      <a:pPr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mus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-e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596413"/>
                  </a:ext>
                </a:extLst>
              </a:tr>
              <a:tr h="463595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tis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430096"/>
                  </a:ext>
                </a:extLst>
              </a:tr>
              <a:tr h="463595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924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8042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DB92FE-472D-0E4F-B36E-070479562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307F985B-B769-6E42-BDEB-99DE16045939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92830973"/>
              </p:ext>
            </p:extLst>
          </p:nvPr>
        </p:nvGraphicFramePr>
        <p:xfrm>
          <a:off x="1840230" y="2366962"/>
          <a:ext cx="8263890" cy="3428047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754630">
                  <a:extLst>
                    <a:ext uri="{9D8B030D-6E8A-4147-A177-3AD203B41FA5}">
                      <a16:colId xmlns:a16="http://schemas.microsoft.com/office/drawing/2014/main" val="1461041529"/>
                    </a:ext>
                  </a:extLst>
                </a:gridCol>
                <a:gridCol w="2754630">
                  <a:extLst>
                    <a:ext uri="{9D8B030D-6E8A-4147-A177-3AD203B41FA5}">
                      <a16:colId xmlns:a16="http://schemas.microsoft.com/office/drawing/2014/main" val="1000744901"/>
                    </a:ext>
                  </a:extLst>
                </a:gridCol>
                <a:gridCol w="2754630">
                  <a:extLst>
                    <a:ext uri="{9D8B030D-6E8A-4147-A177-3AD203B41FA5}">
                      <a16:colId xmlns:a16="http://schemas.microsoft.com/office/drawing/2014/main" val="1612160261"/>
                    </a:ext>
                  </a:extLst>
                </a:gridCol>
              </a:tblGrid>
              <a:tr h="489721">
                <a:tc>
                  <a:txBody>
                    <a:bodyPr/>
                    <a:lstStyle/>
                    <a:p>
                      <a:r>
                        <a:rPr lang="tr-TR" dirty="0" err="1"/>
                        <a:t>praesens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imperfectum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futurum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043943"/>
                  </a:ext>
                </a:extLst>
              </a:tr>
              <a:tr h="489721">
                <a:tc>
                  <a:txBody>
                    <a:bodyPr/>
                    <a:lstStyle/>
                    <a:p>
                      <a:r>
                        <a:rPr lang="tr-TR" dirty="0" err="1"/>
                        <a:t>venio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veniebam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veniam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0588762"/>
                  </a:ext>
                </a:extLst>
              </a:tr>
              <a:tr h="489721">
                <a:tc>
                  <a:txBody>
                    <a:bodyPr/>
                    <a:lstStyle/>
                    <a:p>
                      <a:r>
                        <a:rPr lang="tr-TR" dirty="0" err="1"/>
                        <a:t>venis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veniebas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venies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412844"/>
                  </a:ext>
                </a:extLst>
              </a:tr>
              <a:tr h="489721">
                <a:tc>
                  <a:txBody>
                    <a:bodyPr/>
                    <a:lstStyle/>
                    <a:p>
                      <a:r>
                        <a:rPr lang="tr-TR" dirty="0" err="1"/>
                        <a:t>venit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veniebat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veniet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5117647"/>
                  </a:ext>
                </a:extLst>
              </a:tr>
              <a:tr h="489721">
                <a:tc>
                  <a:txBody>
                    <a:bodyPr/>
                    <a:lstStyle/>
                    <a:p>
                      <a:r>
                        <a:rPr lang="tr-TR" dirty="0" err="1"/>
                        <a:t>venimus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veniebamus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veniemus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345409"/>
                  </a:ext>
                </a:extLst>
              </a:tr>
              <a:tr h="489721">
                <a:tc>
                  <a:txBody>
                    <a:bodyPr/>
                    <a:lstStyle/>
                    <a:p>
                      <a:r>
                        <a:rPr lang="tr-TR" dirty="0" err="1"/>
                        <a:t>venitis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veniebatis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venietis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887986"/>
                  </a:ext>
                </a:extLst>
              </a:tr>
              <a:tr h="489721">
                <a:tc>
                  <a:txBody>
                    <a:bodyPr/>
                    <a:lstStyle/>
                    <a:p>
                      <a:r>
                        <a:rPr lang="tr-TR" dirty="0" err="1"/>
                        <a:t>veniunt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veniebant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venient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9908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16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133FC4-D341-394F-900C-51A2F7375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4.FİİL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A56ED2-4817-1D48-BAAB-B0EB2DE1AB0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b="1" cap="none" dirty="0"/>
              <a:t>Bu çekime giren fiillere örnekler:</a:t>
            </a:r>
          </a:p>
          <a:p>
            <a:pPr>
              <a:buNone/>
            </a:pPr>
            <a:endParaRPr lang="tr-TR" cap="none" dirty="0"/>
          </a:p>
          <a:p>
            <a:r>
              <a:rPr lang="tr-TR" cap="none" dirty="0" err="1"/>
              <a:t>audio</a:t>
            </a:r>
            <a:r>
              <a:rPr lang="tr-TR" cap="none" dirty="0"/>
              <a:t>, -</a:t>
            </a:r>
            <a:r>
              <a:rPr lang="tr-TR" cap="none" dirty="0" err="1"/>
              <a:t>ivi</a:t>
            </a:r>
            <a:r>
              <a:rPr lang="tr-TR" cap="none" dirty="0"/>
              <a:t>/-ii, -</a:t>
            </a:r>
            <a:r>
              <a:rPr lang="tr-TR" cap="none" dirty="0" err="1"/>
              <a:t>itus</a:t>
            </a:r>
            <a:r>
              <a:rPr lang="tr-TR" cap="none" dirty="0"/>
              <a:t>, ire: dinlemek</a:t>
            </a:r>
          </a:p>
          <a:p>
            <a:r>
              <a:rPr lang="tr-TR" cap="none" dirty="0" err="1"/>
              <a:t>venio</a:t>
            </a:r>
            <a:r>
              <a:rPr lang="tr-TR" cap="none" dirty="0"/>
              <a:t>, </a:t>
            </a:r>
            <a:r>
              <a:rPr lang="tr-TR" cap="none" dirty="0" err="1"/>
              <a:t>veni</a:t>
            </a:r>
            <a:r>
              <a:rPr lang="tr-TR" cap="none" dirty="0"/>
              <a:t>, </a:t>
            </a:r>
            <a:r>
              <a:rPr lang="tr-TR" cap="none" dirty="0" err="1"/>
              <a:t>ventum</a:t>
            </a:r>
            <a:r>
              <a:rPr lang="tr-TR" cap="none" dirty="0"/>
              <a:t>, ire: gelmek</a:t>
            </a:r>
          </a:p>
          <a:p>
            <a:r>
              <a:rPr lang="tr-TR" cap="none" dirty="0" err="1"/>
              <a:t>dormio</a:t>
            </a:r>
            <a:r>
              <a:rPr lang="tr-TR" cap="none" dirty="0"/>
              <a:t>, -</a:t>
            </a:r>
            <a:r>
              <a:rPr lang="tr-TR" cap="none" dirty="0" err="1"/>
              <a:t>ivi</a:t>
            </a:r>
            <a:r>
              <a:rPr lang="tr-TR" cap="none" dirty="0"/>
              <a:t>, -</a:t>
            </a:r>
            <a:r>
              <a:rPr lang="tr-TR" cap="none" dirty="0" err="1"/>
              <a:t>itum</a:t>
            </a:r>
            <a:r>
              <a:rPr lang="tr-TR" cap="none" dirty="0"/>
              <a:t>, -ire: uyumak</a:t>
            </a:r>
          </a:p>
          <a:p>
            <a:r>
              <a:rPr lang="tr-TR" cap="none" dirty="0" err="1"/>
              <a:t>punio</a:t>
            </a:r>
            <a:r>
              <a:rPr lang="tr-TR" cap="none" dirty="0"/>
              <a:t>, -</a:t>
            </a:r>
            <a:r>
              <a:rPr lang="tr-TR" cap="none" dirty="0" err="1"/>
              <a:t>ivi</a:t>
            </a:r>
            <a:r>
              <a:rPr lang="tr-TR" cap="none" dirty="0"/>
              <a:t>, -</a:t>
            </a:r>
            <a:r>
              <a:rPr lang="tr-TR" cap="none" dirty="0" err="1"/>
              <a:t>itus</a:t>
            </a:r>
            <a:r>
              <a:rPr lang="tr-TR" cap="none" dirty="0"/>
              <a:t>, ire: cezalandırmak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0372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059B6F-654F-384D-9CCB-5A116BEEC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Alıştırmalar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E04FC6-212E-864C-89A9-A1F6A24D161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tr-TR" b="1" cap="none" dirty="0" err="1"/>
              <a:t>Latince’ye</a:t>
            </a:r>
            <a:r>
              <a:rPr lang="tr-TR" b="1" cap="none" dirty="0"/>
              <a:t> çevirin</a:t>
            </a:r>
            <a:endParaRPr lang="tr-TR" cap="none" dirty="0"/>
          </a:p>
          <a:p>
            <a:pPr lvl="0"/>
            <a:r>
              <a:rPr lang="tr-TR" cap="none" dirty="0"/>
              <a:t>Cezalandıracak</a:t>
            </a:r>
          </a:p>
          <a:p>
            <a:pPr lvl="0"/>
            <a:r>
              <a:rPr lang="tr-TR" cap="none" dirty="0"/>
              <a:t>Geliyorduk</a:t>
            </a:r>
          </a:p>
          <a:p>
            <a:pPr lvl="0"/>
            <a:r>
              <a:rPr lang="tr-TR" cap="none" dirty="0"/>
              <a:t>Dinlerim</a:t>
            </a:r>
          </a:p>
          <a:p>
            <a:pPr lvl="0"/>
            <a:r>
              <a:rPr lang="tr-TR" cap="none" dirty="0"/>
              <a:t>Uyuyordun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8023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5DCA7A-09F7-5949-83CB-F782F5FAE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25F79F-C19B-6944-9038-F453F7CDB6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tr-TR" b="1" cap="none" dirty="0" err="1"/>
              <a:t>Türkçe’ye</a:t>
            </a:r>
            <a:r>
              <a:rPr lang="tr-TR" b="1" cap="none" dirty="0"/>
              <a:t> çevirin</a:t>
            </a:r>
          </a:p>
          <a:p>
            <a:pPr lvl="0">
              <a:buNone/>
            </a:pPr>
            <a:endParaRPr lang="tr-TR" cap="none" dirty="0"/>
          </a:p>
          <a:p>
            <a:pPr lvl="0"/>
            <a:r>
              <a:rPr lang="tr-TR" cap="none" dirty="0" err="1"/>
              <a:t>dormit</a:t>
            </a:r>
            <a:endParaRPr lang="tr-TR" cap="none" dirty="0"/>
          </a:p>
          <a:p>
            <a:pPr lvl="0"/>
            <a:r>
              <a:rPr lang="tr-TR" cap="none" dirty="0" err="1"/>
              <a:t>puniebant</a:t>
            </a:r>
            <a:endParaRPr lang="tr-TR" cap="none" dirty="0"/>
          </a:p>
          <a:p>
            <a:pPr lvl="0"/>
            <a:r>
              <a:rPr lang="tr-TR" cap="none" dirty="0" err="1"/>
              <a:t>audiemus</a:t>
            </a:r>
            <a:endParaRPr lang="tr-TR" cap="none" dirty="0"/>
          </a:p>
          <a:p>
            <a:pPr lvl="0"/>
            <a:r>
              <a:rPr lang="tr-TR" cap="none" dirty="0" err="1"/>
              <a:t>veniet</a:t>
            </a:r>
            <a:endParaRPr lang="tr-TR" cap="none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0845486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{1153939C-47DF-5543-AB9A-66107500EB64}tf10001073</Template>
  <TotalTime>9</TotalTime>
  <Words>389</Words>
  <Application>Microsoft Macintosh PowerPoint</Application>
  <PresentationFormat>Geniş ekran</PresentationFormat>
  <Paragraphs>104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Tw Cen MT</vt:lpstr>
      <vt:lpstr>Damla</vt:lpstr>
      <vt:lpstr>LATİN DİLİ I</vt:lpstr>
      <vt:lpstr>4.FİİL ÇEKİMİ</vt:lpstr>
      <vt:lpstr>4.FİİL ÇEKİMİ</vt:lpstr>
      <vt:lpstr>4.FİİL ÇEKİMİ</vt:lpstr>
      <vt:lpstr>PowerPoint Sunusu</vt:lpstr>
      <vt:lpstr>4.FİİL ÇEKİMİ</vt:lpstr>
      <vt:lpstr>Alıştırmalar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rukiye ozturk</dc:creator>
  <cp:lastModifiedBy>rukiye ozturk</cp:lastModifiedBy>
  <cp:revision>2</cp:revision>
  <dcterms:created xsi:type="dcterms:W3CDTF">2020-02-06T18:42:29Z</dcterms:created>
  <dcterms:modified xsi:type="dcterms:W3CDTF">2020-02-13T18:15:37Z</dcterms:modified>
</cp:coreProperties>
</file>