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3" r:id="rId5"/>
    <p:sldId id="1084" r:id="rId6"/>
    <p:sldId id="1085" r:id="rId7"/>
    <p:sldId id="1090" r:id="rId8"/>
    <p:sldId id="1091" r:id="rId9"/>
    <p:sldId id="1092" r:id="rId10"/>
    <p:sldId id="1093"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3/10/2020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3/10/2020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3/10/2020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3/10/2020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3/10/2020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3/10/2020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3/10/2020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3/10/2020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3/10/2020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3/10/2020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3/10/2020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3/10/2020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3/10/2020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3/10/2020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3/10/2020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r>
              <a:rPr lang="tr-TR" spc="-300" dirty="0" smtClean="0"/>
              <a:t>Takdim Planı</a:t>
            </a:r>
            <a:endParaRPr spc="-335" dirty="0"/>
          </a:p>
        </p:txBody>
      </p:sp>
      <p:sp>
        <p:nvSpPr>
          <p:cNvPr id="3" name="Dikdörtgen 2"/>
          <p:cNvSpPr/>
          <p:nvPr/>
        </p:nvSpPr>
        <p:spPr>
          <a:xfrm>
            <a:off x="717629" y="1782502"/>
            <a:ext cx="6273479"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706055" y="2586462"/>
            <a:ext cx="7789763" cy="2295500"/>
          </a:xfrm>
          <a:prstGeom prst="rect">
            <a:avLst/>
          </a:prstGeom>
        </p:spPr>
        <p:txBody>
          <a:bodyPr wrap="square">
            <a:spAutoFit/>
          </a:bodyPr>
          <a:lstStyle/>
          <a:p>
            <a:pPr lvl="0">
              <a:lnSpc>
                <a:spcPct val="115000"/>
              </a:lnSpc>
              <a:spcAft>
                <a:spcPts val="100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 Hamur kuralı.</a:t>
            </a:r>
          </a:p>
          <a:p>
            <a:pPr lvl="0">
              <a:lnSpc>
                <a:spcPct val="115000"/>
              </a:lnSpc>
              <a:spcAft>
                <a:spcPts val="100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- 3194 </a:t>
            </a:r>
            <a:r>
              <a:rPr lang="tr-TR" sz="2200" b="1" dirty="0">
                <a:latin typeface="Calibri" panose="020F0502020204030204" pitchFamily="34" charset="0"/>
                <a:ea typeface="Calibri" panose="020F0502020204030204" pitchFamily="34" charset="0"/>
                <a:cs typeface="Times New Roman" panose="02020603050405020304" pitchFamily="18" charset="0"/>
              </a:rPr>
              <a:t>sayılı İmar Yasasının 18. Maddesinde düzenlenmiş olan hamur kuralının niteliği, uygulama esasları ve bu konudaki son düzenlemeler</a:t>
            </a:r>
            <a:r>
              <a:rPr lang="tr-TR" sz="2200" b="1">
                <a:latin typeface="Calibri" panose="020F0502020204030204" pitchFamily="34" charset="0"/>
                <a:ea typeface="Calibri" panose="020F0502020204030204" pitchFamily="34" charset="0"/>
                <a:cs typeface="Times New Roman" panose="02020603050405020304" pitchFamily="18" charset="0"/>
              </a:rPr>
              <a:t>. </a:t>
            </a:r>
            <a:endParaRPr lang="tr-TR" sz="2200"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 Bu </a:t>
            </a:r>
            <a:r>
              <a:rPr lang="tr-TR" sz="2200" b="1" dirty="0">
                <a:latin typeface="Calibri" panose="020F0502020204030204" pitchFamily="34" charset="0"/>
                <a:ea typeface="Calibri" panose="020F0502020204030204" pitchFamily="34" charset="0"/>
                <a:cs typeface="Times New Roman" panose="02020603050405020304" pitchFamily="18" charset="0"/>
              </a:rPr>
              <a:t>konuyla ilgili Anayasa Mahkemesi kararları.</a:t>
            </a:r>
            <a:endParaRPr lang="tr-TR"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94481" y="1434993"/>
            <a:ext cx="7986531" cy="1200329"/>
          </a:xfrm>
          <a:prstGeom prst="rect">
            <a:avLst/>
          </a:prstGeom>
        </p:spPr>
        <p:txBody>
          <a:bodyPr wrap="square">
            <a:spAutoFit/>
          </a:bodyPr>
          <a:lstStyle/>
          <a:p>
            <a:endParaRPr lang="tr-TR" dirty="0" smtClean="0">
              <a:solidFill>
                <a:srgbClr val="000000"/>
              </a:solidFill>
              <a:latin typeface="Roboto"/>
            </a:endParaRPr>
          </a:p>
          <a:p>
            <a:endParaRPr lang="tr-TR" dirty="0" smtClean="0">
              <a:solidFill>
                <a:srgbClr val="000000"/>
              </a:solidFill>
              <a:latin typeface="Roboto"/>
            </a:endParaRPr>
          </a:p>
          <a:p>
            <a:endParaRPr lang="tr-TR" dirty="0">
              <a:solidFill>
                <a:srgbClr val="000000"/>
              </a:solidFill>
              <a:latin typeface="Roboto"/>
            </a:endParaRPr>
          </a:p>
          <a:p>
            <a:endParaRPr lang="tr-TR" dirty="0">
              <a:solidFill>
                <a:srgbClr val="000000"/>
              </a:solidFill>
              <a:latin typeface="Roboto"/>
            </a:endParaRPr>
          </a:p>
        </p:txBody>
      </p:sp>
      <p:sp>
        <p:nvSpPr>
          <p:cNvPr id="4" name="Dikdörtgen 3"/>
          <p:cNvSpPr/>
          <p:nvPr/>
        </p:nvSpPr>
        <p:spPr>
          <a:xfrm>
            <a:off x="416688" y="1434993"/>
            <a:ext cx="8264323" cy="3785652"/>
          </a:xfrm>
          <a:prstGeom prst="rect">
            <a:avLst/>
          </a:prstGeom>
        </p:spPr>
        <p:txBody>
          <a:bodyPr wrap="square">
            <a:spAutoFit/>
          </a:bodyPr>
          <a:lstStyle/>
          <a:p>
            <a:pPr algn="ctr"/>
            <a:r>
              <a:rPr lang="tr-TR" sz="2000" b="1" dirty="0" smtClean="0"/>
              <a:t>Hamur Kuralı</a:t>
            </a:r>
          </a:p>
          <a:p>
            <a:endParaRPr lang="tr-TR" sz="2000" b="1" dirty="0" smtClean="0"/>
          </a:p>
          <a:p>
            <a:pPr marL="285750" indent="-285750">
              <a:buFont typeface="Arial" panose="020B0604020202020204" pitchFamily="34" charset="0"/>
              <a:buChar char="•"/>
            </a:pPr>
            <a:r>
              <a:rPr lang="tr-TR" sz="2000" dirty="0" smtClean="0"/>
              <a:t>Kentin yerleşme alanı içinde bulunan ve üzerinde yapı yapılmasına izin verilen yerlerindeki </a:t>
            </a:r>
            <a:r>
              <a:rPr lang="tr-TR" sz="2000" dirty="0" err="1" smtClean="0"/>
              <a:t>yerbölümleme</a:t>
            </a:r>
            <a:r>
              <a:rPr lang="tr-TR" sz="2000" dirty="0" smtClean="0"/>
              <a:t> işlemleri </a:t>
            </a:r>
            <a:r>
              <a:rPr lang="tr-TR" sz="2000" dirty="0" err="1" smtClean="0"/>
              <a:t>yerbölümleme</a:t>
            </a:r>
            <a:r>
              <a:rPr lang="tr-TR" sz="2000" dirty="0" smtClean="0"/>
              <a:t> ilkelerine uygun olarak yürütülür. İmar </a:t>
            </a:r>
            <a:r>
              <a:rPr lang="tr-TR" sz="2000" dirty="0" err="1" smtClean="0"/>
              <a:t>yasası’nın</a:t>
            </a:r>
            <a:r>
              <a:rPr lang="tr-TR" sz="2000" dirty="0" smtClean="0"/>
              <a:t> 23. maddesinde yerleşme alanı içinde olmakla birlikte planda kentin gelecekteki gelişmesine ayrılmış olan </a:t>
            </a:r>
            <a:r>
              <a:rPr lang="tr-TR" sz="2000" dirty="0" err="1" smtClean="0"/>
              <a:t>yerbölümlemenin</a:t>
            </a:r>
            <a:r>
              <a:rPr lang="tr-TR" sz="2000" dirty="0" smtClean="0"/>
              <a:t> yapılmış olmasını da içeren bir dizi koşullara bağlanmıştır.</a:t>
            </a:r>
          </a:p>
          <a:p>
            <a:endParaRPr lang="tr-TR" sz="2000" dirty="0"/>
          </a:p>
          <a:p>
            <a:pPr marL="285750" indent="-285750">
              <a:buFont typeface="Arial" panose="020B0604020202020204" pitchFamily="34" charset="0"/>
              <a:buChar char="•"/>
            </a:pPr>
            <a:r>
              <a:rPr lang="tr-TR" sz="2000" dirty="0" smtClean="0"/>
              <a:t>Sıkı koşullar konularak, bu yerlerde yapı yapmak güçleştirilmek istenmiştir. Bu koşullardan birincisi, </a:t>
            </a:r>
            <a:r>
              <a:rPr lang="tr-TR" sz="2000" dirty="0" err="1" smtClean="0"/>
              <a:t>yerbölümleme</a:t>
            </a:r>
            <a:r>
              <a:rPr lang="tr-TR" sz="2000" dirty="0" smtClean="0"/>
              <a:t> planlarının yapılmış ve onaylanmış olması, ikincisi de plana ver bulunduğu bölgenin koşullarına uygun olarak yolunun su ve kanalizasyon gibi teknik altyapı tesislerinin yapılmış olmasıdır.</a:t>
            </a:r>
            <a:endParaRPr lang="tr-TR" sz="2000" dirty="0"/>
          </a:p>
        </p:txBody>
      </p:sp>
    </p:spTree>
    <p:extLst>
      <p:ext uri="{BB962C8B-B14F-4D97-AF65-F5344CB8AC3E}">
        <p14:creationId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06079" y="1388961"/>
            <a:ext cx="8020291" cy="4936608"/>
          </a:xfrm>
          <a:prstGeom prst="rect">
            <a:avLst/>
          </a:prstGeom>
        </p:spPr>
        <p:txBody>
          <a:bodyPr vert="horz" wrap="square" lIns="0" tIns="12065" rIns="0" bIns="0" rtlCol="0">
            <a:spAutoFit/>
          </a:bodyPr>
          <a:lstStyle/>
          <a:p>
            <a:pPr marL="285750" indent="-285750">
              <a:lnSpc>
                <a:spcPct val="100000"/>
              </a:lnSpc>
              <a:spcBef>
                <a:spcPts val="30"/>
              </a:spcBef>
              <a:buFont typeface="Arial" panose="020B0604020202020204" pitchFamily="34" charset="0"/>
              <a:buChar char="•"/>
            </a:pPr>
            <a:r>
              <a:rPr lang="tr-TR" sz="2000" dirty="0" smtClean="0"/>
              <a:t>Bu gibi yerlerde imar planı onaylanmış olmakla birlikte, yolu ve kanalizasyonu yapılmamış olan alanlarda belediye izin verirse yine belediyenin çizeceği bir plana uygun olarak yolunu ve kanalizasyonunu yaptırmış olan ya da payına düşen yol ve kanalizasyon yapım bedelinin dörtte birini peşin ödeyip geri kalan bölümü de en geç altı ay içinde ödemeyi yüklenenlere yapı izni verilebilmektedir.</a:t>
            </a:r>
          </a:p>
          <a:p>
            <a:pPr marL="285750" indent="-285750">
              <a:lnSpc>
                <a:spcPct val="100000"/>
              </a:lnSpc>
              <a:spcBef>
                <a:spcPts val="30"/>
              </a:spcBef>
              <a:buFont typeface="Arial" panose="020B0604020202020204" pitchFamily="34" charset="0"/>
              <a:buChar char="•"/>
            </a:pPr>
            <a:endParaRPr lang="tr-TR" sz="2000" dirty="0"/>
          </a:p>
          <a:p>
            <a:pPr marL="285750" indent="-285750">
              <a:lnSpc>
                <a:spcPct val="100000"/>
              </a:lnSpc>
              <a:spcBef>
                <a:spcPts val="30"/>
              </a:spcBef>
              <a:buFont typeface="Arial" panose="020B0604020202020204" pitchFamily="34" charset="0"/>
              <a:buChar char="•"/>
            </a:pPr>
            <a:r>
              <a:rPr lang="tr-TR" sz="2000" dirty="0" err="1" smtClean="0"/>
              <a:t>Kentbilim</a:t>
            </a:r>
            <a:r>
              <a:rPr lang="tr-TR" sz="2000" dirty="0" smtClean="0"/>
              <a:t> Terimleri sözlüğünde, ‘‘düzenleyici </a:t>
            </a:r>
            <a:r>
              <a:rPr lang="tr-TR" sz="2000" dirty="0" err="1" smtClean="0"/>
              <a:t>birleştirim</a:t>
            </a:r>
            <a:r>
              <a:rPr lang="tr-TR" sz="2000" dirty="0" smtClean="0"/>
              <a:t>’’ olarak da adı geçen </a:t>
            </a:r>
            <a:r>
              <a:rPr lang="tr-TR" sz="2000" b="1" dirty="0" smtClean="0"/>
              <a:t>hamur</a:t>
            </a:r>
            <a:r>
              <a:rPr lang="tr-TR" sz="2000" dirty="0" smtClean="0"/>
              <a:t>, bir kent ya da kasabanın imar planını uygulamak amacıyla özel ya da kamusal mülkiyet durumlarına bakılmaksızın birleştirilmeleri ve imar planının gerektirdiği kamusal hizmetlerin gerçekleştirilmesine yetecek ölçüde bir düzenleme ortaklık payı ayrıldıktan sonra eski sahiplerine yeniden dağıtılmasına olanak veren </a:t>
            </a:r>
            <a:r>
              <a:rPr lang="tr-TR" sz="2000" dirty="0" err="1" smtClean="0"/>
              <a:t>Kentbilim</a:t>
            </a:r>
            <a:r>
              <a:rPr lang="tr-TR" sz="2000" dirty="0" smtClean="0"/>
              <a:t> kuralı olarak tanımlanmaktadır.</a:t>
            </a:r>
          </a:p>
          <a:p>
            <a:pPr marL="285750" indent="-285750">
              <a:lnSpc>
                <a:spcPct val="100000"/>
              </a:lnSpc>
              <a:spcBef>
                <a:spcPts val="30"/>
              </a:spcBef>
              <a:buFont typeface="Arial" panose="020B0604020202020204" pitchFamily="34" charset="0"/>
              <a:buChar char="•"/>
            </a:pPr>
            <a:endParaRPr lang="tr-TR" sz="2000" dirty="0"/>
          </a:p>
          <a:p>
            <a:pPr marL="285750" indent="-285750">
              <a:lnSpc>
                <a:spcPct val="100000"/>
              </a:lnSpc>
              <a:spcBef>
                <a:spcPts val="30"/>
              </a:spcBef>
              <a:buFont typeface="Arial" panose="020B0604020202020204" pitchFamily="34" charset="0"/>
              <a:buChar char="•"/>
            </a:pPr>
            <a:endParaRPr lang="tr-TR" sz="2000" dirty="0" smtClean="0"/>
          </a:p>
        </p:txBody>
      </p:sp>
    </p:spTree>
    <p:extLst>
      <p:ext uri="{BB962C8B-B14F-4D97-AF65-F5344CB8AC3E}">
        <p14:creationId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4" name="Dikdörtgen 3"/>
          <p:cNvSpPr/>
          <p:nvPr/>
        </p:nvSpPr>
        <p:spPr>
          <a:xfrm>
            <a:off x="300943" y="1608881"/>
            <a:ext cx="8437943" cy="3820376"/>
          </a:xfrm>
          <a:prstGeom prst="rect">
            <a:avLst/>
          </a:prstGeom>
        </p:spPr>
        <p:txBody>
          <a:bodyPr wrap="square">
            <a:spAutoFit/>
          </a:bodyPr>
          <a:lstStyle/>
          <a:p>
            <a:pPr marL="285750" indent="-285750">
              <a:buFont typeface="Arial" panose="020B0604020202020204" pitchFamily="34" charset="0"/>
              <a:buChar char="•"/>
            </a:pPr>
            <a:r>
              <a:rPr lang="tr-TR" sz="2000" dirty="0" smtClean="0"/>
              <a:t>Anayasa Mahkemesi, 6785 sayılı eski İmar Yasası’nın 42. maddesinin belediyelere karşılık ödemeksizin %25 oranına kadar bireylerden toprak alma yetkisini veren fıkrasını, 1963 yılında iptal etmişti.</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smtClean="0"/>
              <a:t>Anayasa Mahkemesi’nin bu kararın gerekçesinde yer verdiği yoruma göre, belediyeler, böylece sanki karşılığını ödemeksizin bir tür kamulaştırma hakkı kullanmaktaydı. Bir tür kamulaştırmasız el koymaydı bu. Böyle bir durum, o tarihte yürürlükte olan 1961 tarihli Anayasanın kamulaştırma konusu düzenleyen 38. maddesine aykırıydı. Çünkü bu maddede, kamulaştırmada taşınmaz malın gerçek karşılığının peşin olarak ödenmesi koşulu yer alıyordu. Bu nedenle, 42. maddenin verdiği yetkiyi Anayasa Mahkemesi 38. maddeyle güvence altına alınmış olan mülkiyet hakkının özünü zedeleyici bulmuştur.</a:t>
            </a:r>
          </a:p>
        </p:txBody>
      </p:sp>
    </p:spTree>
    <p:extLst>
      <p:ext uri="{BB962C8B-B14F-4D97-AF65-F5344CB8AC3E}">
        <p14:creationId xmlns:p14="http://schemas.microsoft.com/office/powerpoint/2010/main" val="1931211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544010" y="1608882"/>
            <a:ext cx="8021256" cy="3816429"/>
          </a:xfrm>
          <a:prstGeom prst="rect">
            <a:avLst/>
          </a:prstGeom>
        </p:spPr>
        <p:txBody>
          <a:bodyPr wrap="square">
            <a:spAutoFit/>
          </a:bodyPr>
          <a:lstStyle/>
          <a:p>
            <a:pPr marL="285750" indent="-285750">
              <a:buFont typeface="Arial" panose="020B0604020202020204" pitchFamily="34" charset="0"/>
              <a:buChar char="•"/>
            </a:pPr>
            <a:r>
              <a:rPr lang="tr-TR" sz="2200" dirty="0" smtClean="0"/>
              <a:t>Ama bilinmektedir ki, hamur yetkisi, dünyanın hemen hemen her yerinde belediyelerce kullanılmaktadır. Hamur yetkisi, mülkiyet hakkını mutlak olarak kullanma özgürlüğünü kamu yararı amacıyla sınırlandıran en yeni düşünsel gelişmelere aykırı değildir.</a:t>
            </a:r>
          </a:p>
          <a:p>
            <a:pPr marL="285750" indent="-285750">
              <a:buFont typeface="Arial" panose="020B0604020202020204" pitchFamily="34" charset="0"/>
              <a:buChar char="•"/>
            </a:pPr>
            <a:endParaRPr lang="tr-TR" sz="2200" dirty="0"/>
          </a:p>
          <a:p>
            <a:pPr marL="285750" indent="-285750">
              <a:buFont typeface="Arial" panose="020B0604020202020204" pitchFamily="34" charset="0"/>
              <a:buChar char="•"/>
            </a:pPr>
            <a:r>
              <a:rPr lang="tr-TR" sz="2200" dirty="0" smtClean="0"/>
              <a:t>Hamur kuralının uygulanması sonucunda üçte birinden çoğu kamu hizmetleri için karşılıksız olarak alınan taşınmaz malların sahibinin elinde kalan üçte iki büyüklüğündeki topraktaki değer artışlarından sağlanan yararın çoğu kez alınan üçte birden daha değerli olduğuna kuşku yoktur.</a:t>
            </a:r>
          </a:p>
          <a:p>
            <a:endParaRPr lang="tr-TR" sz="2200" dirty="0"/>
          </a:p>
        </p:txBody>
      </p:sp>
    </p:spTree>
    <p:extLst>
      <p:ext uri="{BB962C8B-B14F-4D97-AF65-F5344CB8AC3E}">
        <p14:creationId xmlns:p14="http://schemas.microsoft.com/office/powerpoint/2010/main" val="3077340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312517" y="1504709"/>
            <a:ext cx="8275898" cy="4093428"/>
          </a:xfrm>
          <a:prstGeom prst="rect">
            <a:avLst/>
          </a:prstGeom>
        </p:spPr>
        <p:txBody>
          <a:bodyPr wrap="square">
            <a:spAutoFit/>
          </a:bodyPr>
          <a:lstStyle/>
          <a:p>
            <a:pPr marL="285750" indent="-285750">
              <a:buFont typeface="Arial" panose="020B0604020202020204" pitchFamily="34" charset="0"/>
              <a:buChar char="•"/>
            </a:pPr>
            <a:r>
              <a:rPr lang="tr-TR" sz="2000" dirty="0" smtClean="0"/>
              <a:t>Anayasa Mahkemesi, 1963 yılında almış olduğu iptal kararına karşı oy kullanmış olan üyelerin yaptıkları yoruma göre, karşılıksız olarak alınan toprak, ‘’bir tür parasal olmayan vergidir’’. </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smtClean="0"/>
              <a:t>Hamur kuralının uygulanmasına olanak veren İmar Yasası’nın 42. maddesinin 1963 yılında iptal edilmesinden sonra 1605 sayılı yasayla konu olan 1972 yılında yeniden düzenlenmiş ve belediyelerin bu yetkiyi kullanmalarına yeniden izin verişmiştir.</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smtClean="0"/>
              <a:t>Karşılığında ödeme yapılmaksızın alınan toprak parçasına ‘’düzeleme ortaklık payı’’ uygulanmasının nasıl yapılacağını gösteren esaslar, yeni İmar Yasası’nın 18. maddesi uyarınca Yapılacak Arsa ve Arazi Düzenlemesi ile İlgili Esaslar Hakkındaki Yönetmelik’te yer almaktadır.</a:t>
            </a:r>
          </a:p>
        </p:txBody>
      </p:sp>
    </p:spTree>
    <p:extLst>
      <p:ext uri="{BB962C8B-B14F-4D97-AF65-F5344CB8AC3E}">
        <p14:creationId xmlns:p14="http://schemas.microsoft.com/office/powerpoint/2010/main" val="1957400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416689" y="1608881"/>
            <a:ext cx="8102278" cy="3816429"/>
          </a:xfrm>
          <a:prstGeom prst="rect">
            <a:avLst/>
          </a:prstGeom>
        </p:spPr>
        <p:txBody>
          <a:bodyPr wrap="square">
            <a:spAutoFit/>
          </a:bodyPr>
          <a:lstStyle/>
          <a:p>
            <a:pPr marL="285750" indent="-285750">
              <a:buFont typeface="Arial" panose="020B0604020202020204" pitchFamily="34" charset="0"/>
              <a:buChar char="•"/>
            </a:pPr>
            <a:r>
              <a:rPr lang="tr-TR" sz="2200" dirty="0" smtClean="0"/>
              <a:t>1990 yılında 3194 sayılı İmar Yasası’nın 18. maddesi uyarınca düzenleme ortaklık payı alınmasının Anayasanın 46. maddesine aykırılığı öne sürülerek açılan davada Anayasa Mahkemesi iptal istemini reddetmiştir. Mahkeme, düzenleyici </a:t>
            </a:r>
            <a:r>
              <a:rPr lang="tr-TR" sz="2200" dirty="0" err="1" smtClean="0"/>
              <a:t>birleştirim</a:t>
            </a:r>
            <a:r>
              <a:rPr lang="tr-TR" sz="2200" dirty="0" smtClean="0"/>
              <a:t> işlemini kimi imar etkinlikleri nedeniyle taşınmazlarda ortaya çıkacak değer artışının kamuya kazandırılmasının bir yolu olarak değerlendirmiştir.</a:t>
            </a:r>
          </a:p>
          <a:p>
            <a:pPr marL="285750" indent="-285750">
              <a:buFont typeface="Arial" panose="020B0604020202020204" pitchFamily="34" charset="0"/>
              <a:buChar char="•"/>
            </a:pPr>
            <a:endParaRPr lang="tr-TR" sz="2200" dirty="0"/>
          </a:p>
          <a:p>
            <a:pPr marL="285750" indent="-285750">
              <a:buFont typeface="Arial" panose="020B0604020202020204" pitchFamily="34" charset="0"/>
              <a:buChar char="•"/>
            </a:pPr>
            <a:r>
              <a:rPr lang="tr-TR" sz="2200" dirty="0" smtClean="0"/>
              <a:t>Düzenleyici </a:t>
            </a:r>
            <a:r>
              <a:rPr lang="tr-TR" sz="2200" dirty="0" err="1" smtClean="0"/>
              <a:t>birleştirimden</a:t>
            </a:r>
            <a:r>
              <a:rPr lang="tr-TR" sz="2200" dirty="0" smtClean="0"/>
              <a:t> (hamur) hem imar planlarının uygulanması amacıyla hem de doğal afetlere uğramış yörelerdeki yeniden yerleşim izlencelerinin gerçekleştirilmesi için yararlanılmaktadır.</a:t>
            </a:r>
          </a:p>
        </p:txBody>
      </p:sp>
    </p:spTree>
    <p:extLst>
      <p:ext uri="{BB962C8B-B14F-4D97-AF65-F5344CB8AC3E}">
        <p14:creationId xmlns:p14="http://schemas.microsoft.com/office/powerpoint/2010/main" val="10137731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12534</TotalTime>
  <Words>611</Words>
  <Application>Microsoft Office PowerPoint</Application>
  <PresentationFormat>Ekran Gösterisi (4:3)</PresentationFormat>
  <Paragraphs>32</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8</vt:i4>
      </vt:variant>
    </vt:vector>
  </HeadingPairs>
  <TitlesOfParts>
    <vt:vector size="16" baseType="lpstr">
      <vt:lpstr>ＭＳ Ｐゴシック</vt:lpstr>
      <vt:lpstr>Arial</vt:lpstr>
      <vt:lpstr>Calibri</vt:lpstr>
      <vt:lpstr>Roboto</vt:lpstr>
      <vt:lpstr>Times New Roman</vt:lpstr>
      <vt:lpstr>ekonomi</vt:lpstr>
      <vt:lpstr>1_Rics</vt:lpstr>
      <vt:lpstr>h.t.</vt:lpstr>
      <vt:lpstr>PowerPoint Sunusu</vt:lpstr>
      <vt:lpstr>   Takdim Planı</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823</cp:revision>
  <cp:lastPrinted>2016-10-24T07:53:35Z</cp:lastPrinted>
  <dcterms:created xsi:type="dcterms:W3CDTF">2016-09-18T09:35:24Z</dcterms:created>
  <dcterms:modified xsi:type="dcterms:W3CDTF">2020-03-10T07:59:43Z</dcterms:modified>
</cp:coreProperties>
</file>