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7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CD7F-737B-4760-AE60-2D4F240469A6}" type="datetimeFigureOut">
              <a:rPr lang="tr-TR" smtClean="0"/>
              <a:t>25.12.2019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62576F-38F3-48C3-AF3D-0002D067E331}" type="slidenum">
              <a:rPr lang="tr-TR" smtClean="0"/>
              <a:t>‹#›</a:t>
            </a:fld>
            <a:endParaRPr lang="tr-TR"/>
          </a:p>
        </p:txBody>
      </p:sp>
    </p:spTree>
    <p:extLst>
      <p:ext uri="{BB962C8B-B14F-4D97-AF65-F5344CB8AC3E}">
        <p14:creationId xmlns:p14="http://schemas.microsoft.com/office/powerpoint/2010/main" val="2540379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350653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771454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154538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4</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18026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5</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675251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073641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166150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xfrm>
            <a:off x="1371600" y="1143000"/>
            <a:ext cx="4114800" cy="3086100"/>
          </a:xfrm>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922409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5BDBEBB-5FF6-4281-BC8D-6A349EB20EED}"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4285225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BDBEBB-5FF6-4281-BC8D-6A349EB20EED}"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137206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BDBEBB-5FF6-4281-BC8D-6A349EB20EED}"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3321103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BDBEBB-5FF6-4281-BC8D-6A349EB20EED}"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2414676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5BDBEBB-5FF6-4281-BC8D-6A349EB20EED}" type="datetimeFigureOut">
              <a:rPr lang="tr-TR" smtClean="0"/>
              <a:t>25.12.2019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309059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5BDBEBB-5FF6-4281-BC8D-6A349EB20EED}"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3510159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5BDBEBB-5FF6-4281-BC8D-6A349EB20EED}" type="datetimeFigureOut">
              <a:rPr lang="tr-TR" smtClean="0"/>
              <a:t>25.12.2019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1824027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5BDBEBB-5FF6-4281-BC8D-6A349EB20EED}" type="datetimeFigureOut">
              <a:rPr lang="tr-TR" smtClean="0"/>
              <a:t>25.12.2019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306742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DBEBB-5FF6-4281-BC8D-6A349EB20EED}" type="datetimeFigureOut">
              <a:rPr lang="tr-TR" smtClean="0"/>
              <a:t>25.12.2019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2993124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5BDBEBB-5FF6-4281-BC8D-6A349EB20EED}"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502813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5BDBEBB-5FF6-4281-BC8D-6A349EB20EED}" type="datetimeFigureOut">
              <a:rPr lang="tr-TR" smtClean="0"/>
              <a:t>25.12.2019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AD111FA-6AEE-4A17-922D-EEDCB3E51A75}" type="slidenum">
              <a:rPr lang="tr-TR" smtClean="0"/>
              <a:t>‹#›</a:t>
            </a:fld>
            <a:endParaRPr lang="tr-TR"/>
          </a:p>
        </p:txBody>
      </p:sp>
    </p:spTree>
    <p:extLst>
      <p:ext uri="{BB962C8B-B14F-4D97-AF65-F5344CB8AC3E}">
        <p14:creationId xmlns:p14="http://schemas.microsoft.com/office/powerpoint/2010/main" val="3266686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DBEBB-5FF6-4281-BC8D-6A349EB20EED}" type="datetimeFigureOut">
              <a:rPr lang="tr-TR" smtClean="0"/>
              <a:t>25.12.2019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111FA-6AEE-4A17-922D-EEDCB3E51A75}" type="slidenum">
              <a:rPr lang="tr-TR" smtClean="0"/>
              <a:t>‹#›</a:t>
            </a:fld>
            <a:endParaRPr lang="tr-TR"/>
          </a:p>
        </p:txBody>
      </p:sp>
    </p:spTree>
    <p:extLst>
      <p:ext uri="{BB962C8B-B14F-4D97-AF65-F5344CB8AC3E}">
        <p14:creationId xmlns:p14="http://schemas.microsoft.com/office/powerpoint/2010/main" val="1584983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926828" y="476672"/>
            <a:ext cx="7248525" cy="457200"/>
          </a:xfrm>
        </p:spPr>
        <p:txBody>
          <a:bodyPr>
            <a:normAutofit fontScale="90000"/>
          </a:bodyPr>
          <a:lstStyle/>
          <a:p>
            <a:r>
              <a:rPr lang="tr-TR" dirty="0" smtClean="0">
                <a:solidFill>
                  <a:srgbClr val="FF0000"/>
                </a:solidFill>
              </a:rPr>
              <a:t>TARİHÇESİ ve GELİŞİMİ</a:t>
            </a:r>
            <a:endParaRPr lang="tr-TR" dirty="0">
              <a:solidFill>
                <a:srgbClr val="FF0000"/>
              </a:solidFill>
            </a:endParaRPr>
          </a:p>
        </p:txBody>
      </p:sp>
      <p:sp>
        <p:nvSpPr>
          <p:cNvPr id="2" name="Dikdörtgen 1"/>
          <p:cNvSpPr/>
          <p:nvPr/>
        </p:nvSpPr>
        <p:spPr>
          <a:xfrm>
            <a:off x="1899295" y="1099819"/>
            <a:ext cx="6861820" cy="2246769"/>
          </a:xfrm>
          <a:prstGeom prst="rect">
            <a:avLst/>
          </a:prstGeom>
        </p:spPr>
        <p:txBody>
          <a:bodyPr wrap="square">
            <a:spAutoFit/>
          </a:bodyPr>
          <a:lstStyle/>
          <a:p>
            <a:pPr algn="just"/>
            <a:r>
              <a:rPr lang="tr-TR" sz="2000" dirty="0"/>
              <a:t>Günümüzden yaklaşık </a:t>
            </a:r>
            <a:r>
              <a:rPr lang="tr-TR" sz="2000" dirty="0">
                <a:solidFill>
                  <a:srgbClr val="FF0000"/>
                </a:solidFill>
              </a:rPr>
              <a:t>1,5-2 milyon yıl </a:t>
            </a:r>
            <a:r>
              <a:rPr lang="tr-TR" sz="2000" dirty="0"/>
              <a:t>önce ilk insanların dünya yaşamı içinde yer aldığı sanılmaktadır. Bu zamanda dünyada insan yaşamı için gerekli flora ve faunanın yeterli</a:t>
            </a:r>
          </a:p>
          <a:p>
            <a:pPr algn="just"/>
            <a:r>
              <a:rPr lang="tr-TR" sz="2000" dirty="0"/>
              <a:t>düzeyde bir evrim geçirdiği kabul edilmektedir. O halde dünya atmosferindeki havanın, dünyadaki toprak ve suların son derece temiz ve sağlıklı olduğu, var olan tüm canlıların ideal bir denge içerisinde olduğu düşünülmektedir.</a:t>
            </a:r>
            <a:endParaRPr lang="tr-TR" sz="2000" dirty="0"/>
          </a:p>
        </p:txBody>
      </p:sp>
    </p:spTree>
    <p:extLst>
      <p:ext uri="{BB962C8B-B14F-4D97-AF65-F5344CB8AC3E}">
        <p14:creationId xmlns:p14="http://schemas.microsoft.com/office/powerpoint/2010/main" val="123969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23728" y="3645026"/>
            <a:ext cx="6768752" cy="1200329"/>
          </a:xfrm>
          <a:prstGeom prst="rect">
            <a:avLst/>
          </a:prstGeom>
        </p:spPr>
        <p:txBody>
          <a:bodyPr wrap="square">
            <a:spAutoFit/>
          </a:bodyPr>
          <a:lstStyle/>
          <a:p>
            <a:pPr algn="just"/>
            <a:r>
              <a:rPr lang="tr-TR" dirty="0"/>
              <a:t>Dünya nüfusunun %10-15’i açlık, %30’u ise yetersiz beslenme tehlikesi ile karşı karşıyadır. Açlığa bağlı olarak yılda 15 milyon (Günde 41.000, 2 saniyede 1) çocuğun öldüğü dünyada doğal olarak gıda maddeleri uluslararası politikada stratejik silah halini almıştır.</a:t>
            </a:r>
            <a:endParaRPr lang="tr-TR" dirty="0"/>
          </a:p>
        </p:txBody>
      </p:sp>
      <p:sp>
        <p:nvSpPr>
          <p:cNvPr id="8" name="2 Metin Yer Tutucusu"/>
          <p:cNvSpPr txBox="1">
            <a:spLocks/>
          </p:cNvSpPr>
          <p:nvPr/>
        </p:nvSpPr>
        <p:spPr bwMode="auto">
          <a:xfrm>
            <a:off x="1907704" y="1408236"/>
            <a:ext cx="7385892" cy="223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000" kern="0" dirty="0"/>
              <a:t>Tarımsal faaliyetlere başlanılan M.Ö. 8000’li yıllarda 15–20 milyon olan dünya nüfusu, 1650 yıllarında 500 milyona, 1850 yılında 1 milyara, 1975 yılında 4 milyara ulaşmış, 2020 yılına kadar ise 7,7 milyara ulaşabileceği tahmin edilmektedir.</a:t>
            </a:r>
          </a:p>
          <a:p>
            <a:pPr marL="0" indent="0" algn="just">
              <a:buNone/>
            </a:pPr>
            <a:endParaRPr lang="tr-TR" altLang="tr-TR" sz="2000" kern="0" dirty="0"/>
          </a:p>
          <a:p>
            <a:pPr algn="just"/>
            <a:endParaRPr lang="tr-TR" altLang="tr-TR" sz="2000" kern="0" dirty="0"/>
          </a:p>
        </p:txBody>
      </p:sp>
    </p:spTree>
    <p:extLst>
      <p:ext uri="{BB962C8B-B14F-4D97-AF65-F5344CB8AC3E}">
        <p14:creationId xmlns:p14="http://schemas.microsoft.com/office/powerpoint/2010/main" val="3033254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907704" y="4005066"/>
            <a:ext cx="7056784" cy="1200329"/>
          </a:xfrm>
          <a:prstGeom prst="rect">
            <a:avLst/>
          </a:prstGeom>
        </p:spPr>
        <p:txBody>
          <a:bodyPr wrap="square">
            <a:spAutoFit/>
          </a:bodyPr>
          <a:lstStyle/>
          <a:p>
            <a:pPr algn="just"/>
            <a:r>
              <a:rPr lang="tr-TR" dirty="0"/>
              <a:t>Buharlı makinaların keşfiyle başlayan sanayi ve teknolojideki hızlı ilerlemeler birim alandan daha fazla ürün almak için sentetik kimyasal gübrelerin ve bitki korumayı daha mükemmelleştirmek için sentetik kimyasal ilaçların kullanımını öne çıkarmıştır.</a:t>
            </a:r>
            <a:endParaRPr lang="tr-TR" dirty="0"/>
          </a:p>
        </p:txBody>
      </p:sp>
      <p:sp>
        <p:nvSpPr>
          <p:cNvPr id="7" name="Dikdörtgen 6"/>
          <p:cNvSpPr/>
          <p:nvPr/>
        </p:nvSpPr>
        <p:spPr>
          <a:xfrm>
            <a:off x="1871967" y="1696742"/>
            <a:ext cx="7056784" cy="1200329"/>
          </a:xfrm>
          <a:prstGeom prst="rect">
            <a:avLst/>
          </a:prstGeom>
        </p:spPr>
        <p:txBody>
          <a:bodyPr wrap="square">
            <a:spAutoFit/>
          </a:bodyPr>
          <a:lstStyle/>
          <a:p>
            <a:pPr algn="just"/>
            <a:r>
              <a:rPr lang="tr-TR" dirty="0"/>
              <a:t>Dünya’da insan nüfusu diğer canlılar aleyhine sürekli artış gösterirken, insanın neden olduğu doğal faktörler ekolojik dengeyi bozmakta, doğal seleksiyon sonucu günümüze kadar ulaşan birçok bitki ve hayvan türü her geçen gün azalırken, bazı türler ise yok olmaktadır.</a:t>
            </a:r>
            <a:endParaRPr lang="tr-TR" dirty="0"/>
          </a:p>
        </p:txBody>
      </p:sp>
    </p:spTree>
    <p:extLst>
      <p:ext uri="{BB962C8B-B14F-4D97-AF65-F5344CB8AC3E}">
        <p14:creationId xmlns:p14="http://schemas.microsoft.com/office/powerpoint/2010/main" val="2960069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2051722" y="980728"/>
            <a:ext cx="7248525" cy="457200"/>
          </a:xfrm>
        </p:spPr>
        <p:txBody>
          <a:bodyPr>
            <a:normAutofit fontScale="90000"/>
          </a:bodyPr>
          <a:lstStyle/>
          <a:p>
            <a:r>
              <a:rPr lang="tr-TR" dirty="0" smtClean="0">
                <a:solidFill>
                  <a:srgbClr val="FF0000"/>
                </a:solidFill>
              </a:rPr>
              <a:t>Tarihçesi</a:t>
            </a:r>
            <a:endParaRPr lang="tr-TR" dirty="0">
              <a:solidFill>
                <a:srgbClr val="FF0000"/>
              </a:solidFill>
            </a:endParaRPr>
          </a:p>
        </p:txBody>
      </p:sp>
      <p:sp>
        <p:nvSpPr>
          <p:cNvPr id="4" name="2 Metin Yer Tutucusu"/>
          <p:cNvSpPr txBox="1">
            <a:spLocks/>
          </p:cNvSpPr>
          <p:nvPr/>
        </p:nvSpPr>
        <p:spPr bwMode="auto">
          <a:xfrm>
            <a:off x="1835696" y="54868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lnSpc>
                <a:spcPct val="170000"/>
              </a:lnSpc>
              <a:spcAft>
                <a:spcPts val="0"/>
              </a:spcAft>
              <a:buClr>
                <a:schemeClr val="accent3"/>
              </a:buClr>
              <a:buFont typeface="Arial" panose="020B0604020202020204" pitchFamily="34" charset="0"/>
              <a:buChar char="•"/>
              <a:defRPr/>
            </a:pPr>
            <a:r>
              <a:rPr lang="tr-TR" sz="2000" kern="0" dirty="0"/>
              <a:t> </a:t>
            </a:r>
          </a:p>
          <a:p>
            <a:pPr fontAlgn="auto">
              <a:lnSpc>
                <a:spcPct val="170000"/>
              </a:lnSpc>
              <a:spcAft>
                <a:spcPts val="0"/>
              </a:spcAft>
              <a:buClr>
                <a:schemeClr val="accent3"/>
              </a:buClr>
              <a:buNone/>
              <a:defRPr/>
            </a:pPr>
            <a:endParaRPr lang="tr-TR" sz="2000" dirty="0"/>
          </a:p>
          <a:p>
            <a:pPr marL="0" indent="0" fontAlgn="auto">
              <a:lnSpc>
                <a:spcPct val="170000"/>
              </a:lnSpc>
              <a:spcAft>
                <a:spcPts val="0"/>
              </a:spcAft>
              <a:buClr>
                <a:schemeClr val="accent3"/>
              </a:buClr>
              <a:buNone/>
              <a:defRPr/>
            </a:pPr>
            <a:r>
              <a:rPr lang="tr-TR" sz="2000" dirty="0">
                <a:latin typeface="Arial" pitchFamily="34" charset="0"/>
                <a:cs typeface="Arial" pitchFamily="34" charset="0"/>
              </a:rPr>
              <a:t>Avrupa’da organik tarım gelişimi tarih sırasına göre şöyle sıralanmaktadır.</a:t>
            </a:r>
          </a:p>
          <a:p>
            <a:pPr marL="0" indent="0" fontAlgn="auto">
              <a:lnSpc>
                <a:spcPct val="170000"/>
              </a:lnSpc>
              <a:spcAft>
                <a:spcPts val="0"/>
              </a:spcAft>
              <a:buClr>
                <a:schemeClr val="accent3"/>
              </a:buClr>
              <a:buNone/>
              <a:defRPr/>
            </a:pPr>
            <a:r>
              <a:rPr lang="tr-TR" sz="2000" dirty="0">
                <a:latin typeface="Arial" pitchFamily="34" charset="0"/>
                <a:cs typeface="Arial" pitchFamily="34" charset="0"/>
              </a:rPr>
              <a:t>1924- </a:t>
            </a:r>
            <a:r>
              <a:rPr lang="tr-TR" sz="2000" dirty="0" err="1">
                <a:latin typeface="Arial" pitchFamily="34" charset="0"/>
                <a:cs typeface="Arial" pitchFamily="34" charset="0"/>
              </a:rPr>
              <a:t>Biyo</a:t>
            </a:r>
            <a:r>
              <a:rPr lang="tr-TR" sz="2000" dirty="0">
                <a:latin typeface="Arial" pitchFamily="34" charset="0"/>
                <a:cs typeface="Arial" pitchFamily="34" charset="0"/>
              </a:rPr>
              <a:t>-Dinamik tarım adı ile </a:t>
            </a:r>
            <a:r>
              <a:rPr lang="tr-TR" sz="2000" dirty="0" err="1">
                <a:latin typeface="Arial" pitchFamily="34" charset="0"/>
                <a:cs typeface="Arial" pitchFamily="34" charset="0"/>
              </a:rPr>
              <a:t>Rudolf</a:t>
            </a:r>
            <a:r>
              <a:rPr lang="tr-TR" sz="2000" dirty="0">
                <a:latin typeface="Arial" pitchFamily="34" charset="0"/>
                <a:cs typeface="Arial" pitchFamily="34" charset="0"/>
              </a:rPr>
              <a:t> </a:t>
            </a:r>
            <a:r>
              <a:rPr lang="tr-TR" sz="2000" dirty="0" err="1">
                <a:latin typeface="Arial" pitchFamily="34" charset="0"/>
                <a:cs typeface="Arial" pitchFamily="34" charset="0"/>
              </a:rPr>
              <a:t>Steiner</a:t>
            </a:r>
            <a:r>
              <a:rPr lang="tr-TR" sz="2000" dirty="0">
                <a:latin typeface="Arial" pitchFamily="34" charset="0"/>
                <a:cs typeface="Arial" pitchFamily="34" charset="0"/>
              </a:rPr>
              <a:t> tarafından verilen bir dersle organik </a:t>
            </a:r>
            <a:r>
              <a:rPr lang="tr-TR" sz="2000" b="1" dirty="0">
                <a:latin typeface="Arial" pitchFamily="34" charset="0"/>
                <a:cs typeface="Arial" pitchFamily="34" charset="0"/>
              </a:rPr>
              <a:t>tarımın </a:t>
            </a:r>
            <a:r>
              <a:rPr lang="tr-TR" sz="2000" dirty="0">
                <a:latin typeface="Arial" pitchFamily="34" charset="0"/>
                <a:cs typeface="Arial" pitchFamily="34" charset="0"/>
              </a:rPr>
              <a:t>başlaması,</a:t>
            </a:r>
          </a:p>
          <a:p>
            <a:pPr marL="0" indent="0" fontAlgn="auto">
              <a:lnSpc>
                <a:spcPct val="170000"/>
              </a:lnSpc>
              <a:spcAft>
                <a:spcPts val="0"/>
              </a:spcAft>
              <a:buClr>
                <a:schemeClr val="accent3"/>
              </a:buClr>
              <a:buNone/>
              <a:defRPr/>
            </a:pPr>
            <a:r>
              <a:rPr lang="tr-TR" sz="2000" dirty="0">
                <a:latin typeface="Arial" pitchFamily="34" charset="0"/>
                <a:cs typeface="Arial" pitchFamily="34" charset="0"/>
              </a:rPr>
              <a:t>1930'lar ve </a:t>
            </a:r>
            <a:r>
              <a:rPr lang="tr-TR" sz="2000" b="1" dirty="0">
                <a:latin typeface="Arial" pitchFamily="34" charset="0"/>
                <a:cs typeface="Arial" pitchFamily="34" charset="0"/>
              </a:rPr>
              <a:t>1940'lı  </a:t>
            </a:r>
            <a:r>
              <a:rPr lang="tr-TR" sz="2000" dirty="0">
                <a:latin typeface="Arial" pitchFamily="34" charset="0"/>
                <a:cs typeface="Arial" pitchFamily="34" charset="0"/>
              </a:rPr>
              <a:t>yıllar İsviçre'de Dr. </a:t>
            </a:r>
            <a:r>
              <a:rPr lang="tr-TR" sz="2000" dirty="0" err="1">
                <a:latin typeface="Arial" pitchFamily="34" charset="0"/>
                <a:cs typeface="Arial" pitchFamily="34" charset="0"/>
              </a:rPr>
              <a:t>Hans</a:t>
            </a:r>
            <a:r>
              <a:rPr lang="tr-TR" sz="2000" dirty="0">
                <a:latin typeface="Arial" pitchFamily="34" charset="0"/>
                <a:cs typeface="Arial" pitchFamily="34" charset="0"/>
              </a:rPr>
              <a:t> </a:t>
            </a:r>
            <a:r>
              <a:rPr lang="tr-TR" sz="2000" dirty="0" err="1">
                <a:latin typeface="Arial" pitchFamily="34" charset="0"/>
                <a:cs typeface="Arial" pitchFamily="34" charset="0"/>
              </a:rPr>
              <a:t>Mueller'in</a:t>
            </a:r>
            <a:r>
              <a:rPr lang="tr-TR" sz="2000" dirty="0">
                <a:latin typeface="Arial" pitchFamily="34" charset="0"/>
                <a:cs typeface="Arial" pitchFamily="34" charset="0"/>
              </a:rPr>
              <a:t> çalışmaları, </a:t>
            </a:r>
          </a:p>
          <a:p>
            <a:pPr marL="0" indent="0" algn="just" fontAlgn="auto">
              <a:lnSpc>
                <a:spcPct val="170000"/>
              </a:lnSpc>
              <a:spcAft>
                <a:spcPts val="0"/>
              </a:spcAft>
              <a:buClr>
                <a:schemeClr val="accent3"/>
              </a:buClr>
              <a:buNone/>
              <a:defRPr/>
            </a:pPr>
            <a:endParaRPr lang="tr-TR" sz="2000" kern="0" dirty="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1413475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2051722" y="980728"/>
            <a:ext cx="7248525" cy="457200"/>
          </a:xfrm>
        </p:spPr>
        <p:txBody>
          <a:bodyPr>
            <a:normAutofit fontScale="90000"/>
          </a:bodyPr>
          <a:lstStyle/>
          <a:p>
            <a:r>
              <a:rPr lang="tr-TR" dirty="0" smtClean="0">
                <a:solidFill>
                  <a:srgbClr val="FF0000"/>
                </a:solidFill>
              </a:rPr>
              <a:t>Tarihçesi</a:t>
            </a:r>
            <a:endParaRPr lang="tr-TR" dirty="0">
              <a:solidFill>
                <a:srgbClr val="FF0000"/>
              </a:solidFill>
            </a:endParaRPr>
          </a:p>
        </p:txBody>
      </p:sp>
      <p:sp>
        <p:nvSpPr>
          <p:cNvPr id="4" name="2 Metin Yer Tutucusu"/>
          <p:cNvSpPr txBox="1">
            <a:spLocks/>
          </p:cNvSpPr>
          <p:nvPr/>
        </p:nvSpPr>
        <p:spPr bwMode="auto">
          <a:xfrm>
            <a:off x="1835696" y="54868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lnSpc>
                <a:spcPct val="170000"/>
              </a:lnSpc>
              <a:spcAft>
                <a:spcPts val="0"/>
              </a:spcAft>
              <a:buClr>
                <a:schemeClr val="accent3"/>
              </a:buClr>
              <a:buFont typeface="Arial" panose="020B0604020202020204" pitchFamily="34" charset="0"/>
              <a:buChar char="•"/>
              <a:defRPr/>
            </a:pPr>
            <a:r>
              <a:rPr lang="tr-TR" sz="2000" kern="0" dirty="0"/>
              <a:t> </a:t>
            </a:r>
          </a:p>
          <a:p>
            <a:pPr fontAlgn="auto">
              <a:lnSpc>
                <a:spcPct val="170000"/>
              </a:lnSpc>
              <a:spcAft>
                <a:spcPts val="0"/>
              </a:spcAft>
              <a:buClr>
                <a:schemeClr val="accent3"/>
              </a:buClr>
              <a:buNone/>
              <a:defRPr/>
            </a:pPr>
            <a:endParaRPr lang="tr-TR" sz="2000" dirty="0"/>
          </a:p>
          <a:p>
            <a:pPr marL="0" indent="0" fontAlgn="auto">
              <a:lnSpc>
                <a:spcPct val="170000"/>
              </a:lnSpc>
              <a:spcAft>
                <a:spcPts val="0"/>
              </a:spcAft>
              <a:buClr>
                <a:schemeClr val="accent3"/>
              </a:buClr>
              <a:buNone/>
              <a:defRPr/>
            </a:pPr>
            <a:r>
              <a:rPr lang="tr-TR" sz="2000" dirty="0">
                <a:latin typeface="Arial" pitchFamily="34" charset="0"/>
                <a:cs typeface="Arial" pitchFamily="34" charset="0"/>
              </a:rPr>
              <a:t>1946- </a:t>
            </a:r>
            <a:r>
              <a:rPr lang="tr-TR" sz="2000" dirty="0" err="1">
                <a:latin typeface="Arial" pitchFamily="34" charset="0"/>
                <a:cs typeface="Arial" pitchFamily="34" charset="0"/>
              </a:rPr>
              <a:t>Lady</a:t>
            </a:r>
            <a:r>
              <a:rPr lang="tr-TR" sz="2000" dirty="0">
                <a:latin typeface="Arial" pitchFamily="34" charset="0"/>
                <a:cs typeface="Arial" pitchFamily="34" charset="0"/>
              </a:rPr>
              <a:t> Eva </a:t>
            </a:r>
            <a:r>
              <a:rPr lang="tr-TR" sz="2000" dirty="0" err="1">
                <a:latin typeface="Arial" pitchFamily="34" charset="0"/>
                <a:cs typeface="Arial" pitchFamily="34" charset="0"/>
              </a:rPr>
              <a:t>Balfour</a:t>
            </a:r>
            <a:r>
              <a:rPr lang="tr-TR" sz="2000" dirty="0">
                <a:latin typeface="Arial" pitchFamily="34" charset="0"/>
                <a:cs typeface="Arial" pitchFamily="34" charset="0"/>
              </a:rPr>
              <a:t> tarafından İngiltere'de Toprak Derneği kurulması, </a:t>
            </a:r>
          </a:p>
          <a:p>
            <a:pPr marL="0" indent="0" fontAlgn="auto">
              <a:lnSpc>
                <a:spcPct val="170000"/>
              </a:lnSpc>
              <a:spcAft>
                <a:spcPts val="0"/>
              </a:spcAft>
              <a:buClr>
                <a:schemeClr val="accent3"/>
              </a:buClr>
              <a:buNone/>
              <a:defRPr/>
            </a:pPr>
            <a:r>
              <a:rPr lang="tr-TR" sz="2000" dirty="0">
                <a:solidFill>
                  <a:srgbClr val="FFC000"/>
                </a:solidFill>
                <a:latin typeface="Arial" pitchFamily="34" charset="0"/>
                <a:cs typeface="Arial" pitchFamily="34" charset="0"/>
              </a:rPr>
              <a:t>1972- IFOAM olarak adlandırılan (International </a:t>
            </a:r>
            <a:r>
              <a:rPr lang="tr-TR" sz="2000" dirty="0" err="1">
                <a:solidFill>
                  <a:srgbClr val="FFC000"/>
                </a:solidFill>
                <a:latin typeface="Arial" pitchFamily="34" charset="0"/>
                <a:cs typeface="Arial" pitchFamily="34" charset="0"/>
              </a:rPr>
              <a:t>Federation</a:t>
            </a:r>
            <a:r>
              <a:rPr lang="tr-TR" sz="2000" dirty="0">
                <a:solidFill>
                  <a:srgbClr val="FFC000"/>
                </a:solidFill>
                <a:latin typeface="Arial" pitchFamily="34" charset="0"/>
                <a:cs typeface="Arial" pitchFamily="34" charset="0"/>
              </a:rPr>
              <a:t> of </a:t>
            </a:r>
            <a:r>
              <a:rPr lang="tr-TR" sz="2000" dirty="0" err="1">
                <a:solidFill>
                  <a:srgbClr val="FFC000"/>
                </a:solidFill>
                <a:latin typeface="Arial" pitchFamily="34" charset="0"/>
                <a:cs typeface="Arial" pitchFamily="34" charset="0"/>
              </a:rPr>
              <a:t>Organic</a:t>
            </a:r>
            <a:r>
              <a:rPr lang="tr-TR" sz="2000" dirty="0">
                <a:solidFill>
                  <a:srgbClr val="FFC000"/>
                </a:solidFill>
                <a:latin typeface="Arial" pitchFamily="34" charset="0"/>
                <a:cs typeface="Arial" pitchFamily="34" charset="0"/>
              </a:rPr>
              <a:t> </a:t>
            </a:r>
            <a:r>
              <a:rPr lang="tr-TR" sz="2000" dirty="0" err="1">
                <a:solidFill>
                  <a:srgbClr val="FFC000"/>
                </a:solidFill>
                <a:latin typeface="Arial" pitchFamily="34" charset="0"/>
                <a:cs typeface="Arial" pitchFamily="34" charset="0"/>
              </a:rPr>
              <a:t>Agriculture</a:t>
            </a:r>
            <a:r>
              <a:rPr lang="tr-TR" sz="2000" dirty="0">
                <a:solidFill>
                  <a:srgbClr val="FFC000"/>
                </a:solidFill>
                <a:latin typeface="Arial" pitchFamily="34" charset="0"/>
                <a:cs typeface="Arial" pitchFamily="34" charset="0"/>
              </a:rPr>
              <a:t> </a:t>
            </a:r>
            <a:r>
              <a:rPr lang="tr-TR" sz="2000" dirty="0" err="1">
                <a:solidFill>
                  <a:srgbClr val="FFC000"/>
                </a:solidFill>
                <a:latin typeface="Arial" pitchFamily="34" charset="0"/>
                <a:cs typeface="Arial" pitchFamily="34" charset="0"/>
              </a:rPr>
              <a:t>Movements</a:t>
            </a:r>
            <a:r>
              <a:rPr lang="tr-TR" sz="2000" dirty="0">
                <a:solidFill>
                  <a:srgbClr val="FFC000"/>
                </a:solidFill>
                <a:latin typeface="Arial" pitchFamily="34" charset="0"/>
                <a:cs typeface="Arial" pitchFamily="34" charset="0"/>
              </a:rPr>
              <a:t>) Uluslararası Organik Tarım Hareketleri Federasyonu kurulması,</a:t>
            </a:r>
          </a:p>
          <a:p>
            <a:pPr marL="0" indent="0" algn="just" fontAlgn="auto">
              <a:lnSpc>
                <a:spcPct val="170000"/>
              </a:lnSpc>
              <a:spcAft>
                <a:spcPts val="0"/>
              </a:spcAft>
              <a:buClr>
                <a:schemeClr val="accent3"/>
              </a:buClr>
              <a:buNone/>
              <a:defRPr/>
            </a:pPr>
            <a:endParaRPr lang="tr-TR" sz="2000" kern="0" dirty="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3090162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2051722" y="980728"/>
            <a:ext cx="7248525" cy="457200"/>
          </a:xfrm>
        </p:spPr>
        <p:txBody>
          <a:bodyPr>
            <a:normAutofit fontScale="90000"/>
          </a:bodyPr>
          <a:lstStyle/>
          <a:p>
            <a:r>
              <a:rPr lang="tr-TR" dirty="0" smtClean="0">
                <a:solidFill>
                  <a:srgbClr val="FF0000"/>
                </a:solidFill>
              </a:rPr>
              <a:t>Tarihçesi</a:t>
            </a:r>
            <a:endParaRPr lang="tr-TR" dirty="0">
              <a:solidFill>
                <a:srgbClr val="FF0000"/>
              </a:solidFill>
            </a:endParaRPr>
          </a:p>
        </p:txBody>
      </p:sp>
      <p:sp>
        <p:nvSpPr>
          <p:cNvPr id="4" name="2 Metin Yer Tutucusu"/>
          <p:cNvSpPr txBox="1">
            <a:spLocks/>
          </p:cNvSpPr>
          <p:nvPr/>
        </p:nvSpPr>
        <p:spPr bwMode="auto">
          <a:xfrm>
            <a:off x="1835696" y="54868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lnSpc>
                <a:spcPct val="170000"/>
              </a:lnSpc>
              <a:spcAft>
                <a:spcPts val="0"/>
              </a:spcAft>
              <a:buClr>
                <a:schemeClr val="accent3"/>
              </a:buClr>
              <a:buFont typeface="Arial" panose="020B0604020202020204" pitchFamily="34" charset="0"/>
              <a:buChar char="•"/>
              <a:defRPr/>
            </a:pPr>
            <a:r>
              <a:rPr lang="tr-TR" sz="2000" kern="0" dirty="0"/>
              <a:t> </a:t>
            </a:r>
          </a:p>
          <a:p>
            <a:pPr algn="just" fontAlgn="auto">
              <a:lnSpc>
                <a:spcPct val="170000"/>
              </a:lnSpc>
              <a:spcAft>
                <a:spcPts val="0"/>
              </a:spcAft>
              <a:buClr>
                <a:schemeClr val="accent3"/>
              </a:buClr>
              <a:buNone/>
              <a:defRPr/>
            </a:pPr>
            <a:endParaRPr lang="tr-TR" sz="2000" dirty="0"/>
          </a:p>
          <a:p>
            <a:pPr algn="just" fontAlgn="auto">
              <a:spcAft>
                <a:spcPts val="0"/>
              </a:spcAft>
              <a:buClr>
                <a:schemeClr val="accent3"/>
              </a:buClr>
              <a:buNone/>
              <a:defRPr/>
            </a:pPr>
            <a:r>
              <a:rPr lang="tr-TR" sz="2000" dirty="0">
                <a:latin typeface="Arial" pitchFamily="34" charset="0"/>
                <a:cs typeface="Arial" pitchFamily="34" charset="0"/>
              </a:rPr>
              <a:t>1973-İsviçre'de Organik Tarım Araştırma Enstitüsü nün kurulması, </a:t>
            </a:r>
          </a:p>
          <a:p>
            <a:pPr algn="just" fontAlgn="auto">
              <a:spcAft>
                <a:spcPts val="0"/>
              </a:spcAft>
              <a:buClr>
                <a:schemeClr val="accent3"/>
              </a:buClr>
              <a:buNone/>
              <a:defRPr/>
            </a:pPr>
            <a:r>
              <a:rPr lang="tr-TR" sz="2000" dirty="0">
                <a:latin typeface="Arial" pitchFamily="34" charset="0"/>
                <a:cs typeface="Arial" pitchFamily="34" charset="0"/>
              </a:rPr>
              <a:t>1975-Almanya'da Ekoloji ve Tarım Vakfı'nın (SOEL) kurulması, </a:t>
            </a:r>
          </a:p>
          <a:p>
            <a:pPr algn="just" fontAlgn="auto">
              <a:spcAft>
                <a:spcPts val="0"/>
              </a:spcAft>
              <a:buClr>
                <a:schemeClr val="accent3"/>
              </a:buClr>
              <a:buNone/>
              <a:defRPr/>
            </a:pPr>
            <a:r>
              <a:rPr lang="tr-TR" sz="2000" dirty="0">
                <a:latin typeface="Arial" pitchFamily="34" charset="0"/>
                <a:cs typeface="Arial" pitchFamily="34" charset="0"/>
              </a:rPr>
              <a:t>1980'li yıllar- Organik dernek ve kuruluşlarının artışı, 1990- Almanya'da ilk organik ürün fuarının açılışı, </a:t>
            </a:r>
          </a:p>
          <a:p>
            <a:pPr marL="0" indent="0" algn="just" fontAlgn="auto">
              <a:lnSpc>
                <a:spcPct val="170000"/>
              </a:lnSpc>
              <a:spcAft>
                <a:spcPts val="0"/>
              </a:spcAft>
              <a:buClr>
                <a:schemeClr val="accent3"/>
              </a:buClr>
              <a:buNone/>
              <a:defRPr/>
            </a:pPr>
            <a:endParaRPr lang="tr-TR" sz="2000" kern="0" dirty="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143076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2051722" y="980728"/>
            <a:ext cx="7248525" cy="457200"/>
          </a:xfrm>
        </p:spPr>
        <p:txBody>
          <a:bodyPr>
            <a:normAutofit fontScale="90000"/>
          </a:bodyPr>
          <a:lstStyle/>
          <a:p>
            <a:r>
              <a:rPr lang="tr-TR" dirty="0" smtClean="0">
                <a:solidFill>
                  <a:srgbClr val="FF0000"/>
                </a:solidFill>
              </a:rPr>
              <a:t>Tarihçesi</a:t>
            </a:r>
            <a:endParaRPr lang="tr-TR" dirty="0">
              <a:solidFill>
                <a:srgbClr val="FF0000"/>
              </a:solidFill>
            </a:endParaRPr>
          </a:p>
        </p:txBody>
      </p:sp>
      <p:sp>
        <p:nvSpPr>
          <p:cNvPr id="4" name="2 Metin Yer Tutucusu"/>
          <p:cNvSpPr txBox="1">
            <a:spLocks/>
          </p:cNvSpPr>
          <p:nvPr/>
        </p:nvSpPr>
        <p:spPr bwMode="auto">
          <a:xfrm>
            <a:off x="1835696" y="54868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lnSpc>
                <a:spcPct val="170000"/>
              </a:lnSpc>
              <a:spcAft>
                <a:spcPts val="0"/>
              </a:spcAft>
              <a:buClr>
                <a:schemeClr val="accent3"/>
              </a:buClr>
              <a:buFont typeface="Arial" panose="020B0604020202020204" pitchFamily="34" charset="0"/>
              <a:buChar char="•"/>
              <a:defRPr/>
            </a:pPr>
            <a:r>
              <a:rPr lang="tr-TR" sz="2000" kern="0" dirty="0"/>
              <a:t> </a:t>
            </a:r>
          </a:p>
          <a:p>
            <a:pPr algn="just" fontAlgn="auto">
              <a:lnSpc>
                <a:spcPct val="170000"/>
              </a:lnSpc>
              <a:spcAft>
                <a:spcPts val="0"/>
              </a:spcAft>
              <a:buClr>
                <a:schemeClr val="accent3"/>
              </a:buClr>
              <a:buNone/>
              <a:defRPr/>
            </a:pPr>
            <a:endParaRPr lang="tr-TR" sz="2000" dirty="0"/>
          </a:p>
          <a:p>
            <a:pPr algn="just"/>
            <a:r>
              <a:rPr lang="tr-TR" altLang="tr-TR" sz="2000" dirty="0">
                <a:latin typeface="Arial" panose="020B0604020202020204" pitchFamily="34" charset="0"/>
                <a:cs typeface="Arial" panose="020B0604020202020204" pitchFamily="34" charset="0"/>
              </a:rPr>
              <a:t>1991-IFOAM‘um AB Bölgesel Grubu'nun oluşumu, </a:t>
            </a:r>
            <a:endParaRPr lang="tr-TR" altLang="tr-TR" sz="2000" dirty="0">
              <a:latin typeface="Arial" panose="020B0604020202020204" pitchFamily="34" charset="0"/>
              <a:cs typeface="Arial" panose="020B0604020202020204" pitchFamily="34" charset="0"/>
            </a:endParaRPr>
          </a:p>
          <a:p>
            <a:pPr algn="just"/>
            <a:endParaRPr lang="tr-TR" altLang="tr-TR" sz="2000" dirty="0">
              <a:latin typeface="Arial" panose="020B0604020202020204" pitchFamily="34" charset="0"/>
              <a:cs typeface="Arial" panose="020B0604020202020204" pitchFamily="34" charset="0"/>
            </a:endParaRPr>
          </a:p>
          <a:p>
            <a:pPr algn="just"/>
            <a:r>
              <a:rPr lang="tr-TR" altLang="tr-TR" sz="2000" dirty="0">
                <a:latin typeface="Arial" panose="020B0604020202020204" pitchFamily="34" charset="0"/>
                <a:cs typeface="Arial" panose="020B0604020202020204" pitchFamily="34" charset="0"/>
              </a:rPr>
              <a:t>1991-AB  2092/91   organik tarım yönetmeliğinin yayınlanması (1993'de uygulandı), </a:t>
            </a:r>
            <a:endParaRPr lang="tr-TR" altLang="tr-TR" sz="2000" dirty="0">
              <a:latin typeface="Arial" panose="020B0604020202020204" pitchFamily="34" charset="0"/>
              <a:cs typeface="Arial" panose="020B0604020202020204" pitchFamily="34" charset="0"/>
            </a:endParaRPr>
          </a:p>
          <a:p>
            <a:pPr algn="just"/>
            <a:endParaRPr lang="tr-TR" altLang="tr-TR" sz="2000" dirty="0">
              <a:latin typeface="Arial" panose="020B0604020202020204" pitchFamily="34" charset="0"/>
              <a:cs typeface="Arial" panose="020B0604020202020204" pitchFamily="34" charset="0"/>
            </a:endParaRPr>
          </a:p>
          <a:p>
            <a:pPr algn="just"/>
            <a:r>
              <a:rPr lang="tr-TR" altLang="tr-TR" sz="2000" dirty="0">
                <a:latin typeface="Arial" panose="020B0604020202020204" pitchFamily="34" charset="0"/>
                <a:cs typeface="Arial" panose="020B0604020202020204" pitchFamily="34" charset="0"/>
              </a:rPr>
              <a:t>1992-AB 2078/92 Avrupa Birliği'nde organik tarımın desteklenmesi kararı yayımlandı, 1994 yılında yürürlüğe girdi, </a:t>
            </a:r>
          </a:p>
          <a:p>
            <a:pPr marL="0" indent="0" algn="just" fontAlgn="auto">
              <a:lnSpc>
                <a:spcPct val="170000"/>
              </a:lnSpc>
              <a:spcAft>
                <a:spcPts val="0"/>
              </a:spcAft>
              <a:buClr>
                <a:schemeClr val="accent3"/>
              </a:buClr>
              <a:buNone/>
              <a:defRPr/>
            </a:pPr>
            <a:endParaRPr lang="tr-TR" sz="2000" kern="0" dirty="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270932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2051722" y="980728"/>
            <a:ext cx="7248525" cy="457200"/>
          </a:xfrm>
        </p:spPr>
        <p:txBody>
          <a:bodyPr>
            <a:normAutofit fontScale="90000"/>
          </a:bodyPr>
          <a:lstStyle/>
          <a:p>
            <a:r>
              <a:rPr lang="tr-TR" dirty="0" smtClean="0">
                <a:solidFill>
                  <a:srgbClr val="FF0000"/>
                </a:solidFill>
              </a:rPr>
              <a:t>Tarihçesi</a:t>
            </a:r>
            <a:endParaRPr lang="tr-TR" dirty="0">
              <a:solidFill>
                <a:srgbClr val="FF0000"/>
              </a:solidFill>
            </a:endParaRPr>
          </a:p>
        </p:txBody>
      </p:sp>
      <p:sp>
        <p:nvSpPr>
          <p:cNvPr id="4" name="2 Metin Yer Tutucusu"/>
          <p:cNvSpPr txBox="1">
            <a:spLocks/>
          </p:cNvSpPr>
          <p:nvPr/>
        </p:nvSpPr>
        <p:spPr bwMode="auto">
          <a:xfrm>
            <a:off x="1835696" y="548680"/>
            <a:ext cx="7128792" cy="3960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lnSpc>
                <a:spcPct val="170000"/>
              </a:lnSpc>
              <a:spcAft>
                <a:spcPts val="0"/>
              </a:spcAft>
              <a:buClr>
                <a:schemeClr val="accent3"/>
              </a:buClr>
              <a:buFont typeface="Arial" panose="020B0604020202020204" pitchFamily="34" charset="0"/>
              <a:buChar char="•"/>
              <a:defRPr/>
            </a:pPr>
            <a:r>
              <a:rPr lang="tr-TR" sz="2000" kern="0" dirty="0"/>
              <a:t> </a:t>
            </a:r>
          </a:p>
          <a:p>
            <a:pPr algn="just" fontAlgn="auto">
              <a:lnSpc>
                <a:spcPct val="170000"/>
              </a:lnSpc>
              <a:spcAft>
                <a:spcPts val="0"/>
              </a:spcAft>
              <a:buClr>
                <a:schemeClr val="accent3"/>
              </a:buClr>
              <a:buNone/>
              <a:defRPr/>
            </a:pPr>
            <a:endParaRPr lang="tr-TR" sz="2000" dirty="0"/>
          </a:p>
          <a:p>
            <a:pPr algn="just" fontAlgn="auto">
              <a:spcAft>
                <a:spcPts val="0"/>
              </a:spcAft>
              <a:buClr>
                <a:schemeClr val="accent3"/>
              </a:buClr>
              <a:buNone/>
              <a:defRPr/>
            </a:pPr>
            <a:r>
              <a:rPr lang="tr-TR" sz="2000" dirty="0">
                <a:latin typeface="Arial" pitchFamily="34" charset="0"/>
                <a:cs typeface="Arial" pitchFamily="34" charset="0"/>
              </a:rPr>
              <a:t>1992-IFOAM akreditasyon programı geliştirdi, </a:t>
            </a:r>
            <a:endParaRPr lang="tr-TR" sz="2000" dirty="0">
              <a:latin typeface="Arial" pitchFamily="34" charset="0"/>
              <a:cs typeface="Arial" pitchFamily="34" charset="0"/>
            </a:endParaRPr>
          </a:p>
          <a:p>
            <a:pPr algn="just" fontAlgn="auto">
              <a:spcAft>
                <a:spcPts val="0"/>
              </a:spcAft>
              <a:buClr>
                <a:schemeClr val="accent3"/>
              </a:buClr>
              <a:buNone/>
              <a:defRPr/>
            </a:pPr>
            <a:endParaRPr lang="tr-TR" sz="2000" dirty="0">
              <a:latin typeface="Arial" pitchFamily="34" charset="0"/>
              <a:cs typeface="Arial" pitchFamily="34" charset="0"/>
            </a:endParaRPr>
          </a:p>
          <a:p>
            <a:pPr algn="just" fontAlgn="auto">
              <a:spcAft>
                <a:spcPts val="0"/>
              </a:spcAft>
              <a:buClr>
                <a:schemeClr val="accent3"/>
              </a:buClr>
              <a:buNone/>
              <a:defRPr/>
            </a:pPr>
            <a:r>
              <a:rPr lang="tr-TR" sz="2000" dirty="0">
                <a:latin typeface="Arial" pitchFamily="34" charset="0"/>
                <a:cs typeface="Arial" pitchFamily="34" charset="0"/>
              </a:rPr>
              <a:t>1995-Danimarka'da ilk organik tarım uygulama programı hazırlandı, </a:t>
            </a:r>
            <a:endParaRPr lang="tr-TR" sz="2000" dirty="0">
              <a:latin typeface="Arial" pitchFamily="34" charset="0"/>
              <a:cs typeface="Arial" pitchFamily="34" charset="0"/>
            </a:endParaRPr>
          </a:p>
          <a:p>
            <a:pPr algn="just" fontAlgn="auto">
              <a:spcAft>
                <a:spcPts val="0"/>
              </a:spcAft>
              <a:buClr>
                <a:schemeClr val="accent3"/>
              </a:buClr>
              <a:buNone/>
              <a:defRPr/>
            </a:pPr>
            <a:endParaRPr lang="tr-TR" sz="2000" dirty="0">
              <a:latin typeface="Arial" pitchFamily="34" charset="0"/>
              <a:cs typeface="Arial" pitchFamily="34" charset="0"/>
            </a:endParaRPr>
          </a:p>
          <a:p>
            <a:pPr algn="just" fontAlgn="auto">
              <a:spcAft>
                <a:spcPts val="0"/>
              </a:spcAft>
              <a:buClr>
                <a:schemeClr val="accent3"/>
              </a:buClr>
              <a:buNone/>
              <a:defRPr/>
            </a:pPr>
            <a:r>
              <a:rPr lang="tr-TR" sz="2000" dirty="0">
                <a:latin typeface="Arial" pitchFamily="34" charset="0"/>
                <a:cs typeface="Arial" pitchFamily="34" charset="0"/>
              </a:rPr>
              <a:t>1999-Organik tarım için ilk küresel kodeks yayınlandı, </a:t>
            </a:r>
            <a:endParaRPr lang="tr-TR" sz="2000" dirty="0">
              <a:latin typeface="Arial" pitchFamily="34" charset="0"/>
              <a:cs typeface="Arial" pitchFamily="34" charset="0"/>
            </a:endParaRPr>
          </a:p>
          <a:p>
            <a:pPr algn="just" fontAlgn="auto">
              <a:spcAft>
                <a:spcPts val="0"/>
              </a:spcAft>
              <a:buClr>
                <a:schemeClr val="accent3"/>
              </a:buClr>
              <a:buNone/>
              <a:defRPr/>
            </a:pPr>
            <a:endParaRPr lang="tr-TR" sz="2000" dirty="0">
              <a:latin typeface="Arial" pitchFamily="34" charset="0"/>
              <a:cs typeface="Arial" pitchFamily="34" charset="0"/>
            </a:endParaRPr>
          </a:p>
          <a:p>
            <a:pPr algn="just" fontAlgn="auto">
              <a:spcAft>
                <a:spcPts val="0"/>
              </a:spcAft>
              <a:buClr>
                <a:schemeClr val="accent3"/>
              </a:buClr>
              <a:buNone/>
              <a:defRPr/>
            </a:pPr>
            <a:r>
              <a:rPr lang="tr-TR" sz="2000" dirty="0">
                <a:latin typeface="Arial" pitchFamily="34" charset="0"/>
                <a:cs typeface="Arial" pitchFamily="34" charset="0"/>
              </a:rPr>
              <a:t>2000-Organik </a:t>
            </a:r>
            <a:r>
              <a:rPr lang="tr-TR" sz="2000" b="1" dirty="0">
                <a:latin typeface="Arial" pitchFamily="34" charset="0"/>
                <a:cs typeface="Arial" pitchFamily="34" charset="0"/>
              </a:rPr>
              <a:t>tarımın </a:t>
            </a:r>
            <a:r>
              <a:rPr lang="tr-TR" sz="2000" dirty="0">
                <a:latin typeface="Arial" pitchFamily="34" charset="0"/>
                <a:cs typeface="Arial" pitchFamily="34" charset="0"/>
              </a:rPr>
              <a:t>desteklenmesi için Ajanda 2000 hazırlandı, 2001-Ocak ayında, BSE krizi, organik tarımda Önemli gelişmeler, 2001- Mayıs ayında, Kopenhag'da ilk organik tarım eylem planı, </a:t>
            </a:r>
          </a:p>
          <a:p>
            <a:pPr marL="0" indent="0" algn="just" fontAlgn="auto">
              <a:lnSpc>
                <a:spcPct val="170000"/>
              </a:lnSpc>
              <a:spcAft>
                <a:spcPts val="0"/>
              </a:spcAft>
              <a:buClr>
                <a:schemeClr val="accent3"/>
              </a:buClr>
              <a:buNone/>
              <a:defRPr/>
            </a:pPr>
            <a:endParaRPr lang="tr-TR" sz="2000" kern="0" dirty="0">
              <a:solidFill>
                <a:srgbClr val="FFC000"/>
              </a:solidFill>
              <a:latin typeface="Arial" pitchFamily="34" charset="0"/>
              <a:cs typeface="Arial" pitchFamily="34" charset="0"/>
            </a:endParaRPr>
          </a:p>
          <a:p>
            <a:pPr algn="just" fontAlgn="auto">
              <a:lnSpc>
                <a:spcPct val="170000"/>
              </a:lnSpc>
              <a:spcAft>
                <a:spcPts val="0"/>
              </a:spcAft>
              <a:buClr>
                <a:schemeClr val="accent3"/>
              </a:buClr>
              <a:buFont typeface="Arial" panose="020B0604020202020204" pitchFamily="34" charset="0"/>
              <a:buChar char="•"/>
              <a:defRPr/>
            </a:pPr>
            <a:endParaRPr lang="tr-TR" sz="2000" kern="0" dirty="0"/>
          </a:p>
        </p:txBody>
      </p:sp>
    </p:spTree>
    <p:extLst>
      <p:ext uri="{BB962C8B-B14F-4D97-AF65-F5344CB8AC3E}">
        <p14:creationId xmlns:p14="http://schemas.microsoft.com/office/powerpoint/2010/main" val="176233521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233</Words>
  <Application>Microsoft Office PowerPoint</Application>
  <PresentationFormat>Ekran Gösterisi (4:3)</PresentationFormat>
  <Paragraphs>50</Paragraphs>
  <Slides>8</Slides>
  <Notes>8</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TARİHÇESİ ve GELİŞİMİ</vt:lpstr>
      <vt:lpstr>PowerPoint Sunusu</vt:lpstr>
      <vt:lpstr>PowerPoint Sunusu</vt:lpstr>
      <vt:lpstr>Tarihçesi</vt:lpstr>
      <vt:lpstr>Tarihçesi</vt:lpstr>
      <vt:lpstr>Tarihçesi</vt:lpstr>
      <vt:lpstr>Tarihçesi</vt:lpstr>
      <vt:lpstr>Tarihçesi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TARİHÇESİ ve GELİŞİMİ</dc:title>
  <dc:creator>Müdür Yardımcısı</dc:creator>
  <cp:lastModifiedBy>Müdür Yardımcısı</cp:lastModifiedBy>
  <cp:revision>1</cp:revision>
  <dcterms:created xsi:type="dcterms:W3CDTF">2019-12-25T13:27:36Z</dcterms:created>
  <dcterms:modified xsi:type="dcterms:W3CDTF">2019-12-25T13:28:04Z</dcterms:modified>
</cp:coreProperties>
</file>