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45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6465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804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216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46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84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708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927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96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35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87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3C3AC-A4F3-4EE5-8136-789C623E8680}" type="datetimeFigureOut">
              <a:rPr lang="tr-TR" smtClean="0"/>
              <a:t>4 Kas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51488-5195-48B5-B3A9-52FF3A026D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04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aku.edu.tr/~gocak/Arastirmayontem/2008sinif/arastirmaveturleri.pdf" TargetMode="External"/><Relationship Id="rId2" Type="http://schemas.openxmlformats.org/officeDocument/2006/relationships/hyperlink" Target="http://www.scribd.com/doc/13550377/Bilimsel-Arastirmanin-Kavramsal-Temeller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lakbim.gov.tr/dokumanlar/sempozyum1/sruacan2.pdf" TargetMode="External"/><Relationship Id="rId5" Type="http://schemas.openxmlformats.org/officeDocument/2006/relationships/hyperlink" Target="http://www.bsm.gov.tr/sunu/docs/Egitim_Arastirma_Teknikleri.ppt" TargetMode="External"/><Relationship Id="rId4" Type="http://schemas.openxmlformats.org/officeDocument/2006/relationships/hyperlink" Target="http://www.etkinlikpaylas.com/index.php?ind=downloads&amp;op=entry_view&amp;iden=368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Başlık 1"/>
          <p:cNvSpPr>
            <a:spLocks noGrp="1"/>
          </p:cNvSpPr>
          <p:nvPr>
            <p:ph type="ctrTitle"/>
          </p:nvPr>
        </p:nvSpPr>
        <p:spPr>
          <a:xfrm>
            <a:off x="1703389" y="260351"/>
            <a:ext cx="6840537" cy="8937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>Genel Araştırma Türleri</a:t>
            </a:r>
          </a:p>
        </p:txBody>
      </p:sp>
      <p:sp>
        <p:nvSpPr>
          <p:cNvPr id="34819" name="Alt Başlık 2"/>
          <p:cNvSpPr>
            <a:spLocks noGrp="1"/>
          </p:cNvSpPr>
          <p:nvPr>
            <p:ph type="subTitle" idx="1"/>
          </p:nvPr>
        </p:nvSpPr>
        <p:spPr>
          <a:xfrm>
            <a:off x="2640014" y="1844675"/>
            <a:ext cx="7056437" cy="3600450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altLang="tr-TR" smtClean="0">
                <a:solidFill>
                  <a:schemeClr val="tx1"/>
                </a:solidFill>
              </a:rPr>
              <a:t>Betimsel (Descriptive) Araştırmalar</a:t>
            </a:r>
          </a:p>
          <a:p>
            <a:pPr marL="1371600" lvl="2" indent="-457200" algn="l">
              <a:buFont typeface="Wingdings" panose="05000000000000000000" pitchFamily="2" charset="2"/>
              <a:buChar char="ü"/>
            </a:pPr>
            <a:endParaRPr lang="tr-TR" altLang="tr-TR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altLang="tr-TR" smtClean="0">
                <a:solidFill>
                  <a:schemeClr val="tx1"/>
                </a:solidFill>
              </a:rPr>
              <a:t>İlişkisel (Associational) Araştırmalar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endParaRPr lang="tr-TR" altLang="tr-TR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altLang="tr-TR" smtClean="0">
                <a:solidFill>
                  <a:schemeClr val="tx1"/>
                </a:solidFill>
              </a:rPr>
              <a:t>Müdahale (Invervention) Araştırmaları</a:t>
            </a:r>
          </a:p>
        </p:txBody>
      </p:sp>
    </p:spTree>
    <p:extLst>
      <p:ext uri="{BB962C8B-B14F-4D97-AF65-F5344CB8AC3E}">
        <p14:creationId xmlns:p14="http://schemas.microsoft.com/office/powerpoint/2010/main" val="2934782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/>
          </p:cNvSpPr>
          <p:nvPr>
            <p:ph type="title"/>
          </p:nvPr>
        </p:nvSpPr>
        <p:spPr>
          <a:xfrm>
            <a:off x="2495550" y="352425"/>
            <a:ext cx="5329238" cy="11318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>Nicel Araştırmanın Avantajları / Dezavantajları</a:t>
            </a:r>
          </a:p>
        </p:txBody>
      </p:sp>
      <p:sp>
        <p:nvSpPr>
          <p:cNvPr id="440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44036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9F0637-3BEB-4699-AE97-26AB0482869D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5 İçerik Yer Tutucusu"/>
          <p:cNvGraphicFramePr>
            <a:graphicFrameLocks/>
          </p:cNvGraphicFramePr>
          <p:nvPr/>
        </p:nvGraphicFramePr>
        <p:xfrm>
          <a:off x="2486026" y="2565400"/>
          <a:ext cx="7858125" cy="2611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737">
                <a:tc>
                  <a:txBody>
                    <a:bodyPr/>
                    <a:lstStyle/>
                    <a:p>
                      <a:pPr algn="ctr"/>
                      <a:r>
                        <a:rPr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Avantajları</a:t>
                      </a:r>
                      <a:endParaRPr lang="tr-TR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tr-TR" sz="1800" dirty="0" smtClean="0"/>
                        <a:t>Dezavantajları</a:t>
                      </a:r>
                      <a:endParaRPr lang="tr-TR" sz="1800" dirty="0"/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0701">
                <a:tc>
                  <a:txBody>
                    <a:bodyPr/>
                    <a:lstStyle/>
                    <a:p>
                      <a:pPr lvl="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Genelleştirilebilir sonuçlar üretilir.</a:t>
                      </a:r>
                    </a:p>
                    <a:p>
                      <a:pPr lvl="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Farklı gruplar arasında karşılaştırma yapılabilir.</a:t>
                      </a:r>
                    </a:p>
                    <a:p>
                      <a:pPr lvl="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Kuramların doğruluk derecesi test edilir.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Belirli bir yapı içindeki ilişkilerin incelenmesine yarar.</a:t>
                      </a:r>
                      <a:endParaRPr lang="tr-TR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lvl="0" algn="l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Mükemmel örneklem almak güçtür.</a:t>
                      </a:r>
                    </a:p>
                    <a:p>
                      <a:pPr lvl="0" algn="l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Yeterli sayıda veri toplamak güçtür.</a:t>
                      </a:r>
                    </a:p>
                    <a:p>
                      <a:pPr lvl="0" algn="l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Mükemmel ölçüm şartları her zaman sağlanamaz.</a:t>
                      </a:r>
                    </a:p>
                    <a:p>
                      <a:pPr lvl="0" algn="l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Ölçme aracı önyargıyı da yansıtır.</a:t>
                      </a:r>
                    </a:p>
                    <a:p>
                      <a:pPr algn="l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Model dışındaki verilerle ilgilenmez.</a:t>
                      </a:r>
                      <a:endParaRPr lang="tr-TR" sz="1800" dirty="0"/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934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>
          <a:xfrm>
            <a:off x="2495550" y="352425"/>
            <a:ext cx="5329238" cy="11318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>Nitel Araştırmanın Avantajları / Dezavantajları</a:t>
            </a:r>
          </a:p>
        </p:txBody>
      </p:sp>
      <p:sp>
        <p:nvSpPr>
          <p:cNvPr id="450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45060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7BCF8F-6734-4930-B6D7-922D59243118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5 İçerik Yer Tutucusu"/>
          <p:cNvGraphicFramePr>
            <a:graphicFrameLocks/>
          </p:cNvGraphicFramePr>
          <p:nvPr/>
        </p:nvGraphicFramePr>
        <p:xfrm>
          <a:off x="2486026" y="2276476"/>
          <a:ext cx="7858125" cy="2886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922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Avantajları</a:t>
                      </a:r>
                      <a:endParaRPr lang="tr-T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Dezavantajları</a:t>
                      </a:r>
                      <a:endParaRPr lang="tr-TR" sz="1800" dirty="0"/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5153">
                <a:tc>
                  <a:txBody>
                    <a:bodyPr/>
                    <a:lstStyle/>
                    <a:p>
                      <a:pPr lvl="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Özel durumların tüm gerçekliğini yansıtır.</a:t>
                      </a:r>
                    </a:p>
                    <a:p>
                      <a:pPr lvl="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Sonuçları ile kuramların üretilmesinin kolaylaştırır.</a:t>
                      </a:r>
                    </a:p>
                    <a:p>
                      <a:pPr lvl="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Ortamdaki çok farklı faktörlerin anlaşılmasını sağlar.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Araştırmanın sonuçlarının uygulanabilirliği daha yüksektir.</a:t>
                      </a:r>
                      <a:endParaRPr lang="tr-T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lvl="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Deneklerin yaşadıkları deneyimleri olduğu şekliyle ifade etmeleri zordur.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Verilerin analizinde bireylerin sahip oldukları önyargı da yer alır.</a:t>
                      </a:r>
                      <a:endParaRPr lang="tr-TR" sz="1800" dirty="0"/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7481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Başlık"/>
          <p:cNvSpPr>
            <a:spLocks noGrp="1"/>
          </p:cNvSpPr>
          <p:nvPr>
            <p:ph type="title"/>
          </p:nvPr>
        </p:nvSpPr>
        <p:spPr>
          <a:xfrm>
            <a:off x="2541588" y="352425"/>
            <a:ext cx="5715000" cy="11318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>Nicel ve Nitel Araştırmaların Karşılaştırılması</a:t>
            </a:r>
          </a:p>
        </p:txBody>
      </p:sp>
      <p:sp>
        <p:nvSpPr>
          <p:cNvPr id="460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46084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5C6C23-3D55-46A6-A35F-0150D38B3E84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5 İçerik Yer Tutucusu"/>
          <p:cNvGraphicFramePr>
            <a:graphicFrameLocks/>
          </p:cNvGraphicFramePr>
          <p:nvPr/>
        </p:nvGraphicFramePr>
        <p:xfrm>
          <a:off x="2566989" y="2276476"/>
          <a:ext cx="7273925" cy="2062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704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Nicel Araştırma</a:t>
                      </a:r>
                      <a:endParaRPr lang="tr-TR" sz="1800" dirty="0"/>
                    </a:p>
                  </a:txBody>
                  <a:tcPr marL="91454" marR="91454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Nitel Araştırma</a:t>
                      </a:r>
                      <a:endParaRPr lang="tr-TR" sz="1800" dirty="0"/>
                    </a:p>
                  </a:txBody>
                  <a:tcPr marL="91454" marR="91454" marT="45704" marB="4570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145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  <a:buFont typeface="Wingdings" pitchFamily="2" charset="2"/>
                        <a:buChar char="ü"/>
                      </a:pPr>
                      <a:r>
                        <a:rPr lang="tr-TR" sz="1800" dirty="0" smtClean="0"/>
                        <a:t>Tek gerçek</a:t>
                      </a:r>
                    </a:p>
                    <a:p>
                      <a:pPr algn="l">
                        <a:spcAft>
                          <a:spcPts val="600"/>
                        </a:spcAft>
                        <a:buFont typeface="Wingdings" pitchFamily="2" charset="2"/>
                        <a:buChar char="ü"/>
                      </a:pPr>
                      <a:r>
                        <a:rPr lang="tr-TR" sz="1800" dirty="0" smtClean="0"/>
                        <a:t>Değişkenler arası ilişkiler</a:t>
                      </a:r>
                    </a:p>
                    <a:p>
                      <a:pPr algn="l">
                        <a:spcAft>
                          <a:spcPts val="600"/>
                        </a:spcAft>
                        <a:buFont typeface="Wingdings" pitchFamily="2" charset="2"/>
                        <a:buChar char="ü"/>
                      </a:pPr>
                      <a:r>
                        <a:rPr lang="tr-TR" sz="1800" dirty="0" smtClean="0"/>
                        <a:t>Modelin önceden belirlenmesi</a:t>
                      </a:r>
                    </a:p>
                    <a:p>
                      <a:pPr algn="l">
                        <a:spcAft>
                          <a:spcPts val="600"/>
                        </a:spcAft>
                        <a:buFont typeface="Wingdings" pitchFamily="2" charset="2"/>
                        <a:buChar char="ü"/>
                      </a:pPr>
                      <a:r>
                        <a:rPr lang="tr-TR" sz="1800" dirty="0" smtClean="0"/>
                        <a:t>Ortamı aşan genellemeler</a:t>
                      </a:r>
                      <a:endParaRPr lang="tr-TR" sz="1800" dirty="0"/>
                    </a:p>
                  </a:txBody>
                  <a:tcPr marL="91454" marR="91454" marT="45704" marB="45704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Font typeface="Wingdings" pitchFamily="2" charset="2"/>
                        <a:buChar char="ü"/>
                      </a:pPr>
                      <a:r>
                        <a:rPr lang="tr-TR" sz="1800" dirty="0" smtClean="0"/>
                        <a:t>Birden çok gerçek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Wingdings" pitchFamily="2" charset="2"/>
                        <a:buChar char="ü"/>
                      </a:pPr>
                      <a:r>
                        <a:rPr lang="tr-TR" sz="1800" dirty="0" smtClean="0"/>
                        <a:t>Katılımcıların bakış açısı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Wingdings" pitchFamily="2" charset="2"/>
                        <a:buChar char="ü"/>
                      </a:pPr>
                      <a:r>
                        <a:rPr lang="tr-TR" sz="1800" dirty="0" smtClean="0"/>
                        <a:t>Modelin araştırmanın akışı içinde     belirlenmesi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Wingdings" pitchFamily="2" charset="2"/>
                        <a:buChar char="ü"/>
                      </a:pPr>
                      <a:r>
                        <a:rPr lang="tr-TR" sz="1800" dirty="0" smtClean="0"/>
                        <a:t>Kapsam olarak sınırlı</a:t>
                      </a:r>
                      <a:r>
                        <a:rPr lang="tr-TR" sz="1800" baseline="0" dirty="0" smtClean="0"/>
                        <a:t> genellemeler</a:t>
                      </a:r>
                      <a:endParaRPr lang="tr-TR" sz="1800" dirty="0"/>
                    </a:p>
                  </a:txBody>
                  <a:tcPr marL="91454" marR="91454" marT="45704" marB="4570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46096" name="6 Grup"/>
          <p:cNvGrpSpPr>
            <a:grpSpLocks/>
          </p:cNvGrpSpPr>
          <p:nvPr/>
        </p:nvGrpSpPr>
        <p:grpSpPr bwMode="auto">
          <a:xfrm>
            <a:off x="3432175" y="4333875"/>
            <a:ext cx="5697538" cy="1974850"/>
            <a:chOff x="1907704" y="4334244"/>
            <a:chExt cx="5697438" cy="1975076"/>
          </a:xfrm>
        </p:grpSpPr>
        <p:pic>
          <p:nvPicPr>
            <p:cNvPr id="46097" name="Picture 2" descr="C:\Users\GULSEN\Desktop\087b7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7704" y="4339014"/>
              <a:ext cx="1171992" cy="1970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098" name="Picture 3" descr="C:\Users\GULSEN\Desktop\92ec9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4452823"/>
              <a:ext cx="1921743" cy="18518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099" name="Picture 4" descr="C:\Users\GULSEN\Desktop\4ffed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0192" y="4334244"/>
              <a:ext cx="1304950" cy="1926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2582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>
          <a:xfrm>
            <a:off x="2397125" y="285750"/>
            <a:ext cx="5715000" cy="11318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>Araştırma Sürecinin Aşamaları</a:t>
            </a:r>
          </a:p>
        </p:txBody>
      </p:sp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47108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307ECA-DE7E-4CA0-927A-306C3DE25A6C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" name="5 Grup"/>
          <p:cNvGrpSpPr>
            <a:grpSpLocks/>
          </p:cNvGrpSpPr>
          <p:nvPr/>
        </p:nvGrpSpPr>
        <p:grpSpPr bwMode="auto">
          <a:xfrm>
            <a:off x="3503614" y="1916114"/>
            <a:ext cx="5113337" cy="4105275"/>
            <a:chOff x="1979712" y="1916832"/>
            <a:chExt cx="5112568" cy="4104456"/>
          </a:xfrm>
        </p:grpSpPr>
        <p:graphicFrame>
          <p:nvGraphicFramePr>
            <p:cNvPr id="7" name="5 İçerik Yer Tutucusu"/>
            <p:cNvGraphicFramePr>
              <a:graphicFrameLocks/>
            </p:cNvGraphicFramePr>
            <p:nvPr/>
          </p:nvGraphicFramePr>
          <p:xfrm>
            <a:off x="2555776" y="1916832"/>
            <a:ext cx="3960000" cy="33528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6059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47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 smtClean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Problemin tanımlama</a:t>
                        </a:r>
                        <a:endParaRPr lang="tr-TR" sz="16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54" marR="91454" marT="45729" marB="45729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8" name="5 İçerik Yer Tutucusu"/>
            <p:cNvGraphicFramePr>
              <a:graphicFrameLocks/>
            </p:cNvGraphicFramePr>
            <p:nvPr/>
          </p:nvGraphicFramePr>
          <p:xfrm>
            <a:off x="2555776" y="2420888"/>
            <a:ext cx="3960000" cy="33528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6059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47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 smtClean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Soruları ve hipotezleri tanımlama</a:t>
                        </a:r>
                        <a:endParaRPr lang="tr-TR" sz="16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54" marR="91454" marT="45729" marB="45729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9" name="5 İçerik Yer Tutucusu"/>
            <p:cNvGraphicFramePr>
              <a:graphicFrameLocks/>
            </p:cNvGraphicFramePr>
            <p:nvPr/>
          </p:nvGraphicFramePr>
          <p:xfrm>
            <a:off x="2555776" y="2924944"/>
            <a:ext cx="3960000" cy="33528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6059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47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 smtClean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Literatür taraması</a:t>
                        </a:r>
                        <a:endParaRPr lang="tr-TR" sz="16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54" marR="91454" marT="45729" marB="45729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10" name="5 İçerik Yer Tutucusu"/>
            <p:cNvGraphicFramePr>
              <a:graphicFrameLocks/>
            </p:cNvGraphicFramePr>
            <p:nvPr/>
          </p:nvGraphicFramePr>
          <p:xfrm>
            <a:off x="2555776" y="3501008"/>
            <a:ext cx="3960000" cy="33528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6059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47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 smtClean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Örneklem seçimi</a:t>
                        </a:r>
                        <a:endParaRPr lang="tr-TR" sz="16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54" marR="91454" marT="45729" marB="45729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11" name="5 İçerik Yer Tutucusu"/>
            <p:cNvGraphicFramePr>
              <a:graphicFrameLocks/>
            </p:cNvGraphicFramePr>
            <p:nvPr/>
          </p:nvGraphicFramePr>
          <p:xfrm>
            <a:off x="2555776" y="4077072"/>
            <a:ext cx="3960000" cy="33528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6059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47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 smtClean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Veri toplama araçlarını düzenleme</a:t>
                        </a:r>
                        <a:endParaRPr lang="tr-TR" sz="16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54" marR="91454" marT="45729" marB="45729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12" name="5 İçerik Yer Tutucusu"/>
            <p:cNvGraphicFramePr>
              <a:graphicFrameLocks/>
            </p:cNvGraphicFramePr>
            <p:nvPr/>
          </p:nvGraphicFramePr>
          <p:xfrm>
            <a:off x="2555776" y="4653136"/>
            <a:ext cx="3960000" cy="33528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6059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47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 smtClean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Uygulama</a:t>
                        </a:r>
                        <a:endParaRPr lang="tr-TR" sz="16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54" marR="91454" marT="45729" marB="45729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13" name="5 İçerik Yer Tutucusu"/>
            <p:cNvGraphicFramePr>
              <a:graphicFrameLocks/>
            </p:cNvGraphicFramePr>
            <p:nvPr/>
          </p:nvGraphicFramePr>
          <p:xfrm>
            <a:off x="2555776" y="5181952"/>
            <a:ext cx="3960000" cy="33528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6059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47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 smtClean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Verilerin analizi</a:t>
                        </a:r>
                        <a:endParaRPr lang="tr-TR" sz="16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54" marR="91454" marT="45729" marB="45729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sp>
          <p:nvSpPr>
            <p:cNvPr id="14" name="13 Aşağı Ok"/>
            <p:cNvSpPr/>
            <p:nvPr/>
          </p:nvSpPr>
          <p:spPr>
            <a:xfrm>
              <a:off x="4355842" y="5013426"/>
              <a:ext cx="287295" cy="25236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15" name="14 Aşağı Ok"/>
            <p:cNvSpPr/>
            <p:nvPr/>
          </p:nvSpPr>
          <p:spPr>
            <a:xfrm>
              <a:off x="4355842" y="3284984"/>
              <a:ext cx="287295" cy="25236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16" name="15 Aşağı Ok"/>
            <p:cNvSpPr/>
            <p:nvPr/>
          </p:nvSpPr>
          <p:spPr>
            <a:xfrm>
              <a:off x="4355842" y="4437279"/>
              <a:ext cx="287295" cy="25236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17" name="16 Aşağı Ok"/>
            <p:cNvSpPr/>
            <p:nvPr/>
          </p:nvSpPr>
          <p:spPr>
            <a:xfrm>
              <a:off x="4355842" y="3861131"/>
              <a:ext cx="287295" cy="25236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graphicFrame>
          <p:nvGraphicFramePr>
            <p:cNvPr id="18" name="5 İçerik Yer Tutucusu"/>
            <p:cNvGraphicFramePr>
              <a:graphicFrameLocks/>
            </p:cNvGraphicFramePr>
            <p:nvPr/>
          </p:nvGraphicFramePr>
          <p:xfrm>
            <a:off x="2555776" y="5686008"/>
            <a:ext cx="3960000" cy="33528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6059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47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 smtClean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Raporlaştırma</a:t>
                        </a:r>
                        <a:endParaRPr lang="tr-TR" sz="16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54" marR="91454" marT="45729" marB="45729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sp>
          <p:nvSpPr>
            <p:cNvPr id="19" name="18 Aşağı Ok"/>
            <p:cNvSpPr/>
            <p:nvPr/>
          </p:nvSpPr>
          <p:spPr>
            <a:xfrm>
              <a:off x="4355842" y="5516564"/>
              <a:ext cx="287295" cy="25236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20" name="19 Aşağı Ok"/>
            <p:cNvSpPr/>
            <p:nvPr/>
          </p:nvSpPr>
          <p:spPr>
            <a:xfrm>
              <a:off x="4355842" y="2745342"/>
              <a:ext cx="288882" cy="25236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21" name="20 Aşağı Ok"/>
            <p:cNvSpPr/>
            <p:nvPr/>
          </p:nvSpPr>
          <p:spPr>
            <a:xfrm>
              <a:off x="4355842" y="2240617"/>
              <a:ext cx="288882" cy="25236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cxnSp>
          <p:nvCxnSpPr>
            <p:cNvPr id="22" name="21 Düz Ok Bağlayıcısı"/>
            <p:cNvCxnSpPr/>
            <p:nvPr/>
          </p:nvCxnSpPr>
          <p:spPr>
            <a:xfrm rot="5400000" flipH="1" flipV="1">
              <a:off x="5688353" y="2312834"/>
              <a:ext cx="215857" cy="1587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Düz Ok Bağlayıcısı"/>
            <p:cNvCxnSpPr/>
            <p:nvPr/>
          </p:nvCxnSpPr>
          <p:spPr>
            <a:xfrm rot="5400000" flipH="1" flipV="1">
              <a:off x="5686766" y="2817558"/>
              <a:ext cx="217445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23 Düz Ok Bağlayıcısı"/>
            <p:cNvCxnSpPr/>
            <p:nvPr/>
          </p:nvCxnSpPr>
          <p:spPr>
            <a:xfrm rot="5400000" flipH="1" flipV="1">
              <a:off x="5651848" y="3933349"/>
              <a:ext cx="288867" cy="1587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Düz Bağlayıcı"/>
            <p:cNvCxnSpPr/>
            <p:nvPr/>
          </p:nvCxnSpPr>
          <p:spPr>
            <a:xfrm>
              <a:off x="6516105" y="5876854"/>
              <a:ext cx="57617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25 Düz Bağlayıcı"/>
            <p:cNvCxnSpPr/>
            <p:nvPr/>
          </p:nvCxnSpPr>
          <p:spPr>
            <a:xfrm rot="5400000" flipH="1" flipV="1">
              <a:off x="5688416" y="4472991"/>
              <a:ext cx="2807727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Düz Ok Bağlayıcısı"/>
            <p:cNvCxnSpPr/>
            <p:nvPr/>
          </p:nvCxnSpPr>
          <p:spPr>
            <a:xfrm rot="10800000">
              <a:off x="6516105" y="3069127"/>
              <a:ext cx="576175" cy="1587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27 Düz Bağlayıcı"/>
            <p:cNvCxnSpPr/>
            <p:nvPr/>
          </p:nvCxnSpPr>
          <p:spPr>
            <a:xfrm>
              <a:off x="1979712" y="2637413"/>
              <a:ext cx="57617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28 Düz Bağlayıcı"/>
            <p:cNvCxnSpPr/>
            <p:nvPr/>
          </p:nvCxnSpPr>
          <p:spPr>
            <a:xfrm rot="5400000" flipH="1" flipV="1">
              <a:off x="899634" y="3717492"/>
              <a:ext cx="2160156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29 Düz Ok Bağlayıcısı"/>
            <p:cNvCxnSpPr/>
            <p:nvPr/>
          </p:nvCxnSpPr>
          <p:spPr>
            <a:xfrm>
              <a:off x="1979712" y="4797569"/>
              <a:ext cx="576175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61528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Başlık"/>
          <p:cNvSpPr>
            <a:spLocks noGrp="1"/>
          </p:cNvSpPr>
          <p:nvPr>
            <p:ph type="title"/>
          </p:nvPr>
        </p:nvSpPr>
        <p:spPr>
          <a:xfrm>
            <a:off x="2397125" y="285750"/>
            <a:ext cx="5715000" cy="11318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>Araştırma Sürecinin Aşamaları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buFont typeface="Wingdings" panose="05000000000000000000" pitchFamily="2" charset="2"/>
              <a:buNone/>
              <a:defRPr/>
            </a:pPr>
            <a:r>
              <a:rPr lang="tr-TR" dirty="0" smtClean="0"/>
              <a:t>Araştırmada ortaya konan probleme ilişkin cümle</a:t>
            </a:r>
          </a:p>
          <a:p>
            <a:pPr eaLnBrk="1" fontAlgn="auto" hangingPunct="1">
              <a:buFont typeface="Wingdings" panose="05000000000000000000" pitchFamily="2" charset="2"/>
              <a:buNone/>
              <a:defRPr/>
            </a:pPr>
            <a:r>
              <a:rPr lang="tr-TR" dirty="0" smtClean="0"/>
              <a:t>    </a:t>
            </a:r>
            <a:r>
              <a:rPr lang="tr-TR" dirty="0" smtClean="0">
                <a:solidFill>
                  <a:srgbClr val="FF0000"/>
                </a:solidFill>
              </a:rPr>
              <a:t>Keşfedici bir soruyu ya da hipotezi biçimlendirmek</a:t>
            </a:r>
          </a:p>
          <a:p>
            <a:pPr eaLnBrk="1" fontAlgn="auto" hangingPunct="1">
              <a:buFont typeface="Wingdings" panose="05000000000000000000" pitchFamily="2" charset="2"/>
              <a:buNone/>
              <a:defRPr/>
            </a:pPr>
            <a:r>
              <a:rPr lang="tr-TR" dirty="0" smtClean="0"/>
              <a:t>        İlgili literatürün gözden geçirilmesi</a:t>
            </a:r>
          </a:p>
          <a:p>
            <a:pPr eaLnBrk="1" fontAlgn="auto" hangingPunct="1">
              <a:buFont typeface="Wingdings" panose="05000000000000000000" pitchFamily="2" charset="2"/>
              <a:buNone/>
              <a:defRPr/>
            </a:pPr>
            <a:r>
              <a:rPr lang="tr-TR" dirty="0" smtClean="0"/>
              <a:t>           </a:t>
            </a:r>
            <a:r>
              <a:rPr lang="tr-TR" dirty="0" smtClean="0">
                <a:solidFill>
                  <a:srgbClr val="FF0000"/>
                </a:solidFill>
              </a:rPr>
              <a:t>Örneklem seçimi</a:t>
            </a:r>
          </a:p>
          <a:p>
            <a:pPr eaLnBrk="1" fontAlgn="auto" hangingPunct="1">
              <a:buFont typeface="Wingdings" panose="05000000000000000000" pitchFamily="2" charset="2"/>
              <a:buNone/>
              <a:defRPr/>
            </a:pPr>
            <a:r>
              <a:rPr lang="tr-TR" dirty="0" smtClean="0"/>
              <a:t>               Veri toplama araçlarının düzenlenmesi</a:t>
            </a:r>
          </a:p>
          <a:p>
            <a:pPr eaLnBrk="1" fontAlgn="auto" hangingPunct="1">
              <a:buFont typeface="Wingdings" panose="05000000000000000000" pitchFamily="2" charset="2"/>
              <a:buNone/>
              <a:defRPr/>
            </a:pPr>
            <a:r>
              <a:rPr lang="tr-TR" dirty="0" smtClean="0"/>
              <a:t>                    </a:t>
            </a:r>
            <a:r>
              <a:rPr lang="tr-TR" dirty="0" smtClean="0">
                <a:solidFill>
                  <a:srgbClr val="FF0000"/>
                </a:solidFill>
              </a:rPr>
              <a:t>Uygulama</a:t>
            </a:r>
          </a:p>
          <a:p>
            <a:pPr eaLnBrk="1" fontAlgn="auto" hangingPunct="1">
              <a:buFont typeface="Wingdings" panose="05000000000000000000" pitchFamily="2" charset="2"/>
              <a:buNone/>
              <a:defRPr/>
            </a:pPr>
            <a:r>
              <a:rPr lang="tr-TR" dirty="0" smtClean="0"/>
              <a:t>                         Veri analizi</a:t>
            </a:r>
          </a:p>
          <a:p>
            <a:pPr eaLnBrk="1" fontAlgn="auto" hangingPunct="1">
              <a:buFont typeface="Wingdings" panose="05000000000000000000" pitchFamily="2" charset="2"/>
              <a:buNone/>
              <a:defRPr/>
            </a:pPr>
            <a:r>
              <a:rPr lang="tr-TR" dirty="0" smtClean="0"/>
              <a:t>                              </a:t>
            </a:r>
            <a:r>
              <a:rPr lang="tr-TR" dirty="0" smtClean="0">
                <a:solidFill>
                  <a:srgbClr val="FF0000"/>
                </a:solidFill>
              </a:rPr>
              <a:t>Raporlaştırma</a:t>
            </a:r>
          </a:p>
          <a:p>
            <a:pPr eaLnBrk="1" fontAlgn="auto" hangingPunct="1">
              <a:defRPr/>
            </a:pPr>
            <a:endParaRPr lang="tr-TR" dirty="0"/>
          </a:p>
        </p:txBody>
      </p:sp>
      <p:sp>
        <p:nvSpPr>
          <p:cNvPr id="48132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CE8EC63-4581-4075-B753-42BAE050D1C3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259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Etik</a:t>
            </a:r>
          </a:p>
        </p:txBody>
      </p:sp>
      <p:pic>
        <p:nvPicPr>
          <p:cNvPr id="49155" name="Picture 5" descr="Scien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1700213"/>
            <a:ext cx="16891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151313" y="1916114"/>
            <a:ext cx="6337300" cy="4143375"/>
          </a:xfrm>
        </p:spPr>
        <p:txBody>
          <a:bodyPr/>
          <a:lstStyle/>
          <a:p>
            <a:pPr eaLnBrk="1" hangingPunct="1"/>
            <a:endParaRPr lang="tr-TR" altLang="tr-TR" smtClean="0"/>
          </a:p>
          <a:p>
            <a:pPr>
              <a:spcAft>
                <a:spcPts val="2400"/>
              </a:spcAft>
            </a:pPr>
            <a:r>
              <a:rPr lang="tr-TR" altLang="tr-TR" smtClean="0"/>
              <a:t>Etik, tarafların uyması veya kaçınması gereken davranışlar bütünü olarak tanımlanır.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Araştırma etiği, </a:t>
            </a:r>
            <a:r>
              <a:rPr lang="tr-TR" altLang="tr-TR" smtClean="0"/>
              <a:t>bilimsel bir araştırmanın planlama yürütülmesi sürecinde uyulması gereken ahlaki ve bilimsel ilkelerdir.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49157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8BA02E-CEFE-48AB-AE7C-1DC717441D52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48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927351" y="333375"/>
            <a:ext cx="5040313" cy="1131888"/>
          </a:xfrm>
        </p:spPr>
        <p:txBody>
          <a:bodyPr/>
          <a:lstStyle/>
          <a:p>
            <a:pPr eaLnBrk="1" hangingPunct="1"/>
            <a:r>
              <a:rPr lang="tr-TR" altLang="tr-TR" sz="2400"/>
              <a:t>Bilimsel Araştırma Yapan İnsanların Sahip Olması Gereken Özellikler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Aft>
                <a:spcPts val="1800"/>
              </a:spcAft>
            </a:pPr>
            <a:r>
              <a:rPr lang="tr-TR" altLang="tr-TR" smtClean="0"/>
              <a:t>Araştırmanın tasarımı ve yürütülmesinde en yüksek mesleki standartlara sahip olmak.</a:t>
            </a:r>
          </a:p>
          <a:p>
            <a:pPr marL="609600" indent="-609600">
              <a:spcAft>
                <a:spcPts val="1800"/>
              </a:spcAft>
            </a:pPr>
            <a:r>
              <a:rPr lang="tr-TR" altLang="tr-TR" smtClean="0"/>
              <a:t>Araştırmanın yapılışı ve bulguların analizi sırasında </a:t>
            </a:r>
            <a:r>
              <a:rPr lang="tr-TR" altLang="tr-TR" smtClean="0">
                <a:solidFill>
                  <a:srgbClr val="FF0000"/>
                </a:solidFill>
              </a:rPr>
              <a:t>özeleştiri, dürüstlük </a:t>
            </a:r>
            <a:r>
              <a:rPr lang="tr-TR" altLang="tr-TR" smtClean="0"/>
              <a:t>ve </a:t>
            </a:r>
            <a:r>
              <a:rPr lang="tr-TR" altLang="tr-TR" smtClean="0">
                <a:solidFill>
                  <a:srgbClr val="FF0000"/>
                </a:solidFill>
              </a:rPr>
              <a:t>açıklığı</a:t>
            </a:r>
            <a:r>
              <a:rPr lang="tr-TR" altLang="tr-TR" smtClean="0"/>
              <a:t> elden bırakmamak.</a:t>
            </a:r>
          </a:p>
          <a:p>
            <a:pPr marL="609600" indent="-609600">
              <a:spcAft>
                <a:spcPts val="1800"/>
              </a:spcAft>
            </a:pPr>
            <a:r>
              <a:rPr lang="tr-TR" altLang="tr-TR" smtClean="0"/>
              <a:t>Aynı konu üzerinde araştırma yapmış ve yapmakta olan diğer araştırmacılara ve oların katkılarına içtenlikle teslim edici bir tavır içinde olmak.</a:t>
            </a:r>
          </a:p>
          <a:p>
            <a:pPr marL="609600" indent="-609600">
              <a:buFontTx/>
              <a:buAutoNum type="arabicPeriod"/>
            </a:pPr>
            <a:endParaRPr lang="tr-TR" altLang="tr-TR" smtClean="0"/>
          </a:p>
        </p:txBody>
      </p:sp>
      <p:sp>
        <p:nvSpPr>
          <p:cNvPr id="5018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5719CC-6713-4EB0-B292-F7C4F08A5A40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873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Başlık"/>
          <p:cNvSpPr>
            <a:spLocks noGrp="1"/>
          </p:cNvSpPr>
          <p:nvPr>
            <p:ph type="title"/>
          </p:nvPr>
        </p:nvSpPr>
        <p:spPr>
          <a:xfrm>
            <a:off x="2813051" y="549276"/>
            <a:ext cx="5154613" cy="830263"/>
          </a:xfrm>
        </p:spPr>
        <p:txBody>
          <a:bodyPr/>
          <a:lstStyle/>
          <a:p>
            <a:pPr eaLnBrk="1" hangingPunct="1"/>
            <a:r>
              <a:rPr lang="tr-TR" altLang="tr-TR" sz="2400"/>
              <a:t>Bilimsel Çalışmalarda Karşılaşılan  Sorunlar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381251" y="2093914"/>
            <a:ext cx="7858125" cy="4143375"/>
          </a:xfrm>
        </p:spPr>
        <p:txBody>
          <a:bodyPr rtlCol="0">
            <a:normAutofit fontScale="92500" lnSpcReduction="20000"/>
          </a:bodyPr>
          <a:lstStyle/>
          <a:p>
            <a:pPr>
              <a:spcAft>
                <a:spcPts val="1800"/>
              </a:spcAft>
              <a:defRPr/>
            </a:pPr>
            <a:r>
              <a:rPr lang="tr-TR" dirty="0" smtClean="0"/>
              <a:t>Kanıtların dikkatli bir şekilde toplanmaması ve kullanılmaması</a:t>
            </a:r>
          </a:p>
          <a:p>
            <a:pPr>
              <a:spcAft>
                <a:spcPts val="1800"/>
              </a:spcAft>
              <a:defRPr/>
            </a:pPr>
            <a:r>
              <a:rPr lang="tr-TR" dirty="0" smtClean="0"/>
              <a:t>Fikirlerin ve başkalarının eserlerinin dikkatli kullanılmaması</a:t>
            </a:r>
          </a:p>
          <a:p>
            <a:pPr>
              <a:spcAft>
                <a:spcPts val="1800"/>
              </a:spcAft>
              <a:defRPr/>
            </a:pPr>
            <a:r>
              <a:rPr lang="tr-TR" dirty="0" smtClean="0"/>
              <a:t>Tamamen kanıtlanmamış bilgi üzerinde şüpheci olunmaması</a:t>
            </a:r>
          </a:p>
          <a:p>
            <a:pPr>
              <a:spcAft>
                <a:spcPts val="1800"/>
              </a:spcAft>
              <a:defRPr/>
            </a:pPr>
            <a:r>
              <a:rPr lang="tr-TR" dirty="0" smtClean="0"/>
              <a:t>Alternatif açıklamalara açık olunmaması</a:t>
            </a:r>
          </a:p>
          <a:p>
            <a:pPr>
              <a:spcAft>
                <a:spcPts val="1800"/>
              </a:spcAft>
              <a:defRPr/>
            </a:pPr>
            <a:r>
              <a:rPr lang="tr-TR" dirty="0" smtClean="0"/>
              <a:t>Bilgi edinme sürecinde deneklere özen gösterilmemesi ve zarar verilmesi</a:t>
            </a:r>
          </a:p>
        </p:txBody>
      </p:sp>
      <p:sp>
        <p:nvSpPr>
          <p:cNvPr id="51204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D9898E8-E541-441D-9865-0CBA0705370B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190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5713" y="1928814"/>
            <a:ext cx="7962900" cy="4143375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800"/>
              </a:spcAft>
            </a:pPr>
            <a:r>
              <a:rPr lang="tr-TR" altLang="tr-TR" smtClean="0"/>
              <a:t>Söylemde nezaket ve ikna yolunu tercih etmeme</a:t>
            </a:r>
          </a:p>
          <a:p>
            <a:pPr>
              <a:spcAft>
                <a:spcPts val="1800"/>
              </a:spcAft>
            </a:pPr>
            <a:r>
              <a:rPr lang="tr-TR" altLang="tr-TR" smtClean="0"/>
              <a:t>Politika yapımına yönelik bir araştırma olmadıkça</a:t>
            </a:r>
            <a:r>
              <a:rPr lang="tr-TR" altLang="tr-TR" smtClean="0">
                <a:solidFill>
                  <a:srgbClr val="FF0000"/>
                </a:solidFill>
              </a:rPr>
              <a:t> politik uygulamalardan kaçınmama</a:t>
            </a:r>
          </a:p>
          <a:p>
            <a:pPr>
              <a:spcAft>
                <a:spcPts val="1800"/>
              </a:spcAft>
            </a:pPr>
            <a:r>
              <a:rPr lang="tr-TR" altLang="tr-TR" smtClean="0"/>
              <a:t>Diğer bireylerin akademik performansını değerlendirmede sadece akademik değerlere dayanmama</a:t>
            </a:r>
          </a:p>
          <a:p>
            <a:pPr>
              <a:spcAft>
                <a:spcPts val="1800"/>
              </a:spcAft>
            </a:pPr>
            <a:r>
              <a:rPr lang="tr-TR" altLang="tr-TR" smtClean="0">
                <a:solidFill>
                  <a:srgbClr val="FF0000"/>
                </a:solidFill>
              </a:rPr>
              <a:t>Akademik etiğin, </a:t>
            </a:r>
            <a:r>
              <a:rPr lang="tr-TR" altLang="tr-TR" smtClean="0"/>
              <a:t>yalnızca bilimsel araştırmalara değil, akademik yaşamı oluşturan tüm faaliyetlere yansıtılmaması</a:t>
            </a:r>
          </a:p>
        </p:txBody>
      </p:sp>
      <p:sp>
        <p:nvSpPr>
          <p:cNvPr id="52227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58A0FB-B35B-4E75-BA0A-5A36A4AFD3EC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228" name="1 Başlık"/>
          <p:cNvSpPr>
            <a:spLocks noGrp="1"/>
          </p:cNvSpPr>
          <p:nvPr>
            <p:ph type="title"/>
          </p:nvPr>
        </p:nvSpPr>
        <p:spPr>
          <a:xfrm>
            <a:off x="2813051" y="549276"/>
            <a:ext cx="5154613" cy="830263"/>
          </a:xfrm>
        </p:spPr>
        <p:txBody>
          <a:bodyPr/>
          <a:lstStyle/>
          <a:p>
            <a:pPr eaLnBrk="1" hangingPunct="1"/>
            <a:r>
              <a:rPr lang="tr-TR" altLang="tr-TR" sz="2400"/>
              <a:t>Bilimsel Çalışmalarda Karşılaşılan  Sorunlar</a:t>
            </a:r>
          </a:p>
        </p:txBody>
      </p:sp>
    </p:spTree>
    <p:extLst>
      <p:ext uri="{BB962C8B-B14F-4D97-AF65-F5344CB8AC3E}">
        <p14:creationId xmlns:p14="http://schemas.microsoft.com/office/powerpoint/2010/main" val="3757605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75" y="285750"/>
            <a:ext cx="4649788" cy="1131888"/>
          </a:xfrm>
        </p:spPr>
        <p:txBody>
          <a:bodyPr/>
          <a:lstStyle/>
          <a:p>
            <a:pPr eaLnBrk="1" hangingPunct="1"/>
            <a:r>
              <a:rPr lang="tr-TR" altLang="tr-TR" sz="2400"/>
              <a:t>Bilim Dünyasında En Sık Görülen Etik Dışı Davranışlar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6350" y="1868488"/>
            <a:ext cx="8229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u="sng" smtClean="0">
                <a:solidFill>
                  <a:srgbClr val="FF0000"/>
                </a:solidFill>
              </a:rPr>
              <a:t>Disiplinsiz araştırma :</a:t>
            </a:r>
            <a:r>
              <a:rPr lang="tr-TR" altLang="tr-TR" smtClean="0">
                <a:solidFill>
                  <a:srgbClr val="FF0000"/>
                </a:solidFill>
              </a:rPr>
              <a:t> </a:t>
            </a:r>
          </a:p>
          <a:p>
            <a:pPr lvl="2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tr-TR" altLang="tr-TR" smtClean="0"/>
              <a:t>Disiplinsiz, dikkatsiz, aceleci ve özensiz bir şekilde hazırlanan çalışmada bazı hataların ortaya çıktığı çalışmadır.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u="sng" smtClean="0">
                <a:solidFill>
                  <a:srgbClr val="FF0000"/>
                </a:solidFill>
              </a:rPr>
              <a:t>Yinelenen Yayın(Duplication) :</a:t>
            </a:r>
            <a:r>
              <a:rPr lang="tr-TR" altLang="tr-TR" smtClean="0">
                <a:solidFill>
                  <a:srgbClr val="FF0000"/>
                </a:solidFill>
              </a:rPr>
              <a:t> </a:t>
            </a:r>
          </a:p>
          <a:p>
            <a:pPr lvl="2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tr-TR" altLang="tr-TR" smtClean="0"/>
              <a:t>Aynı bilimsel çalışmanın birden çok dergiye gönderilerek yayınlanmasıdır.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u="sng" smtClean="0">
                <a:solidFill>
                  <a:srgbClr val="FF0000"/>
                </a:solidFill>
              </a:rPr>
              <a:t>Sahtecilik, Saptırma veya Aldatmaca (Falsification) : </a:t>
            </a:r>
          </a:p>
          <a:p>
            <a:pPr lvl="2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tr-TR" altLang="tr-TR" smtClean="0"/>
              <a:t>Bilimsel verilerin istemli bir şekilde değiştirilmesidir.</a:t>
            </a:r>
          </a:p>
          <a:p>
            <a:pPr lvl="2" eaLnBrk="1" hangingPunct="1">
              <a:lnSpc>
                <a:spcPct val="90000"/>
              </a:lnSpc>
            </a:pPr>
            <a:endParaRPr lang="tr-TR" altLang="tr-TR" smtClean="0"/>
          </a:p>
        </p:txBody>
      </p:sp>
      <p:sp>
        <p:nvSpPr>
          <p:cNvPr id="5325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DE9D21-A470-4EEF-AFA9-FF925FD8E38A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913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Başlık 1"/>
          <p:cNvSpPr>
            <a:spLocks noGrp="1"/>
          </p:cNvSpPr>
          <p:nvPr>
            <p:ph type="title"/>
          </p:nvPr>
        </p:nvSpPr>
        <p:spPr>
          <a:xfrm>
            <a:off x="2613025" y="425450"/>
            <a:ext cx="5715000" cy="11318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>Betimsel (Descriptive) Araştırmalar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81251" y="2133601"/>
            <a:ext cx="7858125" cy="4143375"/>
          </a:xfrm>
        </p:spPr>
        <p:txBody>
          <a:bodyPr rtlCol="0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tr-TR" dirty="0" smtClean="0"/>
              <a:t>Verilen bir durumu olabildiğince tam ve dikkatli bir şekilde tanımlar.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tr-TR" dirty="0" smtClean="0"/>
              <a:t>Eğitim alanındaki araştırmalarda, en yaygın betimsel yöntem </a:t>
            </a:r>
            <a:r>
              <a:rPr lang="tr-TR" dirty="0" smtClean="0">
                <a:solidFill>
                  <a:srgbClr val="FF0000"/>
                </a:solidFill>
              </a:rPr>
              <a:t>tarama</a:t>
            </a:r>
            <a:r>
              <a:rPr lang="tr-TR" dirty="0" smtClean="0"/>
              <a:t> çalışmalarıdır.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Etnografik</a:t>
            </a:r>
            <a:r>
              <a:rPr lang="tr-TR" dirty="0" smtClean="0"/>
              <a:t> ve </a:t>
            </a:r>
            <a:r>
              <a:rPr lang="tr-TR" dirty="0" smtClean="0">
                <a:solidFill>
                  <a:srgbClr val="FF0000"/>
                </a:solidFill>
              </a:rPr>
              <a:t>tarihi</a:t>
            </a:r>
            <a:r>
              <a:rPr lang="tr-TR" dirty="0" smtClean="0"/>
              <a:t> yöntemler gibi yöntemler de yapıları bakımından betimseldir.</a:t>
            </a:r>
          </a:p>
          <a:p>
            <a:pPr marL="0" indent="0">
              <a:buNone/>
              <a:defRPr/>
            </a:pPr>
            <a:endParaRPr lang="tr-TR" dirty="0"/>
          </a:p>
        </p:txBody>
      </p:sp>
      <p:sp>
        <p:nvSpPr>
          <p:cNvPr id="3584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0B036A-8CE2-4CFB-A0D3-E9B236F56E59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4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Başlık"/>
          <p:cNvSpPr>
            <a:spLocks noGrp="1"/>
          </p:cNvSpPr>
          <p:nvPr>
            <p:ph type="title"/>
          </p:nvPr>
        </p:nvSpPr>
        <p:spPr>
          <a:xfrm>
            <a:off x="3000375" y="285750"/>
            <a:ext cx="4649788" cy="1131888"/>
          </a:xfrm>
        </p:spPr>
        <p:txBody>
          <a:bodyPr/>
          <a:lstStyle/>
          <a:p>
            <a:pPr eaLnBrk="1" hangingPunct="1"/>
            <a:r>
              <a:rPr lang="tr-TR" altLang="tr-TR" sz="2400"/>
              <a:t>Bilim Dünyasında En Sık Görülen Etik Dışı Davranışlar</a:t>
            </a:r>
          </a:p>
        </p:txBody>
      </p:sp>
      <p:sp>
        <p:nvSpPr>
          <p:cNvPr id="54275" name="2 İçerik Yer Tutucusu"/>
          <p:cNvSpPr>
            <a:spLocks noGrp="1"/>
          </p:cNvSpPr>
          <p:nvPr>
            <p:ph idx="1"/>
          </p:nvPr>
        </p:nvSpPr>
        <p:spPr>
          <a:xfrm>
            <a:off x="2381251" y="1557339"/>
            <a:ext cx="7858125" cy="4143375"/>
          </a:xfrm>
        </p:spPr>
        <p:txBody>
          <a:bodyPr/>
          <a:lstStyle/>
          <a:p>
            <a:pPr>
              <a:spcAft>
                <a:spcPts val="3000"/>
              </a:spcAft>
            </a:pPr>
            <a:r>
              <a:rPr lang="tr-TR" altLang="tr-TR" u="sng" smtClean="0">
                <a:solidFill>
                  <a:srgbClr val="FF0000"/>
                </a:solidFill>
              </a:rPr>
              <a:t>Uydurmacılık(Fabrication):</a:t>
            </a:r>
          </a:p>
          <a:p>
            <a:pPr lvl="2">
              <a:spcAft>
                <a:spcPts val="3000"/>
              </a:spcAft>
            </a:pPr>
            <a:r>
              <a:rPr lang="tr-TR" altLang="tr-TR" smtClean="0"/>
              <a:t>Hiçbir şekilde araştırma yapılmadan, sözde bilimsel bir yayının ortaya çıkması olayıdır.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u="sng" smtClean="0">
                <a:solidFill>
                  <a:srgbClr val="FF0000"/>
                </a:solidFill>
              </a:rPr>
              <a:t>Aşırmacılık (Plagiarism) : 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altLang="tr-TR" smtClean="0"/>
              <a:t>Başkalarına ait olan araştırma verilerinin olduğu gibi, kaynak bildirmeden, sanki kendi araştırma verileriymiş gibi yayımlanmasıdır.</a:t>
            </a:r>
          </a:p>
          <a:p>
            <a:pPr lvl="2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tr-TR" altLang="tr-TR" smtClean="0"/>
              <a:t>Bilimsel verilerin istemli bir şekilde değiştirilmesini ifade eder.</a:t>
            </a:r>
          </a:p>
          <a:p>
            <a:pPr lvl="2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54276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402B17-2F34-49C0-88B5-542788EC8111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4277" name="Picture 4" descr="ANd9GcRqiNLtmex7rubu6Ksq9RdYlUbtxxysDlv_XFOuunrPdmpiRV4&amp;t=1&amp;usg=__hcn4ERCSSrwet3faRA7esG_7wLc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764" y="5045076"/>
            <a:ext cx="2573337" cy="14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8" name="Picture 8" descr="ANd9GcRCO9vZ3kxw-xsSE3rVtCz2u2FEABsW__e4Zy75Y6o_VOsoA0M&amp;t=1&amp;usg=__uSdO2JuDrKg3WPKq7Ek87De53Xg=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4428">
            <a:off x="7200901" y="5199064"/>
            <a:ext cx="1927225" cy="128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2402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75" y="260350"/>
            <a:ext cx="4433888" cy="1131888"/>
          </a:xfrm>
        </p:spPr>
        <p:txBody>
          <a:bodyPr/>
          <a:lstStyle/>
          <a:p>
            <a:pPr eaLnBrk="1" hangingPunct="1"/>
            <a:r>
              <a:rPr lang="tr-TR" altLang="tr-TR" sz="2400"/>
              <a:t>Bilimde Etik Dışı Davranışın Başlıca Nedenleri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81251" y="2000250"/>
            <a:ext cx="7858125" cy="4165600"/>
          </a:xfrm>
        </p:spPr>
        <p:txBody>
          <a:bodyPr rtlCol="0">
            <a:normAutofit fontScale="92500" lnSpcReduction="20000"/>
          </a:bodyPr>
          <a:lstStyle/>
          <a:p>
            <a:pPr marL="609600" indent="-609600">
              <a:spcAft>
                <a:spcPts val="1800"/>
              </a:spcAft>
              <a:defRPr/>
            </a:pPr>
            <a:r>
              <a:rPr lang="tr-TR" dirty="0" smtClean="0"/>
              <a:t>Bireylere akademik aşamaların başında bilimsel araştırma etiğinin öğretilmemesidir.</a:t>
            </a:r>
          </a:p>
          <a:p>
            <a:pPr marL="609600" indent="-609600">
              <a:spcAft>
                <a:spcPts val="1800"/>
              </a:spcAft>
              <a:defRPr/>
            </a:pPr>
            <a:r>
              <a:rPr lang="tr-TR" dirty="0" smtClean="0"/>
              <a:t>Kendilerine toplumda, üniversite ve  bilim çevrelerinde yüksek yer edinme duyguları genç bireyleri etik dışı davranışlara götürebilir.</a:t>
            </a:r>
          </a:p>
          <a:p>
            <a:pPr marL="609600" indent="-609600">
              <a:spcAft>
                <a:spcPts val="1800"/>
              </a:spcAft>
              <a:defRPr/>
            </a:pPr>
            <a:r>
              <a:rPr lang="tr-TR" dirty="0" smtClean="0"/>
              <a:t>Fazla sayıda yayın yapılması ile bilimde saygınlığın her zaman artacağı yanılgısıdır.</a:t>
            </a:r>
          </a:p>
          <a:p>
            <a:pPr marL="609600" indent="-609600">
              <a:spcAft>
                <a:spcPts val="1800"/>
              </a:spcAft>
              <a:defRPr/>
            </a:pPr>
            <a:r>
              <a:rPr lang="tr-TR" dirty="0" smtClean="0"/>
              <a:t>Elde edilen finansal desteği yitirmemek için bilimde etik dışı bir davranışa sığınılabilinir.</a:t>
            </a:r>
          </a:p>
          <a:p>
            <a:pPr marL="609600" indent="-609600">
              <a:buNone/>
              <a:defRPr/>
            </a:pPr>
            <a:endParaRPr lang="tr-TR" dirty="0" smtClean="0"/>
          </a:p>
          <a:p>
            <a:pPr marL="609600" indent="-609600">
              <a:buFontTx/>
              <a:buAutoNum type="arabicPeriod"/>
              <a:defRPr/>
            </a:pPr>
            <a:endParaRPr lang="tr-TR" dirty="0"/>
          </a:p>
        </p:txBody>
      </p:sp>
      <p:sp>
        <p:nvSpPr>
          <p:cNvPr id="5530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0D4044-2354-4FEA-80C1-ED0F8BB869B7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952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5" descr="ANd9GcTLy65nqwScwIIguj3WyoLftC_hvVfgHjuzun9NT61qSJihpJ4&amp;t=1&amp;usg=__TzJMgzzWkL3k4havadNVKLhhL-0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26" y="4221164"/>
            <a:ext cx="277177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2541588" y="285750"/>
            <a:ext cx="5715000" cy="1131888"/>
          </a:xfrm>
        </p:spPr>
        <p:txBody>
          <a:bodyPr/>
          <a:lstStyle/>
          <a:p>
            <a:pPr eaLnBrk="1" hangingPunct="1"/>
            <a:r>
              <a:rPr lang="tr-TR" altLang="tr-TR" sz="2400"/>
              <a:t>Bilimsel Etiğe Aykırı Davranışların Önlenmesi İçin Yapılması Gerekenler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Aft>
                <a:spcPts val="1800"/>
              </a:spcAft>
            </a:pPr>
            <a:r>
              <a:rPr lang="tr-TR" altLang="tr-TR" smtClean="0"/>
              <a:t>Araştırmacıların eğitilmesi,</a:t>
            </a:r>
          </a:p>
          <a:p>
            <a:pPr marL="609600" indent="-609600">
              <a:spcAft>
                <a:spcPts val="1800"/>
              </a:spcAft>
            </a:pPr>
            <a:r>
              <a:rPr lang="tr-TR" altLang="tr-TR" smtClean="0"/>
              <a:t>Araştırmacılar üzerinde baskıların azaltılması,</a:t>
            </a:r>
          </a:p>
          <a:p>
            <a:pPr marL="609600" indent="-609600">
              <a:spcAft>
                <a:spcPts val="1800"/>
              </a:spcAft>
            </a:pPr>
            <a:r>
              <a:rPr lang="tr-TR" altLang="tr-TR" smtClean="0"/>
              <a:t>Araştırmacılar üzerindeki mali baskının azaltılması gerekmektedir.</a:t>
            </a:r>
          </a:p>
          <a:p>
            <a:pPr marL="609600" indent="-609600">
              <a:buNone/>
            </a:pPr>
            <a:endParaRPr lang="tr-TR" altLang="tr-TR"/>
          </a:p>
        </p:txBody>
      </p:sp>
      <p:sp>
        <p:nvSpPr>
          <p:cNvPr id="56325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D632894-DE39-4F26-9F67-84D34FD862D2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708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Kaynaklar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381251" y="1949450"/>
            <a:ext cx="7858125" cy="4287838"/>
          </a:xfrm>
        </p:spPr>
        <p:txBody>
          <a:bodyPr rtlCol="0">
            <a:normAutofit lnSpcReduction="10000"/>
          </a:bodyPr>
          <a:lstStyle/>
          <a:p>
            <a:pPr lvl="1" eaLnBrk="1" fontAlgn="auto" hangingPunct="1">
              <a:defRPr/>
            </a:pPr>
            <a:r>
              <a:rPr lang="tr-TR" dirty="0" smtClean="0"/>
              <a:t>Şener </a:t>
            </a:r>
            <a:r>
              <a:rPr lang="tr-TR" dirty="0" err="1" smtClean="0"/>
              <a:t>Büyüköztürk</a:t>
            </a:r>
            <a:r>
              <a:rPr lang="tr-TR" dirty="0" smtClean="0"/>
              <a:t>, Özcan Akgün, Şirin Karadeniz, Bilimsel Araştırma Yöntemleri, 2010 </a:t>
            </a:r>
            <a:r>
              <a:rPr lang="tr-TR" dirty="0" err="1" smtClean="0"/>
              <a:t>PegemA</a:t>
            </a:r>
            <a:r>
              <a:rPr lang="tr-TR" dirty="0" smtClean="0"/>
              <a:t> Yayıncılık Ankara</a:t>
            </a:r>
          </a:p>
          <a:p>
            <a:pPr lvl="1" eaLnBrk="1" fontAlgn="auto" hangingPunct="1">
              <a:defRPr/>
            </a:pPr>
            <a:r>
              <a:rPr lang="tr-TR" dirty="0" smtClean="0"/>
              <a:t>Özcan Demirel, Zeki Kaya, Eğitim Bilimlerine Giriş, 2007 </a:t>
            </a:r>
            <a:r>
              <a:rPr lang="tr-TR" dirty="0" err="1" smtClean="0"/>
              <a:t>Pegem</a:t>
            </a:r>
            <a:r>
              <a:rPr lang="tr-TR" dirty="0" smtClean="0"/>
              <a:t> A Yayıncılık Ankara</a:t>
            </a:r>
          </a:p>
          <a:p>
            <a:pPr lvl="1" eaLnBrk="1" fontAlgn="auto" hangingPunct="1">
              <a:defRPr/>
            </a:pPr>
            <a:r>
              <a:rPr lang="tr-TR" dirty="0" smtClean="0">
                <a:hlinkClick r:id="rId2"/>
              </a:rPr>
              <a:t>http://www.</a:t>
            </a:r>
            <a:r>
              <a:rPr lang="tr-TR" dirty="0" err="1" smtClean="0">
                <a:hlinkClick r:id="rId2"/>
              </a:rPr>
              <a:t>scribd</a:t>
            </a:r>
            <a:r>
              <a:rPr lang="tr-TR" dirty="0" smtClean="0">
                <a:hlinkClick r:id="rId2"/>
              </a:rPr>
              <a:t>.com/</a:t>
            </a:r>
            <a:r>
              <a:rPr lang="tr-TR" dirty="0" err="1" smtClean="0">
                <a:hlinkClick r:id="rId2"/>
              </a:rPr>
              <a:t>doc</a:t>
            </a:r>
            <a:r>
              <a:rPr lang="tr-TR" dirty="0" smtClean="0">
                <a:hlinkClick r:id="rId2"/>
              </a:rPr>
              <a:t>/13550377/Bilimsel-</a:t>
            </a:r>
            <a:r>
              <a:rPr lang="tr-TR" dirty="0" err="1" smtClean="0">
                <a:hlinkClick r:id="rId2"/>
              </a:rPr>
              <a:t>Arastirmanin</a:t>
            </a:r>
            <a:r>
              <a:rPr lang="tr-TR" dirty="0" smtClean="0">
                <a:hlinkClick r:id="rId2"/>
              </a:rPr>
              <a:t>-Kavramsal-Temelleri</a:t>
            </a:r>
            <a:endParaRPr lang="tr-TR" dirty="0" smtClean="0"/>
          </a:p>
          <a:p>
            <a:pPr lvl="1" eaLnBrk="1" fontAlgn="auto" hangingPunct="1">
              <a:defRPr/>
            </a:pPr>
            <a:r>
              <a:rPr lang="tr-TR" dirty="0" smtClean="0">
                <a:hlinkClick r:id="rId3"/>
              </a:rPr>
              <a:t>http://www2.</a:t>
            </a:r>
            <a:r>
              <a:rPr lang="tr-TR" dirty="0" err="1" smtClean="0">
                <a:hlinkClick r:id="rId3"/>
              </a:rPr>
              <a:t>aku</a:t>
            </a:r>
            <a:r>
              <a:rPr lang="tr-TR" dirty="0" smtClean="0">
                <a:hlinkClick r:id="rId3"/>
              </a:rPr>
              <a:t>.edu.tr/~</a:t>
            </a:r>
            <a:r>
              <a:rPr lang="tr-TR" dirty="0" err="1" smtClean="0">
                <a:hlinkClick r:id="rId3"/>
              </a:rPr>
              <a:t>gocak</a:t>
            </a:r>
            <a:r>
              <a:rPr lang="tr-TR" dirty="0" smtClean="0">
                <a:hlinkClick r:id="rId3"/>
              </a:rPr>
              <a:t>/</a:t>
            </a:r>
            <a:r>
              <a:rPr lang="tr-TR" dirty="0" err="1" smtClean="0">
                <a:hlinkClick r:id="rId3"/>
              </a:rPr>
              <a:t>Arastirmayontem</a:t>
            </a:r>
            <a:r>
              <a:rPr lang="tr-TR" dirty="0" smtClean="0">
                <a:hlinkClick r:id="rId3"/>
              </a:rPr>
              <a:t>/2008sinif/</a:t>
            </a:r>
            <a:r>
              <a:rPr lang="tr-TR" dirty="0" err="1" smtClean="0">
                <a:hlinkClick r:id="rId3"/>
              </a:rPr>
              <a:t>arastirmaveturleri</a:t>
            </a:r>
            <a:r>
              <a:rPr lang="tr-TR" dirty="0" smtClean="0">
                <a:hlinkClick r:id="rId3"/>
              </a:rPr>
              <a:t>.</a:t>
            </a:r>
            <a:r>
              <a:rPr lang="tr-TR" dirty="0" err="1" smtClean="0">
                <a:hlinkClick r:id="rId3"/>
              </a:rPr>
              <a:t>pdf</a:t>
            </a:r>
            <a:endParaRPr lang="tr-TR" dirty="0" smtClean="0"/>
          </a:p>
          <a:p>
            <a:pPr lvl="1" eaLnBrk="1" fontAlgn="auto" hangingPunct="1">
              <a:defRPr/>
            </a:pPr>
            <a:r>
              <a:rPr lang="tr-TR" dirty="0" smtClean="0">
                <a:hlinkClick r:id="rId4"/>
              </a:rPr>
              <a:t>http://www.</a:t>
            </a:r>
            <a:r>
              <a:rPr lang="tr-TR" dirty="0" err="1" smtClean="0">
                <a:hlinkClick r:id="rId4"/>
              </a:rPr>
              <a:t>etkinlikpaylas</a:t>
            </a:r>
            <a:r>
              <a:rPr lang="tr-TR" dirty="0" smtClean="0">
                <a:hlinkClick r:id="rId4"/>
              </a:rPr>
              <a:t>.com/index.php?</a:t>
            </a:r>
            <a:r>
              <a:rPr lang="tr-TR" dirty="0" err="1" smtClean="0">
                <a:hlinkClick r:id="rId4"/>
              </a:rPr>
              <a:t>ind</a:t>
            </a:r>
            <a:r>
              <a:rPr lang="tr-TR" dirty="0" smtClean="0">
                <a:hlinkClick r:id="rId4"/>
              </a:rPr>
              <a:t>=</a:t>
            </a:r>
            <a:r>
              <a:rPr lang="tr-TR" dirty="0" err="1" smtClean="0">
                <a:hlinkClick r:id="rId4"/>
              </a:rPr>
              <a:t>downloads</a:t>
            </a:r>
            <a:r>
              <a:rPr lang="tr-TR" dirty="0" smtClean="0">
                <a:hlinkClick r:id="rId4"/>
              </a:rPr>
              <a:t>&amp;op=</a:t>
            </a:r>
            <a:r>
              <a:rPr lang="tr-TR" dirty="0" err="1" smtClean="0">
                <a:hlinkClick r:id="rId4"/>
              </a:rPr>
              <a:t>entry</a:t>
            </a:r>
            <a:r>
              <a:rPr lang="tr-TR" dirty="0" smtClean="0">
                <a:hlinkClick r:id="rId4"/>
              </a:rPr>
              <a:t>_</a:t>
            </a:r>
            <a:r>
              <a:rPr lang="tr-TR" dirty="0" err="1" smtClean="0">
                <a:hlinkClick r:id="rId4"/>
              </a:rPr>
              <a:t>view</a:t>
            </a:r>
            <a:r>
              <a:rPr lang="tr-TR" dirty="0" smtClean="0">
                <a:hlinkClick r:id="rId4"/>
              </a:rPr>
              <a:t>&amp;iden=3684</a:t>
            </a:r>
            <a:endParaRPr lang="tr-TR" dirty="0" smtClean="0"/>
          </a:p>
          <a:p>
            <a:pPr lvl="1" eaLnBrk="1" fontAlgn="auto" hangingPunct="1">
              <a:defRPr/>
            </a:pPr>
            <a:r>
              <a:rPr lang="tr-TR" sz="2100" dirty="0">
                <a:hlinkClick r:id="rId5"/>
              </a:rPr>
              <a:t>www.</a:t>
            </a:r>
            <a:r>
              <a:rPr lang="tr-TR" sz="2100" dirty="0" err="1">
                <a:hlinkClick r:id="rId5"/>
              </a:rPr>
              <a:t>bsm</a:t>
            </a:r>
            <a:r>
              <a:rPr lang="tr-TR" sz="2100" dirty="0">
                <a:hlinkClick r:id="rId5"/>
              </a:rPr>
              <a:t>.gov.tr/sunu/</a:t>
            </a:r>
            <a:r>
              <a:rPr lang="tr-TR" sz="2100" dirty="0" err="1">
                <a:hlinkClick r:id="rId5"/>
              </a:rPr>
              <a:t>docs</a:t>
            </a:r>
            <a:r>
              <a:rPr lang="tr-TR" sz="2100" dirty="0">
                <a:hlinkClick r:id="rId5"/>
              </a:rPr>
              <a:t>/</a:t>
            </a:r>
            <a:r>
              <a:rPr lang="tr-TR" sz="2100" dirty="0" err="1">
                <a:hlinkClick r:id="rId5"/>
              </a:rPr>
              <a:t>Egitim</a:t>
            </a:r>
            <a:r>
              <a:rPr lang="tr-TR" sz="2100" dirty="0">
                <a:hlinkClick r:id="rId5"/>
              </a:rPr>
              <a:t>_</a:t>
            </a:r>
            <a:r>
              <a:rPr lang="tr-TR" sz="2100" dirty="0" err="1">
                <a:hlinkClick r:id="rId5"/>
              </a:rPr>
              <a:t>Arastirma</a:t>
            </a:r>
            <a:r>
              <a:rPr lang="tr-TR" sz="2100" dirty="0">
                <a:hlinkClick r:id="rId5"/>
              </a:rPr>
              <a:t>_Teknikleri.</a:t>
            </a:r>
            <a:r>
              <a:rPr lang="tr-TR" sz="2100" dirty="0" err="1">
                <a:hlinkClick r:id="rId5"/>
              </a:rPr>
              <a:t>ppt</a:t>
            </a:r>
            <a:endParaRPr lang="tr-TR" sz="2100" dirty="0">
              <a:hlinkClick r:id="rId4"/>
            </a:endParaRPr>
          </a:p>
          <a:p>
            <a:pPr lvl="1" eaLnBrk="1" fontAlgn="auto" hangingPunct="1">
              <a:defRPr/>
            </a:pPr>
            <a:r>
              <a:rPr lang="tr-TR" sz="2100" dirty="0">
                <a:hlinkClick r:id="rId6"/>
              </a:rPr>
              <a:t>www.</a:t>
            </a:r>
            <a:r>
              <a:rPr lang="tr-TR" sz="2100" dirty="0" err="1">
                <a:hlinkClick r:id="rId6"/>
              </a:rPr>
              <a:t>ulakbim</a:t>
            </a:r>
            <a:r>
              <a:rPr lang="tr-TR" sz="2100" dirty="0">
                <a:hlinkClick r:id="rId6"/>
              </a:rPr>
              <a:t>.gov.tr/dokumanlar/sempozyum1/sruacan2.</a:t>
            </a:r>
            <a:r>
              <a:rPr lang="tr-TR" sz="2100" dirty="0" err="1">
                <a:hlinkClick r:id="rId6"/>
              </a:rPr>
              <a:t>pdf</a:t>
            </a:r>
            <a:endParaRPr lang="tr-TR" sz="2100" dirty="0">
              <a:hlinkClick r:id="rId5"/>
            </a:endParaRPr>
          </a:p>
          <a:p>
            <a:pPr lvl="1" eaLnBrk="1" fontAlgn="auto" hangingPunct="1">
              <a:defRPr/>
            </a:pPr>
            <a:endParaRPr lang="tr-TR" i="1" dirty="0" smtClean="0"/>
          </a:p>
          <a:p>
            <a:pPr lvl="1" eaLnBrk="1" fontAlgn="auto" hangingPunct="1">
              <a:defRPr/>
            </a:pPr>
            <a:endParaRPr lang="tr-TR" i="1" dirty="0" smtClean="0"/>
          </a:p>
          <a:p>
            <a:pPr lvl="1" eaLnBrk="1" fontAlgn="auto" hangingPunct="1">
              <a:defRPr/>
            </a:pPr>
            <a:endParaRPr lang="tr-TR" dirty="0" smtClean="0"/>
          </a:p>
          <a:p>
            <a:pPr eaLnBrk="1" fontAlgn="auto" hangingPunct="1">
              <a:defRPr/>
            </a:pPr>
            <a:endParaRPr lang="tr-TR" dirty="0"/>
          </a:p>
        </p:txBody>
      </p:sp>
      <p:sp>
        <p:nvSpPr>
          <p:cNvPr id="57348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1BE686E-61CE-41B8-9549-637C6ACE92B8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973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spcAft>
                <a:spcPts val="2400"/>
              </a:spcAft>
              <a:defRPr/>
            </a:pPr>
            <a:r>
              <a:rPr lang="tr-TR" dirty="0"/>
              <a:t> </a:t>
            </a:r>
            <a:r>
              <a:rPr lang="tr-TR" dirty="0" smtClean="0">
                <a:solidFill>
                  <a:srgbClr val="FF0000"/>
                </a:solidFill>
              </a:rPr>
              <a:t>Tarama</a:t>
            </a:r>
            <a:r>
              <a:rPr lang="tr-TR" dirty="0" smtClean="0"/>
              <a:t> çalışmalarında araştırmacılar;</a:t>
            </a:r>
            <a:endParaRPr lang="tr-TR" sz="2000" dirty="0"/>
          </a:p>
          <a:p>
            <a:pPr lvl="1" eaLnBrk="1" fontAlgn="auto" hangingPunct="1">
              <a:defRPr/>
            </a:pPr>
            <a:r>
              <a:rPr lang="tr-TR" dirty="0" smtClean="0"/>
              <a:t>Bireylerin </a:t>
            </a:r>
          </a:p>
          <a:p>
            <a:pPr lvl="1" eaLnBrk="1" fontAlgn="auto" hangingPunct="1">
              <a:defRPr/>
            </a:pPr>
            <a:r>
              <a:rPr lang="tr-TR" dirty="0" smtClean="0"/>
              <a:t>Grupların</a:t>
            </a:r>
            <a:endParaRPr lang="tr-TR" dirty="0"/>
          </a:p>
          <a:p>
            <a:pPr lvl="1">
              <a:spcAft>
                <a:spcPts val="1800"/>
              </a:spcAft>
              <a:defRPr/>
            </a:pPr>
            <a:r>
              <a:rPr lang="tr-TR" dirty="0" smtClean="0"/>
              <a:t>Fiziksel ortamların (okul gibi)</a:t>
            </a:r>
          </a:p>
          <a:p>
            <a:pPr marL="457200" lvl="1" indent="0">
              <a:buNone/>
              <a:defRPr/>
            </a:pPr>
            <a:r>
              <a:rPr lang="tr-TR" dirty="0" smtClean="0"/>
              <a:t>özelliklerini (yetenekler, tercihler, davranışlar vb.) özetler.</a:t>
            </a:r>
          </a:p>
          <a:p>
            <a:pPr lvl="2">
              <a:defRPr/>
            </a:pPr>
            <a:endParaRPr lang="tr-TR" sz="1600" dirty="0"/>
          </a:p>
        </p:txBody>
      </p:sp>
      <p:sp>
        <p:nvSpPr>
          <p:cNvPr id="36867" name="Başlık 1"/>
          <p:cNvSpPr>
            <a:spLocks noGrp="1"/>
          </p:cNvSpPr>
          <p:nvPr>
            <p:ph type="title"/>
          </p:nvPr>
        </p:nvSpPr>
        <p:spPr>
          <a:xfrm>
            <a:off x="2611439" y="427038"/>
            <a:ext cx="5716587" cy="1130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>Betimsel (Descriptive) Araştırmalar</a:t>
            </a:r>
          </a:p>
        </p:txBody>
      </p:sp>
      <p:sp>
        <p:nvSpPr>
          <p:cNvPr id="3686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921277-3D77-4C49-8FD7-937FDB41530F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754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İçerik Yer Tutucusu 2"/>
          <p:cNvSpPr>
            <a:spLocks noGrp="1"/>
          </p:cNvSpPr>
          <p:nvPr>
            <p:ph idx="1"/>
          </p:nvPr>
        </p:nvSpPr>
        <p:spPr>
          <a:xfrm>
            <a:off x="2381251" y="1938338"/>
            <a:ext cx="8035925" cy="4298950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tr-TR" altLang="tr-TR" smtClean="0"/>
              <a:t>Eğitim alanındaki betimsel çalışmalara verilecek örnekler;</a:t>
            </a:r>
          </a:p>
          <a:p>
            <a:pPr lvl="1" eaLnBrk="1" hangingPunct="1"/>
            <a:r>
              <a:rPr lang="tr-TR" altLang="tr-TR" smtClean="0"/>
              <a:t>Çeşitli öğrenci gruplarının başarılarını belirlemek,</a:t>
            </a:r>
          </a:p>
          <a:p>
            <a:pPr lvl="1" eaLnBrk="1" hangingPunct="1"/>
            <a:r>
              <a:rPr lang="tr-TR" altLang="tr-TR" smtClean="0"/>
              <a:t>Öğretmenlerin, yöneticilerin veya danışmanların davranışlarını tanımlamak,</a:t>
            </a:r>
          </a:p>
          <a:p>
            <a:pPr lvl="1">
              <a:spcAft>
                <a:spcPts val="1800"/>
              </a:spcAft>
            </a:pPr>
            <a:r>
              <a:rPr lang="tr-TR" altLang="tr-TR" smtClean="0"/>
              <a:t>Ebeveynlerin tutumlarını ve okulun fiziki şartlarını tanımlamak olabilir.</a:t>
            </a:r>
          </a:p>
          <a:p>
            <a:pPr eaLnBrk="1" hangingPunct="1"/>
            <a:r>
              <a:rPr lang="tr-TR" altLang="tr-TR" smtClean="0"/>
              <a:t>Olgunun tanımlanması tüm araştırma gayretlerinin başlangıç noktasıdır.</a:t>
            </a:r>
          </a:p>
        </p:txBody>
      </p:sp>
      <p:sp>
        <p:nvSpPr>
          <p:cNvPr id="37891" name="Başlık 1"/>
          <p:cNvSpPr>
            <a:spLocks noGrp="1"/>
          </p:cNvSpPr>
          <p:nvPr>
            <p:ph type="title"/>
          </p:nvPr>
        </p:nvSpPr>
        <p:spPr>
          <a:xfrm>
            <a:off x="2611439" y="427038"/>
            <a:ext cx="5716587" cy="1130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>Betimsel (Descriptive) Araştırmalar</a:t>
            </a:r>
          </a:p>
        </p:txBody>
      </p:sp>
      <p:sp>
        <p:nvSpPr>
          <p:cNvPr id="37892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CD17AD-86AD-4F16-965F-389E7E91DA30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432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İçerik Yer Tutucusu 2"/>
          <p:cNvSpPr>
            <a:spLocks noGrp="1"/>
          </p:cNvSpPr>
          <p:nvPr>
            <p:ph idx="1"/>
          </p:nvPr>
        </p:nvSpPr>
        <p:spPr>
          <a:xfrm>
            <a:off x="2381251" y="2238376"/>
            <a:ext cx="7858125" cy="4143375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altLang="tr-TR" smtClean="0"/>
              <a:t>İlişkileri ve bağlantıları inceleyen araştırma türüdür.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altLang="tr-TR" smtClean="0"/>
              <a:t>Başarı konusundaki farklılıkların; öğretmenin davranışı, öğrencinin ilgileri ve ebeveynlerin tutumlarıyla ne şekilde ilişkilendirildiğini öğrenmek isteyebilirler.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altLang="tr-TR" smtClean="0"/>
              <a:t>Bu şekilde araştırmacılar; ilişkileri belirleyerek olguları daha iyi algılayabilirler. </a:t>
            </a:r>
          </a:p>
        </p:txBody>
      </p:sp>
      <p:sp>
        <p:nvSpPr>
          <p:cNvPr id="38915" name="Dikdörtgen 3"/>
          <p:cNvSpPr>
            <a:spLocks noChangeArrowheads="1"/>
          </p:cNvSpPr>
          <p:nvPr/>
        </p:nvSpPr>
        <p:spPr bwMode="auto">
          <a:xfrm>
            <a:off x="3216275" y="476251"/>
            <a:ext cx="4535488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200" b="1">
                <a:solidFill>
                  <a:srgbClr val="17375E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İlişkisel (Associational) Araştırmalar</a:t>
            </a:r>
          </a:p>
        </p:txBody>
      </p:sp>
      <p:sp>
        <p:nvSpPr>
          <p:cNvPr id="38916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75E197-FCC9-4740-B756-9439CE3C7FE6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536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tr-TR" altLang="tr-TR" smtClean="0"/>
              <a:t>İlişkisel araştırmalara verilebilecek bazı örnekler;</a:t>
            </a:r>
            <a:endParaRPr lang="tr-TR" altLang="tr-TR" sz="2000"/>
          </a:p>
          <a:p>
            <a:pPr lvl="1" eaLnBrk="1" hangingPunct="1"/>
            <a:r>
              <a:rPr lang="tr-TR" altLang="tr-TR" smtClean="0"/>
              <a:t>Korelasyonel ve nedensel karşılaştırma yöntemleri,</a:t>
            </a:r>
          </a:p>
          <a:p>
            <a:pPr lvl="1" eaLnBrk="1" hangingPunct="1"/>
            <a:r>
              <a:rPr lang="tr-TR" altLang="tr-TR" smtClean="0"/>
              <a:t>Başarı ve tutum arasındaki , öğrencinin bireysel farklılıklarının arasındaki ya da öğretmenin farklı özellikleri ve öğrencinin başarısı arasındaki korelasyon araştırmaları,</a:t>
            </a:r>
          </a:p>
          <a:p>
            <a:pPr lvl="1" eaLnBrk="1" hangingPunct="1"/>
            <a:r>
              <a:rPr lang="tr-TR" altLang="tr-TR" smtClean="0"/>
              <a:t>Ders anlatımı ve başarı arasındaki ya da cinsiyet ve başarı arasındaki nedensel karşılaştırma araştırmalarıdır.</a:t>
            </a:r>
          </a:p>
        </p:txBody>
      </p:sp>
      <p:sp>
        <p:nvSpPr>
          <p:cNvPr id="39939" name="Dikdörtgen 3"/>
          <p:cNvSpPr>
            <a:spLocks noChangeArrowheads="1"/>
          </p:cNvSpPr>
          <p:nvPr/>
        </p:nvSpPr>
        <p:spPr bwMode="auto">
          <a:xfrm>
            <a:off x="3216275" y="476251"/>
            <a:ext cx="4535488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200" b="1">
                <a:solidFill>
                  <a:srgbClr val="17375E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İlişkisel (Associational) Araştırmalar</a:t>
            </a:r>
          </a:p>
        </p:txBody>
      </p:sp>
      <p:sp>
        <p:nvSpPr>
          <p:cNvPr id="39940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6AE2C5-DB15-4D9A-B329-C65FCC86B007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53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81250" y="1928814"/>
            <a:ext cx="7962900" cy="4237037"/>
          </a:xfrm>
        </p:spPr>
        <p:txBody>
          <a:bodyPr rtlCol="0">
            <a:normAutofit/>
          </a:bodyPr>
          <a:lstStyle/>
          <a:p>
            <a:pPr eaLnBrk="1" fontAlgn="auto" hangingPunct="1">
              <a:defRPr/>
            </a:pPr>
            <a:r>
              <a:rPr lang="tr-TR" sz="2200" dirty="0"/>
              <a:t>Belirli bir yöntem ya da uygulamanın bir ya da daha fazla sonucu etkilemesi beklenir. </a:t>
            </a:r>
          </a:p>
          <a:p>
            <a:pPr eaLnBrk="1" fontAlgn="auto" hangingPunct="1">
              <a:defRPr/>
            </a:pPr>
            <a:r>
              <a:rPr lang="tr-TR" sz="2200" dirty="0"/>
              <a:t>Müdahale araştırmaları, araştırmacıların;</a:t>
            </a:r>
          </a:p>
          <a:p>
            <a:pPr lvl="1" eaLnBrk="1" fontAlgn="auto" hangingPunct="1">
              <a:defRPr/>
            </a:pPr>
            <a:r>
              <a:rPr lang="tr-TR" sz="1900" dirty="0"/>
              <a:t>Çeşitli öğretim yöntemlerinin, </a:t>
            </a:r>
          </a:p>
          <a:p>
            <a:pPr lvl="1" eaLnBrk="1" fontAlgn="auto" hangingPunct="1">
              <a:defRPr/>
            </a:pPr>
            <a:r>
              <a:rPr lang="tr-TR" sz="1900" dirty="0"/>
              <a:t>Öğretim programlarının, </a:t>
            </a:r>
          </a:p>
          <a:p>
            <a:pPr lvl="1" eaLnBrk="1" fontAlgn="auto" hangingPunct="1">
              <a:defRPr/>
            </a:pPr>
            <a:r>
              <a:rPr lang="tr-TR" sz="1900" dirty="0"/>
              <a:t>Sınıfın düzenlenmesinin etkililiğini,</a:t>
            </a:r>
          </a:p>
          <a:p>
            <a:pPr lvl="1" eaLnBrk="1" fontAlgn="auto" hangingPunct="1">
              <a:defRPr/>
            </a:pPr>
            <a:r>
              <a:rPr lang="tr-TR" sz="1900"/>
              <a:t>Kişilerin veya </a:t>
            </a:r>
            <a:r>
              <a:rPr lang="tr-TR" sz="1900" dirty="0"/>
              <a:t>grupların özelliklerini etkilemeye yönelik diğer çabaların değerlendirilebilmelerini sağlar.</a:t>
            </a:r>
          </a:p>
          <a:p>
            <a:pPr eaLnBrk="1" fontAlgn="auto" hangingPunct="1">
              <a:defRPr/>
            </a:pPr>
            <a:r>
              <a:rPr lang="tr-TR" sz="2200" dirty="0"/>
              <a:t>Müdahale araştırmaları, kuramsal tahminleri doğrulayarak sahip olunan genel bilgiye katkıda bulunabilir. Müdahale araştırmasında kullanılan başlıca yöntem </a:t>
            </a:r>
            <a:r>
              <a:rPr lang="tr-TR" sz="2200" dirty="0">
                <a:solidFill>
                  <a:srgbClr val="FF0000"/>
                </a:solidFill>
              </a:rPr>
              <a:t>deney</a:t>
            </a:r>
            <a:r>
              <a:rPr lang="tr-TR" sz="2200" dirty="0"/>
              <a:t>dir.</a:t>
            </a:r>
          </a:p>
          <a:p>
            <a:pPr eaLnBrk="1" fontAlgn="auto" hangingPunct="1">
              <a:defRPr/>
            </a:pPr>
            <a:endParaRPr lang="tr-TR" dirty="0" smtClean="0"/>
          </a:p>
          <a:p>
            <a:pPr lvl="1" eaLnBrk="1" fontAlgn="auto" hangingPunct="1">
              <a:buFont typeface="Wingdings" panose="05000000000000000000" pitchFamily="2" charset="2"/>
              <a:buNone/>
              <a:defRPr/>
            </a:pPr>
            <a:endParaRPr lang="tr-TR" dirty="0"/>
          </a:p>
        </p:txBody>
      </p:sp>
      <p:sp>
        <p:nvSpPr>
          <p:cNvPr id="40963" name="Dikdörtgen 3"/>
          <p:cNvSpPr>
            <a:spLocks noChangeArrowheads="1"/>
          </p:cNvSpPr>
          <p:nvPr/>
        </p:nvSpPr>
        <p:spPr bwMode="auto">
          <a:xfrm>
            <a:off x="3216275" y="468314"/>
            <a:ext cx="453548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200" b="1">
                <a:solidFill>
                  <a:srgbClr val="17375E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Müdahale (Intervention) Araştırmaları</a:t>
            </a:r>
          </a:p>
        </p:txBody>
      </p:sp>
      <p:sp>
        <p:nvSpPr>
          <p:cNvPr id="40964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15A55F-3873-47E4-91D0-910F14A373F9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688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Genel Araştırma Türleri</a:t>
            </a:r>
          </a:p>
        </p:txBody>
      </p:sp>
      <p:sp>
        <p:nvSpPr>
          <p:cNvPr id="41987" name="İçerik Yer Tutucusu 2"/>
          <p:cNvSpPr>
            <a:spLocks noGrp="1"/>
          </p:cNvSpPr>
          <p:nvPr>
            <p:ph idx="1"/>
          </p:nvPr>
        </p:nvSpPr>
        <p:spPr>
          <a:xfrm>
            <a:off x="2381251" y="2060576"/>
            <a:ext cx="7858125" cy="4143375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altLang="tr-TR" sz="2000"/>
              <a:t>Eğitim alanındaki bazı araştırma türleri üç genel yaklaşımı birleştirebilir.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altLang="tr-TR" sz="2000"/>
              <a:t>Tarihi, etnografik ve diğer nitel araştırma yöntemleri yapı olarak aslında betimsel olmalarına rağmen, eğer araştırmacı ilişkileri incelerse, zaman zaman ilişkisel de olabilirler.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altLang="tr-TR" sz="2000"/>
              <a:t>Üniversite sınavında başarılı olmak için gereklilikler ile matematikteki başarı arasındaki ilişkileri inceleyen, bu gereklilikleri zaman içinde inceleyen betimsel tarihi bir araştırma, aynı zamanda ilişkiseldir. </a:t>
            </a:r>
          </a:p>
        </p:txBody>
      </p:sp>
      <p:sp>
        <p:nvSpPr>
          <p:cNvPr id="4198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D675CC-2D4A-4733-B763-571C4139218E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34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Başlık"/>
          <p:cNvSpPr>
            <a:spLocks noGrp="1"/>
          </p:cNvSpPr>
          <p:nvPr>
            <p:ph type="title"/>
          </p:nvPr>
        </p:nvSpPr>
        <p:spPr>
          <a:xfrm>
            <a:off x="2640013" y="496889"/>
            <a:ext cx="5715000" cy="11318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>Nicel ve Nitel Araştırmaların Karşılaştırılması</a:t>
            </a:r>
          </a:p>
        </p:txBody>
      </p:sp>
      <p:sp>
        <p:nvSpPr>
          <p:cNvPr id="43011" name="2 İçerik Yer Tutucusu"/>
          <p:cNvSpPr>
            <a:spLocks noGrp="1"/>
          </p:cNvSpPr>
          <p:nvPr>
            <p:ph idx="1"/>
          </p:nvPr>
        </p:nvSpPr>
        <p:spPr>
          <a:xfrm>
            <a:off x="2381251" y="2165351"/>
            <a:ext cx="7858125" cy="4143375"/>
          </a:xfrm>
        </p:spPr>
        <p:txBody>
          <a:bodyPr/>
          <a:lstStyle/>
          <a:p>
            <a:pPr eaLnBrk="1" hangingPunct="1"/>
            <a:r>
              <a:rPr lang="tr-TR" altLang="tr-TR" smtClean="0"/>
              <a:t>Bilimsel araştırmalarda diğer bir ayrım da </a:t>
            </a:r>
            <a:r>
              <a:rPr lang="tr-TR" altLang="tr-TR" smtClean="0">
                <a:solidFill>
                  <a:srgbClr val="FF0000"/>
                </a:solidFill>
              </a:rPr>
              <a:t>“nitel ve nicel araştırmalar” </a:t>
            </a:r>
            <a:r>
              <a:rPr lang="tr-TR" altLang="tr-TR" smtClean="0"/>
              <a:t>şeklinde gerçekleşir.</a:t>
            </a:r>
          </a:p>
          <a:p>
            <a:pPr eaLnBrk="1" hangingPunct="1"/>
            <a:r>
              <a:rPr lang="tr-TR" altLang="tr-TR" smtClean="0"/>
              <a:t>Nitel ve nicel araştırmalar </a:t>
            </a:r>
          </a:p>
          <a:p>
            <a:pPr lvl="1" eaLnBrk="1" hangingPunct="1"/>
            <a:r>
              <a:rPr lang="tr-TR" altLang="tr-TR" smtClean="0"/>
              <a:t>Yararlanılan yöntemler,</a:t>
            </a:r>
          </a:p>
          <a:p>
            <a:pPr lvl="1" eaLnBrk="1" hangingPunct="1"/>
            <a:r>
              <a:rPr lang="tr-TR" altLang="tr-TR" smtClean="0"/>
              <a:t>Yürütülen çalışmalar,</a:t>
            </a:r>
          </a:p>
          <a:p>
            <a:pPr lvl="1" eaLnBrk="1" hangingPunct="1"/>
            <a:r>
              <a:rPr lang="tr-TR" altLang="tr-TR" smtClean="0"/>
              <a:t>Araştırtmacının rolü,</a:t>
            </a:r>
          </a:p>
          <a:p>
            <a:pPr lvl="1" eaLnBrk="1" hangingPunct="1"/>
            <a:r>
              <a:rPr lang="tr-TR" altLang="tr-TR" smtClean="0"/>
              <a:t>Genelleştirilebilirlik, yönlerinden farklılık gösterirler.</a:t>
            </a:r>
          </a:p>
          <a:p>
            <a:pPr lvl="1" eaLnBrk="1" hangingPunct="1"/>
            <a:endParaRPr lang="tr-TR" altLang="tr-TR" smtClean="0"/>
          </a:p>
        </p:txBody>
      </p:sp>
      <p:sp>
        <p:nvSpPr>
          <p:cNvPr id="43012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BD3693-EDD0-429F-81B0-3399FA97ABE5}" type="slidenum">
              <a:rPr lang="tr-TR" altLang="tr-TR" sz="1400">
                <a:solidFill>
                  <a:srgbClr val="89898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tr-TR" altLang="tr-TR" sz="1400">
              <a:solidFill>
                <a:srgbClr val="89898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6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1037</Words>
  <Application>Microsoft Office PowerPoint</Application>
  <PresentationFormat>Geniş ekran</PresentationFormat>
  <Paragraphs>173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Tahoma</vt:lpstr>
      <vt:lpstr>Wingdings</vt:lpstr>
      <vt:lpstr>Office Teması</vt:lpstr>
      <vt:lpstr>Genel Araştırma Türleri</vt:lpstr>
      <vt:lpstr>Betimsel (Descriptive) Araştırmalar</vt:lpstr>
      <vt:lpstr>Betimsel (Descriptive) Araştırmalar</vt:lpstr>
      <vt:lpstr>Betimsel (Descriptive) Araştırmalar</vt:lpstr>
      <vt:lpstr>PowerPoint Sunusu</vt:lpstr>
      <vt:lpstr>PowerPoint Sunusu</vt:lpstr>
      <vt:lpstr>PowerPoint Sunusu</vt:lpstr>
      <vt:lpstr>Genel Araştırma Türleri</vt:lpstr>
      <vt:lpstr>Nicel ve Nitel Araştırmaların Karşılaştırılması</vt:lpstr>
      <vt:lpstr>Nicel Araştırmanın Avantajları / Dezavantajları</vt:lpstr>
      <vt:lpstr>Nitel Araştırmanın Avantajları / Dezavantajları</vt:lpstr>
      <vt:lpstr>Nicel ve Nitel Araştırmaların Karşılaştırılması</vt:lpstr>
      <vt:lpstr>Araştırma Sürecinin Aşamaları</vt:lpstr>
      <vt:lpstr>Araştırma Sürecinin Aşamaları</vt:lpstr>
      <vt:lpstr>Etik</vt:lpstr>
      <vt:lpstr>Bilimsel Araştırma Yapan İnsanların Sahip Olması Gereken Özellikler</vt:lpstr>
      <vt:lpstr>Bilimsel Çalışmalarda Karşılaşılan  Sorunlar</vt:lpstr>
      <vt:lpstr>Bilimsel Çalışmalarda Karşılaşılan  Sorunlar</vt:lpstr>
      <vt:lpstr>Bilim Dünyasında En Sık Görülen Etik Dışı Davranışlar</vt:lpstr>
      <vt:lpstr>Bilim Dünyasında En Sık Görülen Etik Dışı Davranışlar</vt:lpstr>
      <vt:lpstr>Bilimde Etik Dışı Davranışın Başlıca Nedenleri</vt:lpstr>
      <vt:lpstr>Bilimsel Etiğe Aykırı Davranışların Önlenmesi İçin Yapılması Gerekenler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 Araştırma Türleri</dc:title>
  <dc:creator>gülbin özçelikay</dc:creator>
  <cp:lastModifiedBy>gülbin özçelikay</cp:lastModifiedBy>
  <cp:revision>1</cp:revision>
  <dcterms:created xsi:type="dcterms:W3CDTF">2021-11-04T07:44:14Z</dcterms:created>
  <dcterms:modified xsi:type="dcterms:W3CDTF">2021-11-04T07:44:25Z</dcterms:modified>
</cp:coreProperties>
</file>