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60" r:id="rId4"/>
    <p:sldId id="261" r:id="rId5"/>
    <p:sldId id="281" r:id="rId6"/>
    <p:sldId id="262" r:id="rId7"/>
    <p:sldId id="263" r:id="rId8"/>
    <p:sldId id="264" r:id="rId9"/>
    <p:sldId id="265" r:id="rId10"/>
    <p:sldId id="267" r:id="rId11"/>
    <p:sldId id="278" r:id="rId12"/>
    <p:sldId id="269" r:id="rId13"/>
  </p:sldIdLst>
  <p:sldSz cx="10693400" cy="7562850"/>
  <p:notesSz cx="10693400" cy="756285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530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36662" y="518414"/>
            <a:ext cx="2020074" cy="635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9838" y="1564640"/>
            <a:ext cx="8093722" cy="3152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33349" y="2830322"/>
            <a:ext cx="3424554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5" dirty="0"/>
              <a:t>DOĞU</a:t>
            </a:r>
            <a:r>
              <a:rPr sz="4400" spc="-45" dirty="0"/>
              <a:t> </a:t>
            </a:r>
            <a:r>
              <a:rPr sz="4400" spc="-95" dirty="0"/>
              <a:t>AVRUPA</a:t>
            </a:r>
            <a:endParaRPr sz="4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dirty="0"/>
              <a:t>UKR</a:t>
            </a:r>
            <a:r>
              <a:rPr spc="-295" dirty="0"/>
              <a:t>A</a:t>
            </a:r>
            <a:r>
              <a:rPr spc="-5" dirty="0"/>
              <a:t>YNA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93070" y="1204214"/>
            <a:ext cx="8071484" cy="2000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dirty="0">
                <a:latin typeface="Calibri"/>
                <a:cs typeface="Calibri"/>
              </a:rPr>
              <a:t>603.628 km2 yüz ölçümüyle </a:t>
            </a:r>
            <a:r>
              <a:rPr sz="1800" spc="-5" dirty="0">
                <a:latin typeface="Calibri"/>
                <a:cs typeface="Calibri"/>
              </a:rPr>
              <a:t>tamamı Avrupa'da olan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en</a:t>
            </a:r>
            <a:r>
              <a:rPr sz="1800" spc="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geniş </a:t>
            </a:r>
            <a:r>
              <a:rPr sz="1800" spc="-35" dirty="0">
                <a:latin typeface="Calibri"/>
                <a:cs typeface="Calibri"/>
              </a:rPr>
              <a:t>ülkedir.</a:t>
            </a:r>
            <a:r>
              <a:rPr sz="1800" spc="3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Doğusunda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kuzeydoğusunda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Rusya,</a:t>
            </a:r>
            <a:r>
              <a:rPr sz="1800" spc="-10" dirty="0">
                <a:latin typeface="Calibri"/>
                <a:cs typeface="Calibri"/>
              </a:rPr>
              <a:t> kuzeybatısında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Beyaz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Rusya,</a:t>
            </a:r>
            <a:r>
              <a:rPr sz="1800" spc="38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batısında</a:t>
            </a:r>
            <a:r>
              <a:rPr sz="1800" spc="4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Polonya, </a:t>
            </a:r>
            <a:r>
              <a:rPr sz="1800" spc="-10" dirty="0">
                <a:latin typeface="Calibri"/>
                <a:cs typeface="Calibri"/>
              </a:rPr>
              <a:t> Slovakya ve Macaristan, </a:t>
            </a:r>
            <a:r>
              <a:rPr sz="1800" spc="-5" dirty="0">
                <a:latin typeface="Calibri"/>
                <a:cs typeface="Calibri"/>
              </a:rPr>
              <a:t>güneybatısında </a:t>
            </a:r>
            <a:r>
              <a:rPr sz="1800" spc="-20" dirty="0">
                <a:latin typeface="Calibri"/>
                <a:cs typeface="Calibri"/>
              </a:rPr>
              <a:t>Romanya </a:t>
            </a:r>
            <a:r>
              <a:rPr sz="1800" spc="-10" dirty="0">
                <a:latin typeface="Calibri"/>
                <a:cs typeface="Calibri"/>
              </a:rPr>
              <a:t>ve </a:t>
            </a:r>
            <a:r>
              <a:rPr sz="1800" spc="-5" dirty="0">
                <a:latin typeface="Calibri"/>
                <a:cs typeface="Calibri"/>
              </a:rPr>
              <a:t>Moldova </a:t>
            </a:r>
            <a:r>
              <a:rPr sz="1800" dirty="0">
                <a:latin typeface="Calibri"/>
                <a:cs typeface="Calibri"/>
              </a:rPr>
              <a:t>ile </a:t>
            </a:r>
            <a:r>
              <a:rPr sz="1800" spc="-20" dirty="0">
                <a:latin typeface="Calibri"/>
                <a:cs typeface="Calibri"/>
              </a:rPr>
              <a:t>kara </a:t>
            </a:r>
            <a:r>
              <a:rPr sz="1800" dirty="0">
                <a:latin typeface="Calibri"/>
                <a:cs typeface="Calibri"/>
              </a:rPr>
              <a:t>sınırı </a:t>
            </a:r>
            <a:r>
              <a:rPr sz="1800" spc="-40" dirty="0">
                <a:latin typeface="Calibri"/>
                <a:cs typeface="Calibri"/>
              </a:rPr>
              <a:t>vardır. 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Ayrıca güneyde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Karadeniz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Azak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Denizi'ne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kıyısı </a:t>
            </a:r>
            <a:r>
              <a:rPr sz="1800" spc="-20" dirty="0">
                <a:latin typeface="Calibri"/>
                <a:cs typeface="Calibri"/>
              </a:rPr>
              <a:t>bulunmaktadır.</a:t>
            </a:r>
            <a:endParaRPr sz="18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b="1" spc="-15" dirty="0">
                <a:latin typeface="Calibri"/>
                <a:cs typeface="Calibri"/>
              </a:rPr>
              <a:t>Başkenti</a:t>
            </a:r>
            <a:r>
              <a:rPr sz="1800" b="1" spc="-10" dirty="0">
                <a:latin typeface="Calibri"/>
                <a:cs typeface="Calibri"/>
              </a:rPr>
              <a:t> ve</a:t>
            </a:r>
            <a:r>
              <a:rPr sz="1800" b="1" spc="-5" dirty="0">
                <a:latin typeface="Calibri"/>
                <a:cs typeface="Calibri"/>
              </a:rPr>
              <a:t> en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büyük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şehri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Kiev'dir.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Sovyet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Sosyalist</a:t>
            </a:r>
            <a:r>
              <a:rPr sz="1800" spc="-10" dirty="0">
                <a:latin typeface="Calibri"/>
                <a:cs typeface="Calibri"/>
              </a:rPr>
              <a:t> Cumhuriyetler</a:t>
            </a:r>
            <a:r>
              <a:rPr sz="1800" spc="-5" dirty="0">
                <a:latin typeface="Calibri"/>
                <a:cs typeface="Calibri"/>
              </a:rPr>
              <a:t> Birliği'nin </a:t>
            </a:r>
            <a:r>
              <a:rPr sz="1800" dirty="0">
                <a:latin typeface="Calibri"/>
                <a:cs typeface="Calibri"/>
              </a:rPr>
              <a:t> dağılmasından bu </a:t>
            </a:r>
            <a:r>
              <a:rPr sz="1800" spc="-10" dirty="0">
                <a:latin typeface="Calibri"/>
                <a:cs typeface="Calibri"/>
              </a:rPr>
              <a:t>yana Ukrayna, </a:t>
            </a:r>
            <a:r>
              <a:rPr sz="1800" spc="-5" dirty="0">
                <a:latin typeface="Calibri"/>
                <a:cs typeface="Calibri"/>
              </a:rPr>
              <a:t>yedek ve </a:t>
            </a:r>
            <a:r>
              <a:rPr sz="1800" spc="-10" dirty="0">
                <a:latin typeface="Calibri"/>
                <a:cs typeface="Calibri"/>
              </a:rPr>
              <a:t>yarı </a:t>
            </a:r>
            <a:r>
              <a:rPr sz="1800" spc="-15" dirty="0">
                <a:latin typeface="Calibri"/>
                <a:cs typeface="Calibri"/>
              </a:rPr>
              <a:t>askerî </a:t>
            </a:r>
            <a:r>
              <a:rPr sz="1800" dirty="0">
                <a:latin typeface="Calibri"/>
                <a:cs typeface="Calibri"/>
              </a:rPr>
              <a:t>güçler de hesaba </a:t>
            </a:r>
            <a:r>
              <a:rPr sz="1800" spc="-10" dirty="0">
                <a:latin typeface="Calibri"/>
                <a:cs typeface="Calibri"/>
              </a:rPr>
              <a:t>katıldığında </a:t>
            </a:r>
            <a:r>
              <a:rPr sz="1800" spc="-5" dirty="0">
                <a:latin typeface="Calibri"/>
                <a:cs typeface="Calibri"/>
              </a:rPr>
              <a:t> Rusya'nınkinin ardından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Avrupa'daki en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büyük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ikinci silahlı </a:t>
            </a:r>
            <a:r>
              <a:rPr sz="1800" spc="-10" dirty="0">
                <a:latin typeface="Calibri"/>
                <a:cs typeface="Calibri"/>
              </a:rPr>
              <a:t>kuvvetlere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sahiptir.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1079" y="3452621"/>
            <a:ext cx="3701034" cy="208940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87175" y="4066032"/>
            <a:ext cx="4608576" cy="307390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036" y="104160"/>
            <a:ext cx="7334250" cy="733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41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09599" y="554228"/>
            <a:ext cx="24739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BALKANLAR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21441" y="1564640"/>
            <a:ext cx="8072120" cy="11336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spc="-5" dirty="0">
                <a:latin typeface="Calibri"/>
                <a:cs typeface="Calibri"/>
              </a:rPr>
              <a:t>Balkanlar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veya</a:t>
            </a:r>
            <a:r>
              <a:rPr sz="1800" spc="-10" dirty="0">
                <a:latin typeface="Calibri"/>
                <a:cs typeface="Calibri"/>
              </a:rPr>
              <a:t> Balkan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Yarımadası,</a:t>
            </a:r>
            <a:r>
              <a:rPr sz="1800" spc="-10" dirty="0">
                <a:latin typeface="Calibri"/>
                <a:cs typeface="Calibri"/>
              </a:rPr>
              <a:t> Avrupa</a:t>
            </a:r>
            <a:r>
              <a:rPr sz="1800" spc="-5" dirty="0">
                <a:latin typeface="Calibri"/>
                <a:cs typeface="Calibri"/>
              </a:rPr>
              <a:t> kıtasının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güneydoğu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kesiminde,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İtalya </a:t>
            </a:r>
            <a:r>
              <a:rPr sz="1800" spc="-4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Yarımadası'nın </a:t>
            </a:r>
            <a:r>
              <a:rPr sz="1800" dirty="0">
                <a:latin typeface="Calibri"/>
                <a:cs typeface="Calibri"/>
              </a:rPr>
              <a:t>doğusu, Anadolu'nun </a:t>
            </a:r>
            <a:r>
              <a:rPr sz="1800" spc="-5" dirty="0">
                <a:latin typeface="Calibri"/>
                <a:cs typeface="Calibri"/>
              </a:rPr>
              <a:t>batısı </a:t>
            </a:r>
            <a:r>
              <a:rPr sz="1800" spc="-10" dirty="0">
                <a:latin typeface="Calibri"/>
                <a:cs typeface="Calibri"/>
              </a:rPr>
              <a:t>ve kuzeybatısında yer </a:t>
            </a:r>
            <a:r>
              <a:rPr sz="1800" dirty="0">
                <a:latin typeface="Calibri"/>
                <a:cs typeface="Calibri"/>
              </a:rPr>
              <a:t>alan </a:t>
            </a:r>
            <a:r>
              <a:rPr sz="1800" spc="-10" dirty="0">
                <a:latin typeface="Calibri"/>
                <a:cs typeface="Calibri"/>
              </a:rPr>
              <a:t>coğrafi </a:t>
            </a:r>
            <a:r>
              <a:rPr sz="1800" spc="-5" dirty="0">
                <a:latin typeface="Calibri"/>
                <a:cs typeface="Calibri"/>
              </a:rPr>
              <a:t>ve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kültürel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bölgedir.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Bölge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için bazı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yayınlarda</a:t>
            </a:r>
            <a:r>
              <a:rPr sz="1800" spc="-5" dirty="0">
                <a:latin typeface="Calibri"/>
                <a:cs typeface="Calibri"/>
              </a:rPr>
              <a:t> Güneydoğu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Avrupa</a:t>
            </a:r>
            <a:r>
              <a:rPr sz="1800" spc="-5" dirty="0">
                <a:latin typeface="Calibri"/>
                <a:cs typeface="Calibri"/>
              </a:rPr>
              <a:t> terimi</a:t>
            </a:r>
            <a:r>
              <a:rPr sz="1800" dirty="0">
                <a:latin typeface="Calibri"/>
                <a:cs typeface="Calibri"/>
              </a:rPr>
              <a:t> de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0" dirty="0" err="1">
                <a:latin typeface="Calibri"/>
                <a:cs typeface="Calibri"/>
              </a:rPr>
              <a:t>kullanılır</a:t>
            </a:r>
            <a:r>
              <a:rPr sz="1800" spc="-20" dirty="0">
                <a:latin typeface="Calibri"/>
                <a:cs typeface="Calibri"/>
              </a:rPr>
              <a:t>.</a:t>
            </a:r>
            <a:endParaRPr lang="tr-TR" sz="1800" spc="-20" dirty="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endParaRPr sz="1800" dirty="0">
              <a:latin typeface="Calibri"/>
              <a:cs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3500" y="2698284"/>
            <a:ext cx="6227438" cy="468155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21441" y="983234"/>
            <a:ext cx="8070850" cy="3902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Doğu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Avrupa,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en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yalın</a:t>
            </a:r>
            <a:r>
              <a:rPr sz="2400" spc="-10" dirty="0">
                <a:latin typeface="Calibri"/>
                <a:cs typeface="Calibri"/>
              </a:rPr>
              <a:t> açıklamayla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Avrupa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kıtasının</a:t>
            </a:r>
            <a:r>
              <a:rPr sz="2400" spc="-5" dirty="0">
                <a:latin typeface="Calibri"/>
                <a:cs typeface="Calibri"/>
              </a:rPr>
              <a:t> doğu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35" dirty="0">
                <a:latin typeface="Calibri"/>
                <a:cs typeface="Calibri"/>
              </a:rPr>
              <a:t>kesimidir.</a:t>
            </a:r>
            <a:endParaRPr sz="2400">
              <a:latin typeface="Calibri"/>
              <a:cs typeface="Calibri"/>
            </a:endParaRPr>
          </a:p>
          <a:p>
            <a:pPr marL="355600" marR="6350" indent="-342900" algn="just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Doğu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Avrupa</a:t>
            </a:r>
            <a:r>
              <a:rPr sz="2400" spc="-5" dirty="0">
                <a:latin typeface="Calibri"/>
                <a:cs typeface="Calibri"/>
              </a:rPr>
              <a:t> terimi,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Soğuk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Savaş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döneminde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jeopolitik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bir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birliği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ifade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ediyor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ve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Baltık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Denizi'nden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Adriyatik</a:t>
            </a:r>
            <a:r>
              <a:rPr sz="2400" spc="-5" dirty="0">
                <a:latin typeface="Calibri"/>
                <a:cs typeface="Calibri"/>
              </a:rPr>
              <a:t> Denizi'ne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kadar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uzanan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bölgede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bulunan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ülkeleri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kapsıyordu.</a:t>
            </a:r>
            <a:endParaRPr sz="24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20" dirty="0">
                <a:latin typeface="Calibri"/>
                <a:cs typeface="Calibri"/>
              </a:rPr>
              <a:t>Sosyalist</a:t>
            </a:r>
            <a:r>
              <a:rPr sz="2400" spc="-15" dirty="0">
                <a:latin typeface="Calibri"/>
                <a:cs typeface="Calibri"/>
              </a:rPr>
              <a:t> Avrupa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veya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Sovyet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Bloku'nun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batı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kenarı</a:t>
            </a:r>
            <a:r>
              <a:rPr sz="2400" spc="-15" dirty="0">
                <a:latin typeface="Calibri"/>
                <a:cs typeface="Calibri"/>
              </a:rPr>
              <a:t> olarak 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adlandırılan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bu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bölge,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günümüzde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artık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bu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anlamı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taşımamaktadır.</a:t>
            </a:r>
            <a:endParaRPr sz="2400">
              <a:latin typeface="Calibri"/>
              <a:cs typeface="Calibri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575"/>
              </a:spcBef>
              <a:buFont typeface="Arial MT"/>
              <a:buChar char="•"/>
              <a:tabLst>
                <a:tab pos="355600" algn="l"/>
              </a:tabLst>
            </a:pPr>
            <a:r>
              <a:rPr sz="2400" spc="-5" dirty="0">
                <a:latin typeface="Calibri"/>
                <a:cs typeface="Calibri"/>
              </a:rPr>
              <a:t>Blokların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dağılmasından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sonra</a:t>
            </a:r>
            <a:r>
              <a:rPr sz="2400" spc="-10" dirty="0">
                <a:latin typeface="Calibri"/>
                <a:cs typeface="Calibri"/>
              </a:rPr>
              <a:t> gelişen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süreçte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yaşananlar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sonucunda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bu </a:t>
            </a:r>
            <a:r>
              <a:rPr sz="2400" dirty="0">
                <a:latin typeface="Calibri"/>
                <a:cs typeface="Calibri"/>
              </a:rPr>
              <a:t>eski</a:t>
            </a:r>
            <a:r>
              <a:rPr sz="2400" spc="-10" dirty="0">
                <a:latin typeface="Calibri"/>
                <a:cs typeface="Calibri"/>
              </a:rPr>
              <a:t> yapı, </a:t>
            </a:r>
            <a:r>
              <a:rPr sz="2400" spc="-5" dirty="0">
                <a:latin typeface="Calibri"/>
                <a:cs typeface="Calibri"/>
              </a:rPr>
              <a:t>yerini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yeni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oluşumlara</a:t>
            </a:r>
            <a:r>
              <a:rPr sz="2400" spc="-15" dirty="0">
                <a:latin typeface="Calibri"/>
                <a:cs typeface="Calibri"/>
              </a:rPr>
              <a:t> bıraktı.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96873" y="554228"/>
            <a:ext cx="18999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75" dirty="0"/>
              <a:t>ESTONYA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21441" y="1420621"/>
            <a:ext cx="807212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spc="-20" dirty="0">
                <a:latin typeface="Calibri"/>
                <a:cs typeface="Calibri"/>
              </a:rPr>
              <a:t>Estonya </a:t>
            </a:r>
            <a:r>
              <a:rPr sz="1800" spc="-5" dirty="0">
                <a:latin typeface="Calibri"/>
                <a:cs typeface="Calibri"/>
              </a:rPr>
              <a:t>Cumhuriyeti, </a:t>
            </a:r>
            <a:r>
              <a:rPr sz="1800" spc="-20" dirty="0">
                <a:latin typeface="Calibri"/>
                <a:cs typeface="Calibri"/>
              </a:rPr>
              <a:t>Kuzey </a:t>
            </a:r>
            <a:r>
              <a:rPr sz="1800" spc="-5" dirty="0">
                <a:latin typeface="Calibri"/>
                <a:cs typeface="Calibri"/>
              </a:rPr>
              <a:t>Avrupa'da </a:t>
            </a:r>
            <a:r>
              <a:rPr sz="1800" dirty="0">
                <a:latin typeface="Calibri"/>
                <a:cs typeface="Calibri"/>
              </a:rPr>
              <a:t>bulunan bir Baltık </a:t>
            </a:r>
            <a:r>
              <a:rPr sz="1800" spc="-20" dirty="0">
                <a:latin typeface="Calibri"/>
                <a:cs typeface="Calibri"/>
              </a:rPr>
              <a:t>devletidir. </a:t>
            </a:r>
            <a:r>
              <a:rPr sz="1800" spc="-5" dirty="0">
                <a:latin typeface="Calibri"/>
                <a:cs typeface="Calibri"/>
              </a:rPr>
              <a:t>Batısında </a:t>
            </a:r>
            <a:r>
              <a:rPr sz="1800" spc="-10" dirty="0">
                <a:latin typeface="Calibri"/>
                <a:cs typeface="Calibri"/>
              </a:rPr>
              <a:t>ve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kuzeyinde</a:t>
            </a:r>
            <a:r>
              <a:rPr sz="1800" spc="-5" dirty="0">
                <a:latin typeface="Calibri"/>
                <a:cs typeface="Calibri"/>
              </a:rPr>
              <a:t> Finlandiya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Körfezi,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doğusunda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Rusya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Federasyonu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ve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güneyinde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ise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Letonya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Cumhuriyeti</a:t>
            </a:r>
            <a:r>
              <a:rPr sz="1800" dirty="0">
                <a:latin typeface="Calibri"/>
                <a:cs typeface="Calibri"/>
              </a:rPr>
              <a:t> ile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sınırları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35" dirty="0">
                <a:latin typeface="Calibri"/>
                <a:cs typeface="Calibri"/>
              </a:rPr>
              <a:t>vardır.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Başkenti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30" dirty="0">
                <a:latin typeface="Calibri"/>
                <a:cs typeface="Calibri"/>
              </a:rPr>
              <a:t>Tallinn'dir.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Nüfusu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yaklaşık</a:t>
            </a:r>
            <a:r>
              <a:rPr sz="1800" dirty="0">
                <a:latin typeface="Calibri"/>
                <a:cs typeface="Calibri"/>
              </a:rPr>
              <a:t> 2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milyondur.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Çoğunluğu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kireç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taşı</a:t>
            </a:r>
            <a:r>
              <a:rPr sz="1800" spc="-5" dirty="0">
                <a:latin typeface="Calibri"/>
                <a:cs typeface="Calibri"/>
              </a:rPr>
              <a:t> ile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kaplı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ülkenin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%47'si</a:t>
            </a:r>
            <a:r>
              <a:rPr sz="1800" spc="40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ormanlardan</a:t>
            </a:r>
            <a:r>
              <a:rPr sz="1800" spc="38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oluşur. </a:t>
            </a:r>
            <a:r>
              <a:rPr sz="1800" spc="-20" dirty="0">
                <a:latin typeface="Calibri"/>
                <a:cs typeface="Calibri"/>
              </a:rPr>
              <a:t> Estonya </a:t>
            </a:r>
            <a:r>
              <a:rPr sz="1800" spc="-10" dirty="0">
                <a:latin typeface="Calibri"/>
                <a:cs typeface="Calibri"/>
              </a:rPr>
              <a:t>doğal kaynaklardan yoksun </a:t>
            </a:r>
            <a:r>
              <a:rPr sz="1800" dirty="0">
                <a:latin typeface="Calibri"/>
                <a:cs typeface="Calibri"/>
              </a:rPr>
              <a:t>olan bir </a:t>
            </a:r>
            <a:r>
              <a:rPr sz="1800" spc="-30" dirty="0">
                <a:latin typeface="Calibri"/>
                <a:cs typeface="Calibri"/>
              </a:rPr>
              <a:t>ülkedir. </a:t>
            </a:r>
            <a:r>
              <a:rPr sz="1800" spc="-20" dirty="0">
                <a:latin typeface="Calibri"/>
                <a:cs typeface="Calibri"/>
              </a:rPr>
              <a:t>Estonya </a:t>
            </a:r>
            <a:r>
              <a:rPr sz="1800" spc="-5" dirty="0">
                <a:latin typeface="Calibri"/>
                <a:cs typeface="Calibri"/>
              </a:rPr>
              <a:t>çoğunluğu çok </a:t>
            </a:r>
            <a:r>
              <a:rPr sz="1800" dirty="0">
                <a:latin typeface="Calibri"/>
                <a:cs typeface="Calibri"/>
              </a:rPr>
              <a:t>küçük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olan</a:t>
            </a:r>
            <a:r>
              <a:rPr sz="1800" dirty="0">
                <a:latin typeface="Calibri"/>
                <a:cs typeface="Calibri"/>
              </a:rPr>
              <a:t> 1.400 </a:t>
            </a:r>
            <a:r>
              <a:rPr sz="1800" spc="-10" dirty="0">
                <a:latin typeface="Calibri"/>
                <a:cs typeface="Calibri"/>
              </a:rPr>
              <a:t>göle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sahiptir.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900" y="3265167"/>
            <a:ext cx="3657600" cy="386905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99741" y="3265167"/>
            <a:ext cx="5823759" cy="386905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10005" y="811021"/>
            <a:ext cx="2073275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10" dirty="0"/>
              <a:t>LE</a:t>
            </a:r>
            <a:r>
              <a:rPr sz="4400" spc="-135" dirty="0"/>
              <a:t>T</a:t>
            </a:r>
            <a:r>
              <a:rPr sz="4400" spc="-10" dirty="0"/>
              <a:t>O</a:t>
            </a:r>
            <a:r>
              <a:rPr sz="4400" spc="-5" dirty="0"/>
              <a:t>N</a:t>
            </a:r>
            <a:r>
              <a:rPr sz="4400" spc="-330" dirty="0"/>
              <a:t>Y</a:t>
            </a:r>
            <a:r>
              <a:rPr sz="4400" spc="-5" dirty="0"/>
              <a:t>A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393070" y="1924303"/>
            <a:ext cx="8072120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spc="-15" dirty="0">
                <a:latin typeface="Calibri"/>
                <a:cs typeface="Calibri"/>
              </a:rPr>
              <a:t>Letonya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ya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resmî</a:t>
            </a:r>
            <a:r>
              <a:rPr sz="1800" dirty="0">
                <a:latin typeface="Calibri"/>
                <a:cs typeface="Calibri"/>
              </a:rPr>
              <a:t> adıyla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Letonya</a:t>
            </a:r>
            <a:r>
              <a:rPr sz="1800" spc="-10" dirty="0">
                <a:latin typeface="Calibri"/>
                <a:cs typeface="Calibri"/>
              </a:rPr>
              <a:t> Cumhuriyetinin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kara</a:t>
            </a:r>
            <a:r>
              <a:rPr sz="1800" spc="36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sınırlarını</a:t>
            </a:r>
            <a:r>
              <a:rPr sz="1800" spc="40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kuzeyde 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Estonya,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güneyde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Litvanya;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doğuda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Rusya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Federasyonu</a:t>
            </a:r>
            <a:r>
              <a:rPr sz="1800" spc="-10" dirty="0">
                <a:latin typeface="Calibri"/>
                <a:cs typeface="Calibri"/>
              </a:rPr>
              <a:t> ve</a:t>
            </a:r>
            <a:r>
              <a:rPr sz="1800" spc="-5" dirty="0">
                <a:latin typeface="Calibri"/>
                <a:cs typeface="Calibri"/>
              </a:rPr>
              <a:t> Belarus</a:t>
            </a:r>
            <a:r>
              <a:rPr sz="1800" dirty="0">
                <a:latin typeface="Calibri"/>
                <a:cs typeface="Calibri"/>
              </a:rPr>
              <a:t> ile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paylaşmaktadır.</a:t>
            </a:r>
            <a:r>
              <a:rPr sz="1800" spc="36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Aynı </a:t>
            </a:r>
            <a:r>
              <a:rPr sz="1800" spc="-5" dirty="0">
                <a:latin typeface="Calibri"/>
                <a:cs typeface="Calibri"/>
              </a:rPr>
              <a:t>zamanda </a:t>
            </a:r>
            <a:r>
              <a:rPr sz="1800" spc="-15" dirty="0">
                <a:latin typeface="Calibri"/>
                <a:cs typeface="Calibri"/>
              </a:rPr>
              <a:t>Letonya, İsveç </a:t>
            </a:r>
            <a:r>
              <a:rPr sz="1800" dirty="0">
                <a:latin typeface="Calibri"/>
                <a:cs typeface="Calibri"/>
              </a:rPr>
              <a:t>ile </a:t>
            </a:r>
            <a:r>
              <a:rPr sz="1800" spc="-5" dirty="0">
                <a:latin typeface="Calibri"/>
                <a:cs typeface="Calibri"/>
              </a:rPr>
              <a:t>denizden </a:t>
            </a:r>
            <a:r>
              <a:rPr sz="1800" spc="-25" dirty="0">
                <a:latin typeface="Calibri"/>
                <a:cs typeface="Calibri"/>
              </a:rPr>
              <a:t>sınırdaştır.</a:t>
            </a:r>
            <a:r>
              <a:rPr sz="1800" spc="3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Letonya'nın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en büyük şehri </a:t>
            </a:r>
            <a:r>
              <a:rPr sz="1800" spc="-10" dirty="0">
                <a:latin typeface="Calibri"/>
                <a:cs typeface="Calibri"/>
              </a:rPr>
              <a:t>ve </a:t>
            </a:r>
            <a:r>
              <a:rPr sz="1800" b="1" spc="-15" dirty="0">
                <a:latin typeface="Calibri"/>
                <a:cs typeface="Calibri"/>
              </a:rPr>
              <a:t>başkenti </a:t>
            </a:r>
            <a:r>
              <a:rPr sz="1800" b="1" spc="-30" dirty="0">
                <a:latin typeface="Calibri"/>
                <a:cs typeface="Calibri"/>
              </a:rPr>
              <a:t>Riga'dır. </a:t>
            </a:r>
            <a:r>
              <a:rPr sz="1800" dirty="0">
                <a:latin typeface="Calibri"/>
                <a:cs typeface="Calibri"/>
              </a:rPr>
              <a:t>1 </a:t>
            </a:r>
            <a:r>
              <a:rPr sz="1800" spc="-10" dirty="0">
                <a:latin typeface="Calibri"/>
                <a:cs typeface="Calibri"/>
              </a:rPr>
              <a:t>Mayıs 2004'ten </a:t>
            </a:r>
            <a:r>
              <a:rPr sz="1800" dirty="0">
                <a:latin typeface="Calibri"/>
                <a:cs typeface="Calibri"/>
              </a:rPr>
              <a:t>beri </a:t>
            </a:r>
            <a:r>
              <a:rPr sz="1800" spc="-10" dirty="0">
                <a:latin typeface="Calibri"/>
                <a:cs typeface="Calibri"/>
              </a:rPr>
              <a:t>Avrupa </a:t>
            </a:r>
            <a:r>
              <a:rPr sz="1800" spc="-5" dirty="0">
                <a:latin typeface="Calibri"/>
                <a:cs typeface="Calibri"/>
              </a:rPr>
              <a:t>Birliği </a:t>
            </a:r>
            <a:r>
              <a:rPr sz="1800" spc="-30" dirty="0">
                <a:latin typeface="Calibri"/>
                <a:cs typeface="Calibri"/>
              </a:rPr>
              <a:t>üyesidir. 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Nüfusu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yaklaşık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2,5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milyondur.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1079" y="3418332"/>
            <a:ext cx="4133850" cy="36004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563247" y="3670553"/>
            <a:ext cx="4095750" cy="30960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C779A4-8975-015C-4E62-90671C15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1481" y="1545897"/>
            <a:ext cx="4210438" cy="4924425"/>
          </a:xfrm>
        </p:spPr>
        <p:txBody>
          <a:bodyPr/>
          <a:lstStyle/>
          <a:p>
            <a:r>
              <a:rPr lang="tr-TR" dirty="0"/>
              <a:t>https://www.youtube.com/watch?v=MIp_udoTgiQ&amp;ab_channel=neo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760BC46-217D-282B-A107-41DC03DD20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9338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4295" y="590804"/>
            <a:ext cx="20053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5" dirty="0"/>
              <a:t>LİTVANYA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21441" y="1348232"/>
            <a:ext cx="8071484" cy="1397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spc="-15" dirty="0">
                <a:latin typeface="Calibri"/>
                <a:cs typeface="Calibri"/>
              </a:rPr>
              <a:t>Litvanya</a:t>
            </a:r>
            <a:r>
              <a:rPr sz="1800" spc="-10" dirty="0">
                <a:latin typeface="Calibri"/>
                <a:cs typeface="Calibri"/>
              </a:rPr>
              <a:t> resmi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olarak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Litvanya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Cumhuriyetinde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yerleşim</a:t>
            </a:r>
            <a:r>
              <a:rPr sz="1800" dirty="0">
                <a:latin typeface="Calibri"/>
                <a:cs typeface="Calibri"/>
              </a:rPr>
              <a:t> daha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çok</a:t>
            </a:r>
            <a:r>
              <a:rPr sz="1800" spc="-5" dirty="0">
                <a:latin typeface="Calibri"/>
                <a:cs typeface="Calibri"/>
              </a:rPr>
              <a:t> Baltık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Denizi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boyunca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yoğunlaşmıştır,</a:t>
            </a:r>
            <a:r>
              <a:rPr sz="1800" spc="37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kuzeyden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Letonya,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güneydoğudan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Beyaz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Rusya</a:t>
            </a:r>
            <a:r>
              <a:rPr sz="1800" spc="38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ve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Polonya,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batısındansa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Rusya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egemenliğindeki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Kaliningrad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ile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sınır</a:t>
            </a:r>
            <a:r>
              <a:rPr sz="1800" spc="40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komşusudur. 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Deniz aşırı </a:t>
            </a:r>
            <a:r>
              <a:rPr sz="1800" spc="-10" dirty="0">
                <a:latin typeface="Calibri"/>
                <a:cs typeface="Calibri"/>
              </a:rPr>
              <a:t>olaraksa; </a:t>
            </a:r>
            <a:r>
              <a:rPr sz="1800" spc="-5" dirty="0">
                <a:latin typeface="Calibri"/>
                <a:cs typeface="Calibri"/>
              </a:rPr>
              <a:t>Baltık </a:t>
            </a:r>
            <a:r>
              <a:rPr sz="1800" dirty="0">
                <a:latin typeface="Calibri"/>
                <a:cs typeface="Calibri"/>
              </a:rPr>
              <a:t>Denizi'nin </a:t>
            </a:r>
            <a:r>
              <a:rPr sz="1800" spc="-10" dirty="0">
                <a:latin typeface="Calibri"/>
                <a:cs typeface="Calibri"/>
              </a:rPr>
              <a:t>karşısında </a:t>
            </a:r>
            <a:r>
              <a:rPr sz="1800" dirty="0">
                <a:latin typeface="Calibri"/>
                <a:cs typeface="Calibri"/>
              </a:rPr>
              <a:t>bulunan </a:t>
            </a:r>
            <a:r>
              <a:rPr sz="1800" spc="-10" dirty="0">
                <a:latin typeface="Calibri"/>
                <a:cs typeface="Calibri"/>
              </a:rPr>
              <a:t>İsveç'le </a:t>
            </a:r>
            <a:r>
              <a:rPr sz="1800" spc="-30" dirty="0">
                <a:latin typeface="Calibri"/>
                <a:cs typeface="Calibri"/>
              </a:rPr>
              <a:t>komşudur. </a:t>
            </a:r>
            <a:r>
              <a:rPr sz="1800" spc="-15" dirty="0">
                <a:latin typeface="Calibri"/>
                <a:cs typeface="Calibri"/>
              </a:rPr>
              <a:t>Ülkenin 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nüfusu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yaklaşık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üç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buçuk </a:t>
            </a:r>
            <a:r>
              <a:rPr sz="1800" spc="-25" dirty="0">
                <a:latin typeface="Calibri"/>
                <a:cs typeface="Calibri"/>
              </a:rPr>
              <a:t>milyondur.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En büyük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kenti</a:t>
            </a:r>
            <a:r>
              <a:rPr sz="1800" b="1" spc="-10" dirty="0">
                <a:latin typeface="Calibri"/>
                <a:cs typeface="Calibri"/>
              </a:rPr>
              <a:t> ve başkenti</a:t>
            </a:r>
            <a:r>
              <a:rPr sz="1800" b="1" spc="-25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Vilnius'tur</a:t>
            </a:r>
            <a:r>
              <a:rPr sz="1800" spc="-5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9900" y="3400425"/>
            <a:ext cx="4671059" cy="3187445"/>
          </a:xfrm>
          <a:prstGeom prst="rect">
            <a:avLst/>
          </a:prstGeom>
        </p:spPr>
      </p:pic>
      <p:pic>
        <p:nvPicPr>
          <p:cNvPr id="1026" name="Picture 2" descr="Kaliningrad - UPSC Notes">
            <a:extLst>
              <a:ext uri="{FF2B5EF4-FFF2-40B4-BE49-F238E27FC236}">
                <a16:creationId xmlns:a16="http://schemas.microsoft.com/office/drawing/2014/main" id="{A7C6EAFD-C9B0-647B-459F-D64B72BAF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6700" y="3595163"/>
            <a:ext cx="5102942" cy="2870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99921" y="446786"/>
            <a:ext cx="189420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BELARUS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21441" y="1276603"/>
            <a:ext cx="8195309" cy="2000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spc="-10" dirty="0">
                <a:latin typeface="Calibri"/>
                <a:cs typeface="Calibri"/>
              </a:rPr>
              <a:t>Beyaz Rusya, </a:t>
            </a:r>
            <a:r>
              <a:rPr sz="1800" spc="-5" dirty="0">
                <a:latin typeface="Calibri"/>
                <a:cs typeface="Calibri"/>
              </a:rPr>
              <a:t>Belarus </a:t>
            </a:r>
            <a:r>
              <a:rPr sz="1800" spc="-15" dirty="0">
                <a:latin typeface="Calibri"/>
                <a:cs typeface="Calibri"/>
              </a:rPr>
              <a:t>ya </a:t>
            </a:r>
            <a:r>
              <a:rPr sz="1800" dirty="0">
                <a:latin typeface="Calibri"/>
                <a:cs typeface="Calibri"/>
              </a:rPr>
              <a:t>da </a:t>
            </a:r>
            <a:r>
              <a:rPr sz="1800" spc="-5" dirty="0">
                <a:latin typeface="Calibri"/>
                <a:cs typeface="Calibri"/>
              </a:rPr>
              <a:t>resmî </a:t>
            </a:r>
            <a:r>
              <a:rPr sz="1800" dirty="0">
                <a:latin typeface="Calibri"/>
                <a:cs typeface="Calibri"/>
              </a:rPr>
              <a:t>adıyla </a:t>
            </a:r>
            <a:r>
              <a:rPr sz="1800" spc="-5" dirty="0">
                <a:latin typeface="Calibri"/>
                <a:cs typeface="Calibri"/>
              </a:rPr>
              <a:t>Belarus Cumhuriyeti </a:t>
            </a:r>
            <a:r>
              <a:rPr sz="1800" dirty="0">
                <a:latin typeface="Calibri"/>
                <a:cs typeface="Calibri"/>
              </a:rPr>
              <a:t>eski bir SSCB </a:t>
            </a:r>
            <a:r>
              <a:rPr sz="1800" spc="-25" dirty="0">
                <a:latin typeface="Calibri"/>
                <a:cs typeface="Calibri"/>
              </a:rPr>
              <a:t>ülkesidir. </a:t>
            </a:r>
            <a:r>
              <a:rPr sz="1800" spc="-20" dirty="0">
                <a:latin typeface="Calibri"/>
                <a:cs typeface="Calibri"/>
              </a:rPr>
              <a:t> Kuzey </a:t>
            </a:r>
            <a:r>
              <a:rPr sz="1800" spc="-5" dirty="0">
                <a:latin typeface="Calibri"/>
                <a:cs typeface="Calibri"/>
              </a:rPr>
              <a:t>Avrupa'da </a:t>
            </a:r>
            <a:r>
              <a:rPr sz="1800" spc="-10" dirty="0">
                <a:latin typeface="Calibri"/>
                <a:cs typeface="Calibri"/>
              </a:rPr>
              <a:t>yer </a:t>
            </a:r>
            <a:r>
              <a:rPr sz="1800" spc="-40" dirty="0">
                <a:latin typeface="Calibri"/>
                <a:cs typeface="Calibri"/>
              </a:rPr>
              <a:t>alır. </a:t>
            </a:r>
            <a:r>
              <a:rPr sz="1800" b="1" spc="-15" dirty="0">
                <a:latin typeface="Calibri"/>
                <a:cs typeface="Calibri"/>
              </a:rPr>
              <a:t>Başkenti </a:t>
            </a:r>
            <a:r>
              <a:rPr sz="1800" b="1" spc="-5" dirty="0">
                <a:latin typeface="Calibri"/>
                <a:cs typeface="Calibri"/>
              </a:rPr>
              <a:t>Minsk'dir</a:t>
            </a:r>
            <a:r>
              <a:rPr sz="1800" spc="-5" dirty="0">
                <a:latin typeface="Calibri"/>
                <a:cs typeface="Calibri"/>
              </a:rPr>
              <a:t>. Komşuları batıda </a:t>
            </a:r>
            <a:r>
              <a:rPr sz="1800" spc="-15" dirty="0">
                <a:latin typeface="Calibri"/>
                <a:cs typeface="Calibri"/>
              </a:rPr>
              <a:t>Polonya, kuzeybatıda </a:t>
            </a:r>
            <a:r>
              <a:rPr sz="1800" spc="-10" dirty="0">
                <a:latin typeface="Calibri"/>
                <a:cs typeface="Calibri"/>
              </a:rPr>
              <a:t> Litvanya,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kuzeyde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Letonya,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doğuda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Rusya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Federasyonu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güneyde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Ukrayna'dır.</a:t>
            </a:r>
            <a:endParaRPr sz="1800">
              <a:latin typeface="Calibri"/>
              <a:cs typeface="Calibri"/>
            </a:endParaRPr>
          </a:p>
          <a:p>
            <a:pPr marL="354965" marR="5080" indent="-342900" algn="just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spc="-10" dirty="0">
                <a:latin typeface="Calibri"/>
                <a:cs typeface="Calibri"/>
              </a:rPr>
              <a:t>Beyaz Rusya'nın denize </a:t>
            </a:r>
            <a:r>
              <a:rPr sz="1800" dirty="0">
                <a:latin typeface="Calibri"/>
                <a:cs typeface="Calibri"/>
              </a:rPr>
              <a:t>kıyısı </a:t>
            </a:r>
            <a:r>
              <a:rPr sz="1800" spc="-10" dirty="0">
                <a:latin typeface="Calibri"/>
                <a:cs typeface="Calibri"/>
              </a:rPr>
              <a:t>yoktur; </a:t>
            </a:r>
            <a:r>
              <a:rPr sz="1800" spc="-5" dirty="0">
                <a:latin typeface="Calibri"/>
                <a:cs typeface="Calibri"/>
              </a:rPr>
              <a:t>toprakları </a:t>
            </a:r>
            <a:r>
              <a:rPr sz="1800" spc="-25" dirty="0">
                <a:latin typeface="Calibri"/>
                <a:cs typeface="Calibri"/>
              </a:rPr>
              <a:t>gayet </a:t>
            </a:r>
            <a:r>
              <a:rPr sz="1800" dirty="0">
                <a:latin typeface="Calibri"/>
                <a:cs typeface="Calibri"/>
              </a:rPr>
              <a:t>düz </a:t>
            </a:r>
            <a:r>
              <a:rPr sz="1800" spc="-5" dirty="0">
                <a:latin typeface="Calibri"/>
                <a:cs typeface="Calibri"/>
              </a:rPr>
              <a:t>ve </a:t>
            </a:r>
            <a:r>
              <a:rPr sz="1800" spc="-10" dirty="0">
                <a:latin typeface="Calibri"/>
                <a:cs typeface="Calibri"/>
              </a:rPr>
              <a:t>birçok </a:t>
            </a:r>
            <a:r>
              <a:rPr sz="1800" spc="-5" dirty="0">
                <a:latin typeface="Calibri"/>
                <a:cs typeface="Calibri"/>
              </a:rPr>
              <a:t>geniş </a:t>
            </a:r>
            <a:r>
              <a:rPr sz="1800" spc="-10" dirty="0">
                <a:latin typeface="Calibri"/>
                <a:cs typeface="Calibri"/>
              </a:rPr>
              <a:t>bataklık </a:t>
            </a:r>
            <a:r>
              <a:rPr sz="1800" spc="-5" dirty="0">
                <a:latin typeface="Calibri"/>
                <a:cs typeface="Calibri"/>
              </a:rPr>
              <a:t> arazileri </a:t>
            </a:r>
            <a:r>
              <a:rPr sz="1800" spc="-20" dirty="0">
                <a:latin typeface="Calibri"/>
                <a:cs typeface="Calibri"/>
              </a:rPr>
              <a:t>bulunmaktadır. </a:t>
            </a:r>
            <a:r>
              <a:rPr sz="1800" spc="-5" dirty="0">
                <a:latin typeface="Calibri"/>
                <a:cs typeface="Calibri"/>
              </a:rPr>
              <a:t>2005'te </a:t>
            </a:r>
            <a:r>
              <a:rPr sz="1800" dirty="0">
                <a:latin typeface="Calibri"/>
                <a:cs typeface="Calibri"/>
              </a:rPr>
              <a:t>Birleşmiş </a:t>
            </a:r>
            <a:r>
              <a:rPr sz="1800" spc="-5" dirty="0">
                <a:latin typeface="Calibri"/>
                <a:cs typeface="Calibri"/>
              </a:rPr>
              <a:t>Milletler </a:t>
            </a:r>
            <a:r>
              <a:rPr sz="1800" spc="-10" dirty="0">
                <a:latin typeface="Calibri"/>
                <a:cs typeface="Calibri"/>
              </a:rPr>
              <a:t>tarafından </a:t>
            </a:r>
            <a:r>
              <a:rPr sz="1800" spc="-5" dirty="0">
                <a:latin typeface="Calibri"/>
                <a:cs typeface="Calibri"/>
              </a:rPr>
              <a:t>yapılan </a:t>
            </a:r>
            <a:r>
              <a:rPr sz="1800" dirty="0">
                <a:latin typeface="Calibri"/>
                <a:cs typeface="Calibri"/>
              </a:rPr>
              <a:t>bir </a:t>
            </a:r>
            <a:r>
              <a:rPr sz="1800" spc="-5" dirty="0">
                <a:latin typeface="Calibri"/>
                <a:cs typeface="Calibri"/>
              </a:rPr>
              <a:t>tahmine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göre,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Beyaz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Rusya'nın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%40'ı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ormandan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ibarettir.</a:t>
            </a:r>
            <a:r>
              <a:rPr sz="1800" spc="5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Beyaz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Rusya'da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birçok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nehir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ve</a:t>
            </a:r>
            <a:endParaRPr sz="1800">
              <a:latin typeface="Calibri"/>
              <a:cs typeface="Calibri"/>
            </a:endParaRPr>
          </a:p>
          <a:p>
            <a:pPr marL="355600" algn="just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11.000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adet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göl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bulunmaktadır.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6685" y="3676650"/>
            <a:ext cx="4280153" cy="320802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90857" y="4116323"/>
            <a:ext cx="3970782" cy="26410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14755" y="347725"/>
            <a:ext cx="2428240" cy="695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400" spc="-45" dirty="0"/>
              <a:t>MOLDOVA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310773" y="1276603"/>
            <a:ext cx="8071484" cy="20008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spc="-5" dirty="0">
                <a:latin typeface="Calibri"/>
                <a:cs typeface="Calibri"/>
              </a:rPr>
              <a:t>Moldova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veya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resmî</a:t>
            </a:r>
            <a:r>
              <a:rPr sz="1800" dirty="0">
                <a:latin typeface="Calibri"/>
                <a:cs typeface="Calibri"/>
              </a:rPr>
              <a:t> adıyla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Moldova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Cumhuriyeti,</a:t>
            </a:r>
            <a:r>
              <a:rPr sz="1800" spc="-5" dirty="0">
                <a:latin typeface="Calibri"/>
                <a:cs typeface="Calibri"/>
              </a:rPr>
              <a:t> Doğu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Avrupa'da</a:t>
            </a:r>
            <a:r>
              <a:rPr sz="1800" spc="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yer</a:t>
            </a:r>
            <a:r>
              <a:rPr sz="1800" spc="38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alan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Ukrayna </a:t>
            </a:r>
            <a:r>
              <a:rPr sz="1800" dirty="0">
                <a:latin typeface="Calibri"/>
                <a:cs typeface="Calibri"/>
              </a:rPr>
              <a:t>ile </a:t>
            </a:r>
            <a:r>
              <a:rPr sz="1800" spc="-15" dirty="0">
                <a:latin typeface="Calibri"/>
                <a:cs typeface="Calibri"/>
              </a:rPr>
              <a:t>Romanya </a:t>
            </a:r>
            <a:r>
              <a:rPr sz="1800" spc="-5" dirty="0">
                <a:latin typeface="Calibri"/>
                <a:cs typeface="Calibri"/>
              </a:rPr>
              <a:t>arasında </a:t>
            </a:r>
            <a:r>
              <a:rPr sz="1800" spc="-10" dirty="0">
                <a:latin typeface="Calibri"/>
                <a:cs typeface="Calibri"/>
              </a:rPr>
              <a:t>kalan </a:t>
            </a:r>
            <a:r>
              <a:rPr sz="1800" dirty="0">
                <a:latin typeface="Calibri"/>
                <a:cs typeface="Calibri"/>
              </a:rPr>
              <a:t>bir </a:t>
            </a:r>
            <a:r>
              <a:rPr sz="1800" spc="-35" dirty="0">
                <a:latin typeface="Calibri"/>
                <a:cs typeface="Calibri"/>
              </a:rPr>
              <a:t>ülkedir. </a:t>
            </a:r>
            <a:r>
              <a:rPr sz="1800" b="1" spc="-15" dirty="0">
                <a:latin typeface="Calibri"/>
                <a:cs typeface="Calibri"/>
              </a:rPr>
              <a:t>Başkenti </a:t>
            </a:r>
            <a:r>
              <a:rPr sz="1800" b="1" spc="-5" dirty="0">
                <a:latin typeface="Calibri"/>
                <a:cs typeface="Calibri"/>
              </a:rPr>
              <a:t>Kişinev'dir</a:t>
            </a:r>
            <a:r>
              <a:rPr sz="1800" spc="-5" dirty="0">
                <a:latin typeface="Calibri"/>
                <a:cs typeface="Calibri"/>
              </a:rPr>
              <a:t>. </a:t>
            </a:r>
            <a:r>
              <a:rPr sz="1800" dirty="0">
                <a:latin typeface="Calibri"/>
                <a:cs typeface="Calibri"/>
              </a:rPr>
              <a:t>1991 yılında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SSCB'nin</a:t>
            </a:r>
            <a:r>
              <a:rPr sz="1800" dirty="0">
                <a:latin typeface="Calibri"/>
                <a:cs typeface="Calibri"/>
              </a:rPr>
              <a:t> dağılmasının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ardından</a:t>
            </a:r>
            <a:r>
              <a:rPr sz="1800" dirty="0">
                <a:latin typeface="Calibri"/>
                <a:cs typeface="Calibri"/>
              </a:rPr>
              <a:t> bağımsızlığını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kazanmıştır.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İçinden</a:t>
            </a:r>
            <a:r>
              <a:rPr sz="1800" spc="409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Prut</a:t>
            </a:r>
            <a:r>
              <a:rPr sz="1800" spc="4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ve 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Dinyester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nehirleri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geçmektedir.</a:t>
            </a:r>
            <a:endParaRPr sz="1800">
              <a:latin typeface="Calibri"/>
              <a:cs typeface="Calibri"/>
            </a:endParaRPr>
          </a:p>
          <a:p>
            <a:pPr marL="354965" marR="5080" indent="-342900" algn="just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spc="-5" dirty="0">
                <a:latin typeface="Calibri"/>
                <a:cs typeface="Calibri"/>
              </a:rPr>
              <a:t>Moldova,</a:t>
            </a:r>
            <a:r>
              <a:rPr sz="1800" dirty="0">
                <a:latin typeface="Calibri"/>
                <a:cs typeface="Calibri"/>
              </a:rPr>
              <a:t> Birleşmiş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Milletler,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Avrupa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Konseyi,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Dünya</a:t>
            </a:r>
            <a:r>
              <a:rPr sz="1800" spc="-10" dirty="0">
                <a:latin typeface="Calibri"/>
                <a:cs typeface="Calibri"/>
              </a:rPr>
              <a:t> Ticaret</a:t>
            </a:r>
            <a:r>
              <a:rPr sz="1800" spc="-5" dirty="0">
                <a:latin typeface="Calibri"/>
                <a:cs typeface="Calibri"/>
              </a:rPr>
              <a:t> Örgütü,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Avrupa </a:t>
            </a:r>
            <a:r>
              <a:rPr sz="1800" spc="-5" dirty="0">
                <a:latin typeface="Calibri"/>
                <a:cs typeface="Calibri"/>
              </a:rPr>
              <a:t> Güvenlik </a:t>
            </a:r>
            <a:r>
              <a:rPr sz="1800" spc="-10" dirty="0">
                <a:latin typeface="Calibri"/>
                <a:cs typeface="Calibri"/>
              </a:rPr>
              <a:t>ve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İşbirliği </a:t>
            </a:r>
            <a:r>
              <a:rPr sz="1800" spc="-20" dirty="0">
                <a:latin typeface="Calibri"/>
                <a:cs typeface="Calibri"/>
              </a:rPr>
              <a:t>Teşkilatı,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Bağımsız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Devletler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Topluluğu,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Karadeniz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Ekonomik 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İşbirliği</a:t>
            </a:r>
            <a:r>
              <a:rPr sz="1800" spc="-10" dirty="0">
                <a:latin typeface="Calibri"/>
                <a:cs typeface="Calibri"/>
              </a:rPr>
              <a:t> ve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diğer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uluslararası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organizasyonlara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30" dirty="0">
                <a:latin typeface="Calibri"/>
                <a:cs typeface="Calibri"/>
              </a:rPr>
              <a:t>üyedir.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4761" y="3562350"/>
            <a:ext cx="2743200" cy="29337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99139" y="3777996"/>
            <a:ext cx="4572000" cy="26098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49807" y="518414"/>
            <a:ext cx="219392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R</a:t>
            </a:r>
            <a:r>
              <a:rPr dirty="0"/>
              <a:t>O</a:t>
            </a:r>
            <a:r>
              <a:rPr spc="-5" dirty="0"/>
              <a:t>M</a:t>
            </a:r>
            <a:r>
              <a:rPr dirty="0"/>
              <a:t>AN</a:t>
            </a:r>
            <a:r>
              <a:rPr spc="-305" dirty="0"/>
              <a:t>Y</a:t>
            </a:r>
            <a:r>
              <a:rPr dirty="0"/>
              <a:t>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0773" y="1276603"/>
            <a:ext cx="8073390" cy="2549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 algn="just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spc="-20" dirty="0">
                <a:latin typeface="Calibri"/>
                <a:cs typeface="Calibri"/>
              </a:rPr>
              <a:t>Romanya</a:t>
            </a:r>
            <a:r>
              <a:rPr sz="1800" spc="37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veya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resmî</a:t>
            </a:r>
            <a:r>
              <a:rPr sz="1800" dirty="0">
                <a:latin typeface="Calibri"/>
                <a:cs typeface="Calibri"/>
              </a:rPr>
              <a:t> adıyla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Romanya</a:t>
            </a:r>
            <a:r>
              <a:rPr sz="1800" spc="37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Cumhuriyeti,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Orta</a:t>
            </a:r>
            <a:r>
              <a:rPr sz="1800" spc="-5" dirty="0">
                <a:latin typeface="Calibri"/>
                <a:cs typeface="Calibri"/>
              </a:rPr>
              <a:t> Avrupa'nın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güney </a:t>
            </a:r>
            <a:r>
              <a:rPr sz="1800" dirty="0">
                <a:latin typeface="Calibri"/>
                <a:cs typeface="Calibri"/>
              </a:rPr>
              <a:t> doğusunda, </a:t>
            </a:r>
            <a:r>
              <a:rPr sz="1800" spc="-10" dirty="0">
                <a:latin typeface="Calibri"/>
                <a:cs typeface="Calibri"/>
              </a:rPr>
              <a:t>Balkan Yarımadası'nın kuzeyinde </a:t>
            </a:r>
            <a:r>
              <a:rPr sz="1800" dirty="0">
                <a:latin typeface="Calibri"/>
                <a:cs typeface="Calibri"/>
              </a:rPr>
              <a:t>bulunan bir </a:t>
            </a:r>
            <a:r>
              <a:rPr sz="1800" spc="-35" dirty="0">
                <a:latin typeface="Calibri"/>
                <a:cs typeface="Calibri"/>
              </a:rPr>
              <a:t>ülkedir. </a:t>
            </a:r>
            <a:r>
              <a:rPr sz="1800" spc="-20" dirty="0">
                <a:latin typeface="Calibri"/>
                <a:cs typeface="Calibri"/>
              </a:rPr>
              <a:t>Ülke </a:t>
            </a:r>
            <a:r>
              <a:rPr sz="1800" spc="-15" dirty="0">
                <a:latin typeface="Calibri"/>
                <a:cs typeface="Calibri"/>
              </a:rPr>
              <a:t>kuzeyde </a:t>
            </a:r>
            <a:r>
              <a:rPr sz="1800" spc="-5" dirty="0">
                <a:latin typeface="Calibri"/>
                <a:cs typeface="Calibri"/>
              </a:rPr>
              <a:t>ve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kuzeydoğuda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Ukrayna,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kuzeydoğuda</a:t>
            </a:r>
            <a:r>
              <a:rPr sz="1800" spc="-5" dirty="0">
                <a:latin typeface="Calibri"/>
                <a:cs typeface="Calibri"/>
              </a:rPr>
              <a:t> Moldova,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kuzeybatıda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Macaristan, </a:t>
            </a:r>
            <a:r>
              <a:rPr sz="1800" spc="-5" dirty="0">
                <a:latin typeface="Calibri"/>
                <a:cs typeface="Calibri"/>
              </a:rPr>
              <a:t> güneybatıda </a:t>
            </a:r>
            <a:r>
              <a:rPr sz="1800" spc="-10" dirty="0">
                <a:latin typeface="Calibri"/>
                <a:cs typeface="Calibri"/>
              </a:rPr>
              <a:t>Sırbistan, güneyde Bulgaristan </a:t>
            </a:r>
            <a:r>
              <a:rPr sz="1800" dirty="0">
                <a:latin typeface="Calibri"/>
                <a:cs typeface="Calibri"/>
              </a:rPr>
              <a:t>ile </a:t>
            </a:r>
            <a:r>
              <a:rPr sz="1800" spc="-30" dirty="0">
                <a:latin typeface="Calibri"/>
                <a:cs typeface="Calibri"/>
              </a:rPr>
              <a:t>komşudur.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Ayrıca </a:t>
            </a:r>
            <a:r>
              <a:rPr sz="1800" spc="-15" dirty="0">
                <a:latin typeface="Calibri"/>
                <a:cs typeface="Calibri"/>
              </a:rPr>
              <a:t>ülkenin </a:t>
            </a:r>
            <a:r>
              <a:rPr sz="1800" spc="-5" dirty="0">
                <a:latin typeface="Calibri"/>
                <a:cs typeface="Calibri"/>
              </a:rPr>
              <a:t>doğuda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Karadeniz'e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kıyısı </a:t>
            </a:r>
            <a:r>
              <a:rPr sz="1800" spc="-35" dirty="0">
                <a:latin typeface="Calibri"/>
                <a:cs typeface="Calibri"/>
              </a:rPr>
              <a:t>vardır.</a:t>
            </a:r>
            <a:endParaRPr sz="1800">
              <a:latin typeface="Calibri"/>
              <a:cs typeface="Calibri"/>
            </a:endParaRPr>
          </a:p>
          <a:p>
            <a:pPr marL="354965" marR="5715" indent="-342900" algn="just">
              <a:lnSpc>
                <a:spcPct val="100000"/>
              </a:lnSpc>
              <a:spcBef>
                <a:spcPts val="430"/>
              </a:spcBef>
              <a:buFont typeface="Arial MT"/>
              <a:buChar char="•"/>
              <a:tabLst>
                <a:tab pos="355600" algn="l"/>
              </a:tabLst>
            </a:pPr>
            <a:r>
              <a:rPr sz="1800" spc="-10" dirty="0">
                <a:latin typeface="Calibri"/>
                <a:cs typeface="Calibri"/>
              </a:rPr>
              <a:t>Avrupa </a:t>
            </a:r>
            <a:r>
              <a:rPr sz="1800" dirty="0">
                <a:latin typeface="Calibri"/>
                <a:cs typeface="Calibri"/>
              </a:rPr>
              <a:t>Birliği </a:t>
            </a:r>
            <a:r>
              <a:rPr sz="1800" spc="-5" dirty="0">
                <a:latin typeface="Calibri"/>
                <a:cs typeface="Calibri"/>
              </a:rPr>
              <a:t>üyesi </a:t>
            </a:r>
            <a:r>
              <a:rPr sz="1800" dirty="0">
                <a:latin typeface="Calibri"/>
                <a:cs typeface="Calibri"/>
              </a:rPr>
              <a:t>olan </a:t>
            </a:r>
            <a:r>
              <a:rPr sz="1800" spc="-20" dirty="0">
                <a:latin typeface="Calibri"/>
                <a:cs typeface="Calibri"/>
              </a:rPr>
              <a:t>ülke </a:t>
            </a:r>
            <a:r>
              <a:rPr sz="1800" dirty="0">
                <a:latin typeface="Calibri"/>
                <a:cs typeface="Calibri"/>
              </a:rPr>
              <a:t>birlik </a:t>
            </a:r>
            <a:r>
              <a:rPr sz="1800" spc="-10" dirty="0">
                <a:latin typeface="Calibri"/>
                <a:cs typeface="Calibri"/>
              </a:rPr>
              <a:t>ülkeleri </a:t>
            </a:r>
            <a:r>
              <a:rPr sz="1800" dirty="0">
                <a:latin typeface="Calibri"/>
                <a:cs typeface="Calibri"/>
              </a:rPr>
              <a:t>içinde 7. büyük yüz </a:t>
            </a:r>
            <a:r>
              <a:rPr sz="1800" spc="-5" dirty="0">
                <a:latin typeface="Calibri"/>
                <a:cs typeface="Calibri"/>
              </a:rPr>
              <a:t>ölçümü, </a:t>
            </a:r>
            <a:r>
              <a:rPr sz="1800" dirty="0">
                <a:latin typeface="Calibri"/>
                <a:cs typeface="Calibri"/>
              </a:rPr>
              <a:t>9. büyük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nüfusa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sahiptir.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Ülkenin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Başkenti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15" dirty="0">
                <a:latin typeface="Calibri"/>
                <a:cs typeface="Calibri"/>
              </a:rPr>
              <a:t>ve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en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büyük</a:t>
            </a:r>
            <a:r>
              <a:rPr sz="1800" b="1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kenti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konumundaki</a:t>
            </a:r>
            <a:r>
              <a:rPr sz="1800" b="1" spc="-5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Bükreş</a:t>
            </a:r>
            <a:r>
              <a:rPr sz="1800" spc="-10" dirty="0">
                <a:latin typeface="Calibri"/>
                <a:cs typeface="Calibri"/>
              </a:rPr>
              <a:t>,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2,2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milyon </a:t>
            </a:r>
            <a:r>
              <a:rPr sz="1800" dirty="0">
                <a:latin typeface="Calibri"/>
                <a:cs typeface="Calibri"/>
              </a:rPr>
              <a:t>nüfusu ile </a:t>
            </a:r>
            <a:r>
              <a:rPr sz="1800" spc="-10" dirty="0">
                <a:latin typeface="Calibri"/>
                <a:cs typeface="Calibri"/>
              </a:rPr>
              <a:t>Avrupa </a:t>
            </a:r>
            <a:r>
              <a:rPr sz="1800" dirty="0">
                <a:latin typeface="Calibri"/>
                <a:cs typeface="Calibri"/>
              </a:rPr>
              <a:t>Birliği'nin en büyük 6. </a:t>
            </a:r>
            <a:r>
              <a:rPr sz="1800" spc="-35" dirty="0">
                <a:latin typeface="Calibri"/>
                <a:cs typeface="Calibri"/>
              </a:rPr>
              <a:t>kentidir. </a:t>
            </a:r>
            <a:r>
              <a:rPr sz="1800" spc="-10" dirty="0">
                <a:latin typeface="Calibri"/>
                <a:cs typeface="Calibri"/>
              </a:rPr>
              <a:t>Erdel </a:t>
            </a:r>
            <a:r>
              <a:rPr sz="1800" spc="-5" dirty="0">
                <a:latin typeface="Calibri"/>
                <a:cs typeface="Calibri"/>
              </a:rPr>
              <a:t>bölgesinin </a:t>
            </a:r>
            <a:r>
              <a:rPr sz="1800" dirty="0">
                <a:latin typeface="Calibri"/>
                <a:cs typeface="Calibri"/>
              </a:rPr>
              <a:t>büyük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kentlerinden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Sibiu,</a:t>
            </a:r>
            <a:r>
              <a:rPr sz="1800" dirty="0">
                <a:latin typeface="Calibri"/>
                <a:cs typeface="Calibri"/>
              </a:rPr>
              <a:t> 2007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Avrupa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Kültür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Başkenti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seçilmiştir.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1079" y="4066032"/>
            <a:ext cx="4147565" cy="295275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90857" y="3979164"/>
            <a:ext cx="4236720" cy="303961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</TotalTime>
  <Words>636</Words>
  <Application>Microsoft Office PowerPoint</Application>
  <PresentationFormat>Özel</PresentationFormat>
  <Paragraphs>27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5" baseType="lpstr">
      <vt:lpstr>Arial MT</vt:lpstr>
      <vt:lpstr>Calibri</vt:lpstr>
      <vt:lpstr>Office Theme</vt:lpstr>
      <vt:lpstr>DOĞU AVRUPA</vt:lpstr>
      <vt:lpstr>PowerPoint Sunusu</vt:lpstr>
      <vt:lpstr>ESTONYA</vt:lpstr>
      <vt:lpstr>LETONYA</vt:lpstr>
      <vt:lpstr>https://www.youtube.com/watch?v=MIp_udoTgiQ&amp;ab_channel=neo</vt:lpstr>
      <vt:lpstr>LİTVANYA</vt:lpstr>
      <vt:lpstr>BELARUS</vt:lpstr>
      <vt:lpstr>MOLDOVA</vt:lpstr>
      <vt:lpstr>ROMANYA</vt:lpstr>
      <vt:lpstr>UKRAYNA</vt:lpstr>
      <vt:lpstr>PowerPoint Sunusu</vt:lpstr>
      <vt:lpstr>BALKANLAR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 - DOĞU AVRUPA.pptx</dc:title>
  <dc:creator>user</dc:creator>
  <cp:lastModifiedBy>merve altundal öncü</cp:lastModifiedBy>
  <cp:revision>5</cp:revision>
  <dcterms:created xsi:type="dcterms:W3CDTF">2024-02-05T07:09:39Z</dcterms:created>
  <dcterms:modified xsi:type="dcterms:W3CDTF">2024-08-01T07:15:04Z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2024-01-08T00:00:00Z</vt:filetime>
  </property>
  <property fmtid="{D5CDD505-2E9C-101B-9397-08002B2CF9AE}" pid="3" name="Creator">
    <vt:lpwstr>PScript5.dll Version 5.2.2</vt:lpwstr>
  </property>
  <property fmtid="{D5CDD505-2E9C-101B-9397-08002B2CF9AE}" pid="4" name="LastSaved">
    <vt:filetime>2024-02-05T00:00:00Z</vt:filetime>
  </property>
</Properties>
</file>