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517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11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77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74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003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68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78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149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53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62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02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94575-996D-4FA3-8FCF-25D9D13665CF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D8622-3F02-4737-9F36-2C257175C4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04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/>
          <a:lstStyle/>
          <a:p>
            <a:pPr algn="l"/>
            <a:r>
              <a:rPr lang="tr-TR" b="1" dirty="0" err="1" smtClean="0"/>
              <a:t>Heidegger</a:t>
            </a:r>
            <a:r>
              <a:rPr lang="tr-TR" b="1" dirty="0" smtClean="0"/>
              <a:t> (1889-1976) </a:t>
            </a:r>
            <a:r>
              <a:rPr lang="tr-TR" b="1" i="1" dirty="0" smtClean="0"/>
              <a:t>(Varlık ve Zaman-1927)</a:t>
            </a:r>
            <a:endParaRPr lang="tr-TR" b="1" i="1" dirty="0"/>
          </a:p>
          <a:p>
            <a:pPr algn="l"/>
            <a:endParaRPr lang="tr-TR" dirty="0" smtClean="0"/>
          </a:p>
          <a:p>
            <a:pPr algn="l"/>
            <a:r>
              <a:rPr lang="tr-TR" dirty="0" err="1" smtClean="0"/>
              <a:t>Heidegger</a:t>
            </a:r>
            <a:r>
              <a:rPr lang="tr-TR" dirty="0"/>
              <a:t>, </a:t>
            </a:r>
            <a:r>
              <a:rPr lang="tr-TR" dirty="0" err="1"/>
              <a:t>Dilthey</a:t>
            </a:r>
            <a:r>
              <a:rPr lang="tr-TR" dirty="0"/>
              <a:t> </a:t>
            </a:r>
            <a:r>
              <a:rPr lang="tr-TR" dirty="0" smtClean="0"/>
              <a:t>‘</a:t>
            </a:r>
            <a:r>
              <a:rPr lang="tr-TR" dirty="0"/>
              <a:t>i</a:t>
            </a:r>
            <a:r>
              <a:rPr lang="tr-TR" dirty="0" smtClean="0"/>
              <a:t>n </a:t>
            </a:r>
            <a:r>
              <a:rPr lang="tr-TR" dirty="0"/>
              <a:t>“yaşama” kavramının yerine “</a:t>
            </a:r>
            <a:r>
              <a:rPr lang="tr-TR" dirty="0" err="1" smtClean="0"/>
              <a:t>varoluş”u</a:t>
            </a:r>
            <a:r>
              <a:rPr lang="tr-TR" dirty="0" smtClean="0"/>
              <a:t> </a:t>
            </a:r>
            <a:r>
              <a:rPr lang="tr-TR" b="1" dirty="0" smtClean="0"/>
              <a:t>(</a:t>
            </a:r>
            <a:r>
              <a:rPr lang="tr-TR" b="1" dirty="0" err="1" smtClean="0"/>
              <a:t>Dasein</a:t>
            </a:r>
            <a:r>
              <a:rPr lang="tr-TR" b="1" dirty="0" smtClean="0"/>
              <a:t>) </a:t>
            </a:r>
            <a:r>
              <a:rPr lang="tr-TR" dirty="0"/>
              <a:t>getirir.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Varoluş</a:t>
            </a:r>
            <a:r>
              <a:rPr lang="tr-TR" dirty="0"/>
              <a:t>, tasarlanan, teorik akıl yoluyla kavranabilen bir şey değildir. O, insanın sahip olduğu tüm olanakların </a:t>
            </a:r>
            <a:r>
              <a:rPr lang="tr-TR" dirty="0" err="1"/>
              <a:t>dışlaşmasıdır</a:t>
            </a:r>
            <a:r>
              <a:rPr lang="tr-TR" dirty="0"/>
              <a:t>.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Öyle </a:t>
            </a:r>
            <a:r>
              <a:rPr lang="tr-TR" dirty="0"/>
              <a:t>ki, insan aslında evreni değil, bizzat kendi olanaklarını ve ürünlerini yorumlamakta ve anlamaktadır.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Yani </a:t>
            </a:r>
            <a:r>
              <a:rPr lang="tr-TR" dirty="0"/>
              <a:t>anlama, insanın düşünsel bir yetisi değil, insan varoluşunun temel hareketidir.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8920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693019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503" y="875899"/>
            <a:ext cx="12445465" cy="5592277"/>
          </a:xfrm>
        </p:spPr>
        <p:txBody>
          <a:bodyPr>
            <a:normAutofit lnSpcReduction="10000"/>
          </a:bodyPr>
          <a:lstStyle/>
          <a:p>
            <a:pPr algn="l"/>
            <a:r>
              <a:rPr lang="tr-TR" dirty="0" err="1" smtClean="0"/>
              <a:t>Heidegger</a:t>
            </a:r>
            <a:r>
              <a:rPr lang="tr-TR" dirty="0" smtClean="0"/>
              <a:t>, </a:t>
            </a:r>
            <a:r>
              <a:rPr lang="tr-TR" dirty="0" err="1" smtClean="0"/>
              <a:t>Hermeneutik’i</a:t>
            </a:r>
            <a:r>
              <a:rPr lang="tr-TR" dirty="0" smtClean="0"/>
              <a:t> düşünce düzeyinden varoluş düzeyine çekmiştir. </a:t>
            </a:r>
          </a:p>
          <a:p>
            <a:pPr algn="l"/>
            <a:endParaRPr lang="tr-TR" dirty="0"/>
          </a:p>
          <a:p>
            <a:pPr algn="l"/>
            <a:r>
              <a:rPr lang="tr-TR" dirty="0" err="1" smtClean="0"/>
              <a:t>Hermeneutik’i</a:t>
            </a:r>
            <a:r>
              <a:rPr lang="tr-TR" dirty="0" smtClean="0"/>
              <a:t> (anlamayı), artık </a:t>
            </a:r>
            <a:r>
              <a:rPr lang="tr-TR" dirty="0" err="1" smtClean="0"/>
              <a:t>Dilthey</a:t>
            </a:r>
            <a:r>
              <a:rPr lang="tr-TR" dirty="0" smtClean="0"/>
              <a:t> ‘de olduğu gibi bir yöntem olarak görmez.</a:t>
            </a:r>
          </a:p>
          <a:p>
            <a:pPr algn="l"/>
            <a:r>
              <a:rPr lang="tr-TR" dirty="0" smtClean="0"/>
              <a:t>Onu bir yöntem olmaktan çıkarıp, insanın varlık tarzı, dış dünyaya açılma biçimi olarak konumlar. 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Böylece </a:t>
            </a:r>
            <a:r>
              <a:rPr lang="tr-TR" dirty="0" err="1"/>
              <a:t>Heidegger</a:t>
            </a:r>
            <a:r>
              <a:rPr lang="tr-TR" dirty="0"/>
              <a:t> ‘de </a:t>
            </a:r>
            <a:r>
              <a:rPr lang="tr-TR" dirty="0" err="1"/>
              <a:t>hermeneutik</a:t>
            </a:r>
            <a:r>
              <a:rPr lang="tr-TR" dirty="0"/>
              <a:t>, insan varoluşun bizzat kendisini anlama biçimi </a:t>
            </a:r>
            <a:r>
              <a:rPr lang="tr-TR" dirty="0" smtClean="0"/>
              <a:t>haline gelmiştir.  </a:t>
            </a:r>
          </a:p>
          <a:p>
            <a:pPr algn="l"/>
            <a:endParaRPr lang="tr-TR" b="1" dirty="0"/>
          </a:p>
          <a:p>
            <a:pPr algn="l"/>
            <a:r>
              <a:rPr lang="tr-TR" b="1" dirty="0" smtClean="0"/>
              <a:t>Ontolojik </a:t>
            </a:r>
            <a:r>
              <a:rPr lang="tr-TR" b="1" dirty="0" err="1" smtClean="0"/>
              <a:t>Hermeneutik</a:t>
            </a:r>
            <a:endParaRPr lang="tr-TR" b="1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Anlama ve açıklama arasında bir ayrıma gitmez.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Dünya “gerçekliğin bilen ve bilinen olarak </a:t>
            </a:r>
            <a:r>
              <a:rPr lang="tr-TR" dirty="0" err="1" smtClean="0"/>
              <a:t>ayrımlandıgı</a:t>
            </a:r>
            <a:r>
              <a:rPr lang="tr-TR" dirty="0" smtClean="0"/>
              <a:t> bir dünya </a:t>
            </a:r>
            <a:r>
              <a:rPr lang="tr-TR" dirty="0" err="1" smtClean="0"/>
              <a:t>degildir</a:t>
            </a:r>
            <a:r>
              <a:rPr lang="tr-TR" dirty="0" smtClean="0"/>
              <a:t>, tersine her “</a:t>
            </a:r>
            <a:r>
              <a:rPr lang="tr-TR" dirty="0" err="1" smtClean="0"/>
              <a:t>şey”in</a:t>
            </a:r>
            <a:r>
              <a:rPr lang="tr-TR" dirty="0" smtClean="0"/>
              <a:t> anlam </a:t>
            </a:r>
            <a:r>
              <a:rPr lang="tr-TR" dirty="0" err="1" smtClean="0"/>
              <a:t>kazandıgı</a:t>
            </a:r>
            <a:r>
              <a:rPr lang="tr-TR" dirty="0" smtClean="0"/>
              <a:t> bir ilişkiler bütünüdür”.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78153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88758" y="1386037"/>
            <a:ext cx="11903241" cy="5082139"/>
          </a:xfrm>
        </p:spPr>
        <p:txBody>
          <a:bodyPr/>
          <a:lstStyle/>
          <a:p>
            <a:pPr algn="l"/>
            <a:r>
              <a:rPr lang="tr-TR" b="1" dirty="0" err="1" smtClean="0"/>
              <a:t>Gadamer</a:t>
            </a:r>
            <a:r>
              <a:rPr lang="tr-TR" b="1" dirty="0" smtClean="0"/>
              <a:t> (1900-2002)</a:t>
            </a:r>
          </a:p>
          <a:p>
            <a:pPr algn="l"/>
            <a:r>
              <a:rPr lang="tr-TR" dirty="0" err="1" smtClean="0"/>
              <a:t>Gadamer</a:t>
            </a:r>
            <a:r>
              <a:rPr lang="tr-TR" dirty="0" smtClean="0"/>
              <a:t>, </a:t>
            </a:r>
            <a:r>
              <a:rPr lang="tr-TR" dirty="0" err="1" smtClean="0"/>
              <a:t>hermeneutiğin</a:t>
            </a:r>
            <a:r>
              <a:rPr lang="tr-TR" dirty="0" smtClean="0"/>
              <a:t> modern bilimin yöntem kavramının sınırlarını aştığını düşünmektedir.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Çünkü metinleri anlamak ve yorumlamak yalnızca bilimle ilgili bir şey değildir. Genelde insanın dünya deneyimiyle ilgilidir. Dolayısıyla </a:t>
            </a:r>
            <a:r>
              <a:rPr lang="tr-TR" dirty="0" err="1" smtClean="0"/>
              <a:t>hermeneutik</a:t>
            </a:r>
            <a:r>
              <a:rPr lang="tr-TR" dirty="0" smtClean="0"/>
              <a:t> bilimsel bir yöntem olamaz. İnsanın varlığına içkin bir durumdur.</a:t>
            </a:r>
          </a:p>
          <a:p>
            <a:pPr algn="l"/>
            <a:endParaRPr lang="tr-TR" dirty="0"/>
          </a:p>
          <a:p>
            <a:pPr algn="l"/>
            <a:r>
              <a:rPr lang="tr-TR" dirty="0" err="1" smtClean="0"/>
              <a:t>Gadamer</a:t>
            </a:r>
            <a:r>
              <a:rPr lang="tr-TR" dirty="0" smtClean="0"/>
              <a:t> için </a:t>
            </a:r>
            <a:r>
              <a:rPr lang="tr-TR" dirty="0" err="1" smtClean="0"/>
              <a:t>Hermeneutiğin</a:t>
            </a:r>
            <a:r>
              <a:rPr lang="tr-TR" dirty="0" smtClean="0"/>
              <a:t> görevi, insan varlıklarının tüm deneyimlerine ve tüm yaratımlarına sinmiş olan anlamı yeniden okumaktır. Bu anlam dilsel olarak kendini gösterir.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Çünkü dilsel varlıklar olan insanlar, düşünmeleri ve kavrayışlarında daima dünyaya ilişkin dilsel yorumlar tarafından konumlandırılırlar. </a:t>
            </a:r>
          </a:p>
          <a:p>
            <a:pPr algn="l"/>
            <a:endParaRPr lang="tr-TR" dirty="0" smtClean="0"/>
          </a:p>
          <a:p>
            <a:pPr algn="l"/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33201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>
            <a:normAutofit/>
          </a:bodyPr>
          <a:lstStyle/>
          <a:p>
            <a:pPr algn="l"/>
            <a:endParaRPr lang="tr-TR" dirty="0" smtClean="0"/>
          </a:p>
          <a:p>
            <a:pPr algn="l"/>
            <a:r>
              <a:rPr lang="tr-TR" dirty="0" smtClean="0"/>
              <a:t>Dolayısıyla anlama dilde gerçekleşir ve ancak dil ile mümkün olur.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Dilin araç olarak düşünülmesi yanlıştır.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“Kendimizin ve dünyanın bilgisinin tümünde biz daima zaten dilimiz tarafından kuşatılmışızdır”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Anlama, yorumlama, dil ilişkisi varoluşsal olarak ayrılamaz bir bütündür. 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13720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>
            <a:normAutofit/>
          </a:bodyPr>
          <a:lstStyle/>
          <a:p>
            <a:pPr algn="l"/>
            <a:endParaRPr lang="tr-TR" dirty="0"/>
          </a:p>
          <a:p>
            <a:pPr algn="l"/>
            <a:r>
              <a:rPr lang="tr-TR" dirty="0" smtClean="0"/>
              <a:t>Yorumlama/anlama (</a:t>
            </a:r>
            <a:r>
              <a:rPr lang="tr-TR" dirty="0" err="1" smtClean="0"/>
              <a:t>hermeneutik</a:t>
            </a:r>
            <a:r>
              <a:rPr lang="tr-TR" dirty="0" smtClean="0"/>
              <a:t>) insanın yaşam deneyiminin temel yapısıdır. </a:t>
            </a:r>
          </a:p>
          <a:p>
            <a:pPr algn="l"/>
            <a:r>
              <a:rPr lang="tr-TR" dirty="0" smtClean="0"/>
              <a:t>Dünyayı bu şekilde deneyimleriz.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Dolayısıyla doğa bilimleri de anlama temelinde gerçekleşir ve hem doğa bilimlerinin hem insan bilimlerinin var olmasının temeli anlama etkinliğidir. 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Bu açıdan anlama, tüm insani üretimin temelindedir. </a:t>
            </a:r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4230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904775"/>
            <a:ext cx="11867949" cy="5563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Özellikle </a:t>
            </a:r>
            <a:r>
              <a:rPr lang="tr-TR" dirty="0"/>
              <a:t>pozitivist bilgi kuramının ve bilim anlayışının dayattığı bilimsel aklın egemenliğine karşı insanın yaşam biçimlerinin ürünlerine </a:t>
            </a:r>
            <a:r>
              <a:rPr lang="tr-TR" dirty="0" smtClean="0"/>
              <a:t>vurgu </a:t>
            </a:r>
            <a:r>
              <a:rPr lang="tr-TR" dirty="0"/>
              <a:t>yapan bir anlayıştır</a:t>
            </a:r>
            <a:r>
              <a:rPr lang="tr-TR" dirty="0" smtClean="0"/>
              <a:t>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‘Bilimsel aklın’ eleştirisine soyunan ve ‘yaşam felsefesi’ ekolü olarak da bilinen ekoldür.</a:t>
            </a:r>
          </a:p>
          <a:p>
            <a:pPr algn="l"/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Tarih, anlama, yorum ve öznelliğin önemine vurgu yapar.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err="1" smtClean="0"/>
              <a:t>Heidegger</a:t>
            </a:r>
            <a:r>
              <a:rPr lang="tr-TR" dirty="0" smtClean="0"/>
              <a:t> ve </a:t>
            </a:r>
            <a:r>
              <a:rPr lang="tr-TR" dirty="0" err="1" smtClean="0"/>
              <a:t>Gadamer</a:t>
            </a:r>
            <a:r>
              <a:rPr lang="tr-TR" dirty="0" smtClean="0"/>
              <a:t>, </a:t>
            </a:r>
            <a:r>
              <a:rPr lang="tr-TR" dirty="0" err="1" smtClean="0"/>
              <a:t>hermeneutiği</a:t>
            </a:r>
            <a:r>
              <a:rPr lang="tr-TR" dirty="0" smtClean="0"/>
              <a:t> ontolojik boyuta taşımıştır.</a:t>
            </a:r>
          </a:p>
          <a:p>
            <a:pPr algn="l"/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Dil ve psikoloji vurgusu belirgindir.  «İnsan varlıklarının tüm deneyimi dilseldir» 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0502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388</Words>
  <Application>Microsoft Office PowerPoint</Application>
  <PresentationFormat>Geniş ekran</PresentationFormat>
  <Paragraphs>60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Hermeneutik (Yorumsamacılık)</vt:lpstr>
      <vt:lpstr>Hermeneutik (Yorumsamacılık)</vt:lpstr>
      <vt:lpstr>Hermeneutik (Yorumsamacılık)</vt:lpstr>
      <vt:lpstr>Hermeneutik (Yorumsamacılık)</vt:lpstr>
      <vt:lpstr>Hermeneutik (Yorumsamacılık)</vt:lpstr>
      <vt:lpstr>Hermeneutik (Yorumsamacılık)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Hermeneutik (Yorumsamacılık)</dc:title>
  <dc:creator>Asus</dc:creator>
  <cp:lastModifiedBy>Asus</cp:lastModifiedBy>
  <cp:revision>1</cp:revision>
  <dcterms:created xsi:type="dcterms:W3CDTF">2020-01-31T23:53:51Z</dcterms:created>
  <dcterms:modified xsi:type="dcterms:W3CDTF">2020-01-31T23:58:24Z</dcterms:modified>
</cp:coreProperties>
</file>