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81" r:id="rId2"/>
    <p:sldId id="313" r:id="rId3"/>
    <p:sldId id="283" r:id="rId4"/>
    <p:sldId id="284" r:id="rId5"/>
    <p:sldId id="286" r:id="rId6"/>
    <p:sldId id="277" r:id="rId7"/>
    <p:sldId id="317" r:id="rId8"/>
    <p:sldId id="285" r:id="rId9"/>
    <p:sldId id="279" r:id="rId10"/>
    <p:sldId id="314" r:id="rId11"/>
    <p:sldId id="315" r:id="rId12"/>
    <p:sldId id="289" r:id="rId13"/>
    <p:sldId id="308" r:id="rId14"/>
    <p:sldId id="316" r:id="rId1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5" d="100"/>
          <a:sy n="55" d="100"/>
        </p:scale>
        <p:origin x="58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04A856-A8E6-4AC4-9ABB-0AD8A200D392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27CEC8-6327-4993-B8B6-861ABDBA31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77660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dirty="0" smtClean="0"/>
              <a:t>İnsanın spor zevkinin tatmin edilmesi yönünde sürdürülen atlı spor faaliyetleri her geçen gün önemini artırmaktadır.  </a:t>
            </a:r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27CEC8-6327-4993-B8B6-861ABDBA3159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41184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22721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4414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3867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9799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2659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23451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9090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0808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0261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4202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321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9950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631504" y="1124744"/>
            <a:ext cx="8928992" cy="2952328"/>
          </a:xfrm>
        </p:spPr>
        <p:txBody>
          <a:bodyPr>
            <a:noAutofit/>
          </a:bodyPr>
          <a:lstStyle/>
          <a:p>
            <a:r>
              <a:rPr lang="tr-TR" sz="5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Spor Atlarında </a:t>
            </a:r>
            <a:br>
              <a:rPr lang="tr-TR" sz="5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sz="5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Performans Artırıcı Maddelerin Analizleri ve Önemi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3295600" y="4437112"/>
            <a:ext cx="6400800" cy="1752600"/>
          </a:xfrm>
        </p:spPr>
        <p:txBody>
          <a:bodyPr/>
          <a:lstStyle/>
          <a:p>
            <a:endParaRPr lang="tr-TR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tr-TR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Araştırma Görevlisi </a:t>
            </a:r>
            <a:r>
              <a:rPr lang="tr-TR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</a:t>
            </a:r>
            <a:r>
              <a:rPr lang="tr-TR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Efe </a:t>
            </a:r>
            <a:r>
              <a:rPr lang="tr-TR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Kurtdede</a:t>
            </a:r>
            <a:endParaRPr lang="tr-TR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37036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Mesafe</a:t>
            </a:r>
          </a:p>
          <a:p>
            <a:r>
              <a:rPr lang="tr-TR" dirty="0"/>
              <a:t>Pistin Durumu</a:t>
            </a:r>
          </a:p>
          <a:p>
            <a:r>
              <a:rPr lang="tr-TR" dirty="0"/>
              <a:t>Binicinin Eltisi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886340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Cinsiyet</a:t>
            </a:r>
          </a:p>
          <a:p>
            <a:r>
              <a:rPr lang="tr-TR" dirty="0" smtClean="0"/>
              <a:t>Yaş</a:t>
            </a:r>
            <a:endParaRPr lang="tr-TR" dirty="0"/>
          </a:p>
          <a:p>
            <a:r>
              <a:rPr lang="tr-TR" dirty="0" smtClean="0"/>
              <a:t>Hastalıklar </a:t>
            </a:r>
            <a:endParaRPr lang="tr-TR" dirty="0"/>
          </a:p>
          <a:p>
            <a:r>
              <a:rPr lang="tr-TR" dirty="0"/>
              <a:t>Metabolizma </a:t>
            </a:r>
          </a:p>
          <a:p>
            <a:r>
              <a:rPr lang="tr-TR" dirty="0"/>
              <a:t>DOPİNG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675716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Yapılacak </a:t>
            </a:r>
            <a:r>
              <a:rPr lang="tr-TR" dirty="0"/>
              <a:t>beslenme</a:t>
            </a:r>
            <a:r>
              <a:rPr lang="tr-TR" dirty="0" smtClean="0"/>
              <a:t>,</a:t>
            </a:r>
          </a:p>
          <a:p>
            <a:r>
              <a:rPr lang="tr-TR" dirty="0" smtClean="0"/>
              <a:t>Bilinçli </a:t>
            </a:r>
            <a:r>
              <a:rPr lang="tr-TR" dirty="0"/>
              <a:t>bir </a:t>
            </a:r>
            <a:r>
              <a:rPr lang="tr-TR" dirty="0" smtClean="0"/>
              <a:t>idman </a:t>
            </a:r>
            <a:r>
              <a:rPr lang="tr-TR" dirty="0" smtClean="0"/>
              <a:t>sistemi,</a:t>
            </a:r>
          </a:p>
          <a:p>
            <a:r>
              <a:rPr lang="tr-TR" dirty="0" smtClean="0"/>
              <a:t>Atın </a:t>
            </a:r>
            <a:r>
              <a:rPr lang="tr-TR" dirty="0"/>
              <a:t>genetik ve fiziksel </a:t>
            </a:r>
            <a:r>
              <a:rPr lang="tr-TR" dirty="0" smtClean="0"/>
              <a:t>kapasitesi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252665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691376" y="1572322"/>
            <a:ext cx="1714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err="1" smtClean="0"/>
              <a:t>Kreatin</a:t>
            </a:r>
            <a:r>
              <a:rPr lang="tr-TR" dirty="0" smtClean="0"/>
              <a:t>-p + ADP </a:t>
            </a:r>
            <a:endParaRPr lang="tr-TR" dirty="0"/>
          </a:p>
        </p:txBody>
      </p:sp>
      <p:sp>
        <p:nvSpPr>
          <p:cNvPr id="5" name="Sağ Ok 4"/>
          <p:cNvSpPr/>
          <p:nvPr/>
        </p:nvSpPr>
        <p:spPr>
          <a:xfrm>
            <a:off x="2406204" y="1650380"/>
            <a:ext cx="872255" cy="21321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Metin kutusu 6"/>
          <p:cNvSpPr txBox="1"/>
          <p:nvPr/>
        </p:nvSpPr>
        <p:spPr>
          <a:xfrm>
            <a:off x="3410484" y="1572322"/>
            <a:ext cx="14210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err="1" smtClean="0"/>
              <a:t>Kreatin</a:t>
            </a:r>
            <a:r>
              <a:rPr lang="tr-TR" dirty="0" smtClean="0"/>
              <a:t> + ATP</a:t>
            </a:r>
            <a:endParaRPr lang="tr-TR" dirty="0"/>
          </a:p>
        </p:txBody>
      </p:sp>
      <p:sp>
        <p:nvSpPr>
          <p:cNvPr id="8" name="Metin kutusu 7"/>
          <p:cNvSpPr txBox="1"/>
          <p:nvPr/>
        </p:nvSpPr>
        <p:spPr>
          <a:xfrm>
            <a:off x="1983123" y="1202989"/>
            <a:ext cx="1850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err="1" smtClean="0"/>
              <a:t>Kreatin</a:t>
            </a:r>
            <a:r>
              <a:rPr lang="tr-TR" dirty="0" smtClean="0"/>
              <a:t> </a:t>
            </a:r>
            <a:r>
              <a:rPr lang="tr-TR" dirty="0" err="1" smtClean="0"/>
              <a:t>fosfokinaz</a:t>
            </a:r>
            <a:endParaRPr lang="tr-TR" dirty="0"/>
          </a:p>
        </p:txBody>
      </p:sp>
      <p:sp>
        <p:nvSpPr>
          <p:cNvPr id="9" name="Metin kutusu 8"/>
          <p:cNvSpPr txBox="1"/>
          <p:nvPr/>
        </p:nvSpPr>
        <p:spPr>
          <a:xfrm>
            <a:off x="5487847" y="1572321"/>
            <a:ext cx="6960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2ADP</a:t>
            </a:r>
            <a:endParaRPr lang="tr-TR" dirty="0"/>
          </a:p>
        </p:txBody>
      </p:sp>
      <p:sp>
        <p:nvSpPr>
          <p:cNvPr id="10" name="Sağ Ok 9"/>
          <p:cNvSpPr/>
          <p:nvPr/>
        </p:nvSpPr>
        <p:spPr>
          <a:xfrm>
            <a:off x="6286485" y="1650380"/>
            <a:ext cx="903249" cy="21321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Metin kutusu 10"/>
          <p:cNvSpPr txBox="1"/>
          <p:nvPr/>
        </p:nvSpPr>
        <p:spPr>
          <a:xfrm>
            <a:off x="7471318" y="1572321"/>
            <a:ext cx="12005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ATP + AMP</a:t>
            </a:r>
            <a:endParaRPr lang="tr-TR" dirty="0"/>
          </a:p>
        </p:txBody>
      </p:sp>
      <p:sp>
        <p:nvSpPr>
          <p:cNvPr id="12" name="Metin kutusu 11"/>
          <p:cNvSpPr txBox="1"/>
          <p:nvPr/>
        </p:nvSpPr>
        <p:spPr>
          <a:xfrm>
            <a:off x="5953467" y="1281048"/>
            <a:ext cx="15178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err="1" smtClean="0"/>
              <a:t>Adenilat</a:t>
            </a:r>
            <a:r>
              <a:rPr lang="tr-TR" dirty="0" smtClean="0"/>
              <a:t> </a:t>
            </a:r>
            <a:r>
              <a:rPr lang="tr-TR" dirty="0" err="1" smtClean="0"/>
              <a:t>Kinaz</a:t>
            </a:r>
            <a:endParaRPr lang="tr-TR" dirty="0"/>
          </a:p>
        </p:txBody>
      </p:sp>
      <p:sp>
        <p:nvSpPr>
          <p:cNvPr id="14" name="Metin kutusu 13"/>
          <p:cNvSpPr txBox="1"/>
          <p:nvPr/>
        </p:nvSpPr>
        <p:spPr>
          <a:xfrm>
            <a:off x="691376" y="4820692"/>
            <a:ext cx="15944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Glikojen/Glikoz</a:t>
            </a:r>
            <a:endParaRPr lang="tr-TR" dirty="0"/>
          </a:p>
        </p:txBody>
      </p:sp>
      <p:sp>
        <p:nvSpPr>
          <p:cNvPr id="16" name="Sağ Ok 15"/>
          <p:cNvSpPr/>
          <p:nvPr/>
        </p:nvSpPr>
        <p:spPr>
          <a:xfrm>
            <a:off x="2285787" y="4898750"/>
            <a:ext cx="872255" cy="21321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7" name="Metin kutusu 16"/>
          <p:cNvSpPr txBox="1"/>
          <p:nvPr/>
        </p:nvSpPr>
        <p:spPr>
          <a:xfrm>
            <a:off x="3158042" y="4831139"/>
            <a:ext cx="12025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err="1" smtClean="0"/>
              <a:t>Piruvik</a:t>
            </a:r>
            <a:r>
              <a:rPr lang="tr-TR" dirty="0" smtClean="0"/>
              <a:t> asit</a:t>
            </a:r>
            <a:endParaRPr lang="tr-TR" dirty="0"/>
          </a:p>
        </p:txBody>
      </p:sp>
      <p:sp>
        <p:nvSpPr>
          <p:cNvPr id="18" name="Metin kutusu 17"/>
          <p:cNvSpPr txBox="1"/>
          <p:nvPr/>
        </p:nvSpPr>
        <p:spPr>
          <a:xfrm>
            <a:off x="2306270" y="4562892"/>
            <a:ext cx="8517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err="1" smtClean="0"/>
              <a:t>Glikoliz</a:t>
            </a:r>
            <a:endParaRPr lang="tr-TR" dirty="0"/>
          </a:p>
        </p:txBody>
      </p:sp>
      <p:sp>
        <p:nvSpPr>
          <p:cNvPr id="19" name="Sağ Ok 18"/>
          <p:cNvSpPr/>
          <p:nvPr/>
        </p:nvSpPr>
        <p:spPr>
          <a:xfrm>
            <a:off x="4340132" y="4898749"/>
            <a:ext cx="872255" cy="21321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0" name="Metin kutusu 19"/>
          <p:cNvSpPr txBox="1"/>
          <p:nvPr/>
        </p:nvSpPr>
        <p:spPr>
          <a:xfrm>
            <a:off x="5281224" y="4808860"/>
            <a:ext cx="11132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Laktik asit</a:t>
            </a:r>
            <a:endParaRPr lang="tr-TR" dirty="0"/>
          </a:p>
        </p:txBody>
      </p:sp>
      <p:sp>
        <p:nvSpPr>
          <p:cNvPr id="21" name="Metin kutusu 20"/>
          <p:cNvSpPr txBox="1"/>
          <p:nvPr/>
        </p:nvSpPr>
        <p:spPr>
          <a:xfrm>
            <a:off x="4453804" y="4605842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LDH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497124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 noChangeArrowheads="1"/>
          </p:cNvSpPr>
          <p:nvPr>
            <p:ph type="title"/>
          </p:nvPr>
        </p:nvSpPr>
        <p:spPr>
          <a:xfrm>
            <a:off x="35496" y="4925020"/>
            <a:ext cx="3312368" cy="1384300"/>
          </a:xfrm>
        </p:spPr>
        <p:txBody>
          <a:bodyPr/>
          <a:lstStyle/>
          <a:p>
            <a:pPr algn="ctr" eaLnBrk="1" hangingPunct="1">
              <a:defRPr/>
            </a:pPr>
            <a:r>
              <a:rPr lang="tr-TR" b="1" dirty="0" smtClean="0">
                <a:solidFill>
                  <a:schemeClr val="accent3">
                    <a:lumMod val="50000"/>
                  </a:schemeClr>
                </a:solidFill>
              </a:rPr>
              <a:t>Teşekkürler</a:t>
            </a:r>
          </a:p>
        </p:txBody>
      </p:sp>
    </p:spTree>
    <p:extLst>
      <p:ext uri="{BB962C8B-B14F-4D97-AF65-F5344CB8AC3E}">
        <p14:creationId xmlns:p14="http://schemas.microsoft.com/office/powerpoint/2010/main" val="9043715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22644" y="740229"/>
            <a:ext cx="10956985" cy="5571841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tr-TR" dirty="0" smtClean="0"/>
              <a:t>Spor </a:t>
            </a:r>
            <a:r>
              <a:rPr lang="tr-TR" dirty="0"/>
              <a:t>Atları, At Yarışları ve Atlarda Yarış Performansını Etkileyen </a:t>
            </a:r>
            <a:r>
              <a:rPr lang="tr-TR" dirty="0" smtClean="0"/>
              <a:t>Faktörler 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/>
              <a:t>Atlarda Egzersiz ile Enerji  Üretimi ve Performans </a:t>
            </a:r>
            <a:r>
              <a:rPr lang="tr-TR" dirty="0" smtClean="0"/>
              <a:t>İlişkisi </a:t>
            </a:r>
            <a:endParaRPr lang="tr-TR" dirty="0"/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Doping </a:t>
            </a:r>
            <a:r>
              <a:rPr lang="tr-TR" dirty="0"/>
              <a:t>Amacı ile Kullanılan Maddelerin Sınıflandırılması, Kullanım Amaçları ve Uygulanma </a:t>
            </a:r>
            <a:r>
              <a:rPr lang="tr-TR" dirty="0" smtClean="0"/>
              <a:t>Yolları ve Metabolizması 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Merkezi </a:t>
            </a:r>
            <a:r>
              <a:rPr lang="tr-TR" dirty="0"/>
              <a:t>Sinir Sistemini Etkileyen </a:t>
            </a:r>
            <a:r>
              <a:rPr lang="tr-TR" dirty="0" smtClean="0"/>
              <a:t>Maddeler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Otonom </a:t>
            </a:r>
            <a:r>
              <a:rPr lang="tr-TR" dirty="0"/>
              <a:t>Sinir Sistemini Etkileyen </a:t>
            </a:r>
            <a:r>
              <a:rPr lang="tr-TR" dirty="0" smtClean="0"/>
              <a:t>Maddeler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err="1" smtClean="0"/>
              <a:t>Anabolik</a:t>
            </a:r>
            <a:r>
              <a:rPr lang="tr-TR" dirty="0" smtClean="0"/>
              <a:t> </a:t>
            </a:r>
            <a:r>
              <a:rPr lang="tr-TR" dirty="0"/>
              <a:t>Maddeler 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Hormonlar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İdrar </a:t>
            </a:r>
            <a:r>
              <a:rPr lang="tr-TR" dirty="0"/>
              <a:t>Söktürücüler 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Kan </a:t>
            </a:r>
            <a:r>
              <a:rPr lang="tr-TR" dirty="0"/>
              <a:t>ve Kan Yapımını Artıran </a:t>
            </a:r>
            <a:r>
              <a:rPr lang="tr-TR" dirty="0" smtClean="0"/>
              <a:t>Maddeler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Ara Sınav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Solunum </a:t>
            </a:r>
            <a:r>
              <a:rPr lang="tr-TR" dirty="0"/>
              <a:t>Yollarını Genişleten Maddeler 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err="1" smtClean="0"/>
              <a:t>Metabolik</a:t>
            </a:r>
            <a:r>
              <a:rPr lang="tr-TR" dirty="0" smtClean="0"/>
              <a:t> </a:t>
            </a:r>
            <a:r>
              <a:rPr lang="tr-TR" dirty="0"/>
              <a:t>Destek </a:t>
            </a:r>
            <a:r>
              <a:rPr lang="tr-TR" dirty="0" smtClean="0"/>
              <a:t>Maddeleri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Doping Kontrolü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Doping </a:t>
            </a:r>
            <a:r>
              <a:rPr lang="tr-TR" dirty="0"/>
              <a:t>Etkili Maddelerin Analiz </a:t>
            </a:r>
            <a:r>
              <a:rPr lang="tr-TR" dirty="0" smtClean="0"/>
              <a:t>Yöntemleri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198419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At yarışı, en eski ve en yaygın sporlardan biridir. </a:t>
            </a:r>
          </a:p>
          <a:p>
            <a:r>
              <a:rPr lang="tr-TR" dirty="0" smtClean="0"/>
              <a:t>At yetiştiriciliği, biniciliği; at arabaları, atlı çoban kültürü; M.Ö. 4000 yıllarından itibaren Türkler tarafından </a:t>
            </a:r>
            <a:endParaRPr lang="tr-TR" dirty="0"/>
          </a:p>
          <a:p>
            <a:r>
              <a:rPr lang="tr-TR" dirty="0"/>
              <a:t>Hititler, Asurlular, Romalılar ve </a:t>
            </a:r>
            <a:r>
              <a:rPr lang="tr-TR" dirty="0" smtClean="0"/>
              <a:t>Mısırlıların </a:t>
            </a:r>
          </a:p>
          <a:p>
            <a:r>
              <a:rPr lang="tr-TR" dirty="0" smtClean="0"/>
              <a:t>Homeros </a:t>
            </a:r>
            <a:r>
              <a:rPr lang="tr-TR" dirty="0"/>
              <a:t>MÖ 9. ya da 8. yüzyılda yazdığı </a:t>
            </a:r>
            <a:r>
              <a:rPr lang="tr-TR" dirty="0" err="1"/>
              <a:t>İlyada</a:t>
            </a:r>
            <a:r>
              <a:rPr lang="tr-TR" dirty="0"/>
              <a:t> adlı </a:t>
            </a:r>
            <a:endParaRPr lang="tr-TR" dirty="0" smtClean="0"/>
          </a:p>
          <a:p>
            <a:r>
              <a:rPr lang="tr-TR" dirty="0" smtClean="0"/>
              <a:t>Kuzey </a:t>
            </a:r>
            <a:r>
              <a:rPr lang="tr-TR" dirty="0"/>
              <a:t>Afrikalı, Çinli, Pers ve Arap binicilerin de yarışlar yaptığı bilinmektedir.</a:t>
            </a:r>
          </a:p>
          <a:p>
            <a:endParaRPr lang="tr-TR" dirty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>
                <a:solidFill>
                  <a:srgbClr val="C00000"/>
                </a:solidFill>
              </a:rPr>
              <a:t>At Yarışı</a:t>
            </a:r>
            <a:endParaRPr lang="tr-TR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47200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solidFill>
                  <a:srgbClr val="C00000"/>
                </a:solidFill>
              </a:rPr>
              <a:t>At ve Spor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Atlar günümüzde daha çok spor için yetiştirilmektedir. </a:t>
            </a:r>
          </a:p>
          <a:p>
            <a:r>
              <a:rPr lang="tr-TR" dirty="0" smtClean="0"/>
              <a:t>Atlar </a:t>
            </a:r>
            <a:r>
              <a:rPr lang="tr-TR" dirty="0"/>
              <a:t>yarışmak üzere eğitilirken yaşları ve deneyimleri göz önünde </a:t>
            </a:r>
            <a:r>
              <a:rPr lang="tr-TR" dirty="0" smtClean="0"/>
              <a:t>bulundurulur</a:t>
            </a:r>
          </a:p>
          <a:p>
            <a:pPr lvl="1"/>
            <a:r>
              <a:rPr lang="tr-TR" dirty="0" smtClean="0"/>
              <a:t>Genellikle </a:t>
            </a:r>
            <a:r>
              <a:rPr lang="tr-TR" dirty="0"/>
              <a:t>genç atlar daha kısa mesafeleri koşarlar ve daha az yük taşırlar.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095072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solidFill>
                  <a:srgbClr val="C00000"/>
                </a:solidFill>
              </a:rPr>
              <a:t>At Binicilik Sporu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Binicilik</a:t>
            </a:r>
            <a:r>
              <a:rPr lang="tr-TR" dirty="0"/>
              <a:t>, kısaca at binme becerisidir. </a:t>
            </a:r>
          </a:p>
          <a:p>
            <a:r>
              <a:rPr lang="tr-TR" dirty="0"/>
              <a:t>Binicilik; atı iyi durumda kullanma sanatı olup bu iyi durum, atı tam yerinde, sakin, zamanında, güven içinde ve olabildiğince işe uygun kuvvet sarf ettirerek kullanma becerisidir. </a:t>
            </a:r>
          </a:p>
          <a:p>
            <a:pPr lvl="1"/>
            <a:r>
              <a:rPr lang="tr-TR" dirty="0"/>
              <a:t>Biniciliğin tarihi çok eski zamanlara kadar uzanır</a:t>
            </a:r>
            <a:r>
              <a:rPr lang="tr-TR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827024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solidFill>
                  <a:srgbClr val="C00000"/>
                </a:solidFill>
              </a:rPr>
              <a:t>Binicilik Branşları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22514" y="1825625"/>
            <a:ext cx="10831286" cy="4771118"/>
          </a:xfrm>
        </p:spPr>
        <p:txBody>
          <a:bodyPr>
            <a:normAutofit/>
          </a:bodyPr>
          <a:lstStyle/>
          <a:p>
            <a:pPr fontAlgn="base"/>
            <a:r>
              <a:rPr lang="tr-TR" sz="2400" dirty="0"/>
              <a:t>Uluslararası Binicilik Federasyonu’na (FEI) bağlı olan; </a:t>
            </a:r>
          </a:p>
          <a:p>
            <a:pPr lvl="1" fontAlgn="base"/>
            <a:r>
              <a:rPr lang="tr-TR" sz="1800" dirty="0"/>
              <a:t>Engel Atlama, </a:t>
            </a:r>
          </a:p>
          <a:p>
            <a:pPr lvl="1" fontAlgn="base"/>
            <a:r>
              <a:rPr lang="tr-TR" sz="1800" dirty="0"/>
              <a:t>At Terbiyesi ve Engelli At </a:t>
            </a:r>
            <a:r>
              <a:rPr lang="tr-TR" sz="1800" dirty="0" smtClean="0"/>
              <a:t>Terbiyesi</a:t>
            </a:r>
            <a:r>
              <a:rPr lang="tr-TR" sz="1800" dirty="0"/>
              <a:t> </a:t>
            </a:r>
            <a:r>
              <a:rPr lang="tr-TR" sz="1800" dirty="0" err="1" smtClean="0"/>
              <a:t>vb</a:t>
            </a:r>
            <a:endParaRPr lang="tr-TR" sz="1800" dirty="0"/>
          </a:p>
        </p:txBody>
      </p:sp>
    </p:spTree>
    <p:extLst>
      <p:ext uri="{BB962C8B-B14F-4D97-AF65-F5344CB8AC3E}">
        <p14:creationId xmlns:p14="http://schemas.microsoft.com/office/powerpoint/2010/main" val="28517457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solidFill>
                  <a:srgbClr val="C00000"/>
                </a:solidFill>
              </a:rPr>
              <a:t>Binicilik Branşları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tr-TR" sz="2200" dirty="0"/>
              <a:t>Kültürel sporlar arasında </a:t>
            </a:r>
          </a:p>
          <a:p>
            <a:pPr lvl="1" fontAlgn="base"/>
            <a:r>
              <a:rPr lang="tr-TR" sz="1800" dirty="0"/>
              <a:t>Polo, </a:t>
            </a:r>
          </a:p>
          <a:p>
            <a:pPr lvl="1" fontAlgn="base"/>
            <a:r>
              <a:rPr lang="tr-TR" sz="1800" dirty="0"/>
              <a:t>Varil Yarışları, </a:t>
            </a:r>
          </a:p>
          <a:p>
            <a:pPr lvl="1" fontAlgn="base"/>
            <a:r>
              <a:rPr lang="tr-TR" sz="1800" dirty="0" err="1"/>
              <a:t>Horseball</a:t>
            </a:r>
            <a:r>
              <a:rPr lang="tr-TR" sz="1800" dirty="0"/>
              <a:t>, </a:t>
            </a:r>
          </a:p>
          <a:p>
            <a:pPr lvl="1" fontAlgn="base"/>
            <a:r>
              <a:rPr lang="tr-TR" sz="1800" dirty="0"/>
              <a:t>Atlı Okçuluk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926444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solidFill>
                  <a:srgbClr val="C00000"/>
                </a:solidFill>
              </a:rPr>
              <a:t>At Yarışları Mevzuatı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Türkiye’de At yarışlarıyla ilgili olarak; </a:t>
            </a:r>
          </a:p>
          <a:p>
            <a:pPr lvl="1"/>
            <a:r>
              <a:rPr lang="tr-TR" dirty="0"/>
              <a:t>At Yarışları Kanunu (AYK; 6132, 5091, 5476 ve 5728 sayılı kanunlarla çok sayıda değişiklik yapılmış) ve </a:t>
            </a:r>
          </a:p>
          <a:p>
            <a:pPr lvl="1"/>
            <a:r>
              <a:rPr lang="tr-TR" dirty="0"/>
              <a:t>At Yarışları Yönetmeliği (AYY) yürürlüktedir.</a:t>
            </a:r>
          </a:p>
          <a:p>
            <a:pPr lvl="1"/>
            <a:r>
              <a:rPr lang="tr-TR" dirty="0"/>
              <a:t>Ayrıca; üyesi olduğu çeşitli uluslararası kuruluşların (ARF, FEI, IFHA) aldıkları kararlar da dikkate alınmaktadır.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006751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Atlarda Yarış Performansını Etkileyen Faktörler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Genotip</a:t>
            </a:r>
            <a:endParaRPr lang="tr-TR" dirty="0" smtClean="0"/>
          </a:p>
          <a:p>
            <a:r>
              <a:rPr lang="tr-TR" dirty="0" smtClean="0"/>
              <a:t>Vücut Yapısı</a:t>
            </a:r>
          </a:p>
          <a:p>
            <a:r>
              <a:rPr lang="tr-TR" dirty="0" smtClean="0"/>
              <a:t>Çevresel Faktörler</a:t>
            </a:r>
          </a:p>
          <a:p>
            <a:r>
              <a:rPr lang="tr-TR" dirty="0" smtClean="0"/>
              <a:t>Bakım-Besleme İdman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941990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716</TotalTime>
  <Words>400</Words>
  <Application>Microsoft Office PowerPoint</Application>
  <PresentationFormat>Geniş ekran</PresentationFormat>
  <Paragraphs>76</Paragraphs>
  <Slides>14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Teması</vt:lpstr>
      <vt:lpstr>Spor Atlarında  Performans Artırıcı Maddelerin Analizleri ve Önemi</vt:lpstr>
      <vt:lpstr>PowerPoint Sunusu</vt:lpstr>
      <vt:lpstr>At Yarışı</vt:lpstr>
      <vt:lpstr>At ve Spor</vt:lpstr>
      <vt:lpstr>At Binicilik Sporu</vt:lpstr>
      <vt:lpstr>Binicilik Branşları</vt:lpstr>
      <vt:lpstr>Binicilik Branşları</vt:lpstr>
      <vt:lpstr>At Yarışları Mevzuatı</vt:lpstr>
      <vt:lpstr>Atlarda Yarış Performansını Etkileyen Faktörler</vt:lpstr>
      <vt:lpstr>PowerPoint Sunusu</vt:lpstr>
      <vt:lpstr>PowerPoint Sunusu</vt:lpstr>
      <vt:lpstr>PowerPoint Sunusu</vt:lpstr>
      <vt:lpstr>PowerPoint Sunusu</vt:lpstr>
      <vt:lpstr>Teşekkürler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efe</dc:creator>
  <cp:lastModifiedBy>user</cp:lastModifiedBy>
  <cp:revision>58</cp:revision>
  <dcterms:created xsi:type="dcterms:W3CDTF">2020-02-09T04:22:59Z</dcterms:created>
  <dcterms:modified xsi:type="dcterms:W3CDTF">2020-03-02T08:51:30Z</dcterms:modified>
</cp:coreProperties>
</file>