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313" r:id="rId3"/>
    <p:sldId id="283" r:id="rId4"/>
    <p:sldId id="284" r:id="rId5"/>
    <p:sldId id="286" r:id="rId6"/>
    <p:sldId id="277" r:id="rId7"/>
    <p:sldId id="317" r:id="rId8"/>
    <p:sldId id="285" r:id="rId9"/>
    <p:sldId id="279" r:id="rId10"/>
    <p:sldId id="314" r:id="rId11"/>
    <p:sldId id="315" r:id="rId12"/>
    <p:sldId id="289" r:id="rId13"/>
    <p:sldId id="308" r:id="rId14"/>
    <p:sldId id="31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İnsanın spor zevkinin tatmin edilmesi yönünde sürdürülen atlı spor faaliyetleri her geçen gün önemini artırmaktadır. 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7CEC8-6327-4993-B8B6-861ABDBA315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11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Mesafe</a:t>
            </a:r>
          </a:p>
          <a:p>
            <a:r>
              <a:rPr lang="tr-TR" dirty="0"/>
              <a:t>Pistin Durumu</a:t>
            </a:r>
          </a:p>
          <a:p>
            <a:r>
              <a:rPr lang="tr-TR" dirty="0"/>
              <a:t>Binicinin Eltisi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863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Cinsiyet</a:t>
            </a:r>
          </a:p>
          <a:p>
            <a:r>
              <a:rPr lang="tr-TR" dirty="0" smtClean="0"/>
              <a:t>Yaş</a:t>
            </a:r>
            <a:endParaRPr lang="tr-TR" dirty="0"/>
          </a:p>
          <a:p>
            <a:r>
              <a:rPr lang="tr-TR" dirty="0" smtClean="0"/>
              <a:t>Hastalıklar </a:t>
            </a:r>
            <a:endParaRPr lang="tr-TR" dirty="0"/>
          </a:p>
          <a:p>
            <a:r>
              <a:rPr lang="tr-TR" dirty="0"/>
              <a:t>Metabolizma </a:t>
            </a:r>
          </a:p>
          <a:p>
            <a:r>
              <a:rPr lang="tr-TR" dirty="0"/>
              <a:t>DOPİNG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57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Yapılacak </a:t>
            </a:r>
            <a:r>
              <a:rPr lang="tr-TR" dirty="0"/>
              <a:t>beslenme</a:t>
            </a:r>
            <a:r>
              <a:rPr lang="tr-TR" dirty="0" smtClean="0"/>
              <a:t>,</a:t>
            </a:r>
          </a:p>
          <a:p>
            <a:r>
              <a:rPr lang="tr-TR" dirty="0" smtClean="0"/>
              <a:t>Bilinçli </a:t>
            </a:r>
            <a:r>
              <a:rPr lang="tr-TR" dirty="0"/>
              <a:t>bir </a:t>
            </a:r>
            <a:r>
              <a:rPr lang="tr-TR" dirty="0" smtClean="0"/>
              <a:t>idman </a:t>
            </a:r>
            <a:r>
              <a:rPr lang="tr-TR" dirty="0" smtClean="0"/>
              <a:t>sistemi,</a:t>
            </a:r>
          </a:p>
          <a:p>
            <a:r>
              <a:rPr lang="tr-TR" dirty="0" smtClean="0"/>
              <a:t>Atın </a:t>
            </a:r>
            <a:r>
              <a:rPr lang="tr-TR" dirty="0"/>
              <a:t>genetik ve fiziksel </a:t>
            </a:r>
            <a:r>
              <a:rPr lang="tr-TR" dirty="0" smtClean="0"/>
              <a:t>kapasitesi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526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91376" y="1572322"/>
            <a:ext cx="171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Kreatin</a:t>
            </a:r>
            <a:r>
              <a:rPr lang="tr-TR" dirty="0" smtClean="0"/>
              <a:t>-p + ADP </a:t>
            </a:r>
            <a:endParaRPr lang="tr-TR" dirty="0"/>
          </a:p>
        </p:txBody>
      </p:sp>
      <p:sp>
        <p:nvSpPr>
          <p:cNvPr id="5" name="Sağ Ok 4"/>
          <p:cNvSpPr/>
          <p:nvPr/>
        </p:nvSpPr>
        <p:spPr>
          <a:xfrm>
            <a:off x="2406204" y="1650380"/>
            <a:ext cx="872255" cy="213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3410484" y="1572322"/>
            <a:ext cx="142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Kreatin</a:t>
            </a:r>
            <a:r>
              <a:rPr lang="tr-TR" dirty="0" smtClean="0"/>
              <a:t> + ATP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983123" y="1202989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Kreatin</a:t>
            </a:r>
            <a:r>
              <a:rPr lang="tr-TR" dirty="0" smtClean="0"/>
              <a:t> </a:t>
            </a:r>
            <a:r>
              <a:rPr lang="tr-TR" dirty="0" err="1" smtClean="0"/>
              <a:t>fosfokinaz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5487847" y="157232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2ADP</a:t>
            </a:r>
            <a:endParaRPr lang="tr-TR" dirty="0"/>
          </a:p>
        </p:txBody>
      </p:sp>
      <p:sp>
        <p:nvSpPr>
          <p:cNvPr id="10" name="Sağ Ok 9"/>
          <p:cNvSpPr/>
          <p:nvPr/>
        </p:nvSpPr>
        <p:spPr>
          <a:xfrm>
            <a:off x="6286485" y="1650380"/>
            <a:ext cx="903249" cy="213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7471318" y="1572321"/>
            <a:ext cx="1200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ATP + AMP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5953467" y="1281048"/>
            <a:ext cx="151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Adenilat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691376" y="4820692"/>
            <a:ext cx="15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Glikojen/Glikoz</a:t>
            </a:r>
            <a:endParaRPr lang="tr-TR" dirty="0"/>
          </a:p>
        </p:txBody>
      </p:sp>
      <p:sp>
        <p:nvSpPr>
          <p:cNvPr id="16" name="Sağ Ok 15"/>
          <p:cNvSpPr/>
          <p:nvPr/>
        </p:nvSpPr>
        <p:spPr>
          <a:xfrm>
            <a:off x="2285787" y="4898750"/>
            <a:ext cx="872255" cy="213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3158042" y="4831139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Piruvik</a:t>
            </a:r>
            <a:r>
              <a:rPr lang="tr-TR" dirty="0" smtClean="0"/>
              <a:t> asit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2306270" y="4562892"/>
            <a:ext cx="851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Glikoliz</a:t>
            </a:r>
            <a:endParaRPr lang="tr-TR" dirty="0"/>
          </a:p>
        </p:txBody>
      </p:sp>
      <p:sp>
        <p:nvSpPr>
          <p:cNvPr id="19" name="Sağ Ok 18"/>
          <p:cNvSpPr/>
          <p:nvPr/>
        </p:nvSpPr>
        <p:spPr>
          <a:xfrm>
            <a:off x="4340132" y="4898749"/>
            <a:ext cx="872255" cy="213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5281224" y="4808860"/>
            <a:ext cx="111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Laktik asit</a:t>
            </a:r>
            <a:endParaRPr lang="tr-TR" dirty="0"/>
          </a:p>
        </p:txBody>
      </p:sp>
      <p:sp>
        <p:nvSpPr>
          <p:cNvPr id="21" name="Metin kutusu 20"/>
          <p:cNvSpPr txBox="1"/>
          <p:nvPr/>
        </p:nvSpPr>
        <p:spPr>
          <a:xfrm>
            <a:off x="4453804" y="46058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LDH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712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90437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84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At yarışı, en eski ve en yaygın sporlardan biridir. </a:t>
            </a:r>
          </a:p>
          <a:p>
            <a:r>
              <a:rPr lang="tr-TR" dirty="0" smtClean="0"/>
              <a:t>At yetiştiriciliği, biniciliği; at arabaları, atlı çoban kültürü; M.Ö. 4000 yıllarından itibaren Türkler tarafından </a:t>
            </a:r>
            <a:endParaRPr lang="tr-TR" dirty="0"/>
          </a:p>
          <a:p>
            <a:r>
              <a:rPr lang="tr-TR" dirty="0"/>
              <a:t>Hititler, Asurlular, Romalılar ve </a:t>
            </a:r>
            <a:r>
              <a:rPr lang="tr-TR" dirty="0" smtClean="0"/>
              <a:t>Mısırlıların </a:t>
            </a:r>
          </a:p>
          <a:p>
            <a:r>
              <a:rPr lang="tr-TR" dirty="0" smtClean="0"/>
              <a:t>Homeros </a:t>
            </a:r>
            <a:r>
              <a:rPr lang="tr-TR" dirty="0"/>
              <a:t>MÖ 9. ya da 8. yüzyılda yazdığı </a:t>
            </a:r>
            <a:r>
              <a:rPr lang="tr-TR" dirty="0" err="1"/>
              <a:t>İlyada</a:t>
            </a:r>
            <a:r>
              <a:rPr lang="tr-TR" dirty="0"/>
              <a:t> adlı </a:t>
            </a:r>
            <a:endParaRPr lang="tr-TR" dirty="0" smtClean="0"/>
          </a:p>
          <a:p>
            <a:r>
              <a:rPr lang="tr-TR" dirty="0" smtClean="0"/>
              <a:t>Kuzey </a:t>
            </a:r>
            <a:r>
              <a:rPr lang="tr-TR" dirty="0"/>
              <a:t>Afrikalı, Çinli, Pers ve Arap binicilerin de yarışlar yaptığı bilinmektedir.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At Yarışı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2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At ve Spor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Atlar günümüzde daha çok spor için yetiştirilmektedir. </a:t>
            </a:r>
          </a:p>
          <a:p>
            <a:r>
              <a:rPr lang="tr-TR" dirty="0" smtClean="0"/>
              <a:t>Atlar </a:t>
            </a:r>
            <a:r>
              <a:rPr lang="tr-TR" dirty="0"/>
              <a:t>yarışmak üzere eğitilirken yaşları ve deneyimleri göz önünde </a:t>
            </a:r>
            <a:r>
              <a:rPr lang="tr-TR" dirty="0" smtClean="0"/>
              <a:t>bulundurulur</a:t>
            </a:r>
          </a:p>
          <a:p>
            <a:pPr lvl="1"/>
            <a:r>
              <a:rPr lang="tr-TR" dirty="0" smtClean="0"/>
              <a:t>Genellikle </a:t>
            </a:r>
            <a:r>
              <a:rPr lang="tr-TR" dirty="0"/>
              <a:t>genç atlar daha kısa mesafeleri koşarlar ve daha az yük taşırlar.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950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At Binicilik Sporu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Binicilik</a:t>
            </a:r>
            <a:r>
              <a:rPr lang="tr-TR" dirty="0"/>
              <a:t>, kısaca at binme becerisidir. </a:t>
            </a:r>
          </a:p>
          <a:p>
            <a:r>
              <a:rPr lang="tr-TR" dirty="0"/>
              <a:t>Binicilik; atı iyi durumda kullanma sanatı olup bu iyi durum, atı tam yerinde, sakin, zamanında, güven içinde ve olabildiğince işe uygun kuvvet sarf ettirerek kullanma becerisidir. </a:t>
            </a:r>
          </a:p>
          <a:p>
            <a:pPr lvl="1"/>
            <a:r>
              <a:rPr lang="tr-TR" dirty="0"/>
              <a:t>Biniciliğin tarihi çok eski zamanlara kadar uzanır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270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Binicilik Branşları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2514" y="1825625"/>
            <a:ext cx="10831286" cy="4771118"/>
          </a:xfrm>
        </p:spPr>
        <p:txBody>
          <a:bodyPr>
            <a:normAutofit/>
          </a:bodyPr>
          <a:lstStyle/>
          <a:p>
            <a:pPr fontAlgn="base"/>
            <a:r>
              <a:rPr lang="tr-TR" sz="2400" dirty="0"/>
              <a:t>Uluslararası Binicilik Federasyonu’na (FEI) bağlı olan; </a:t>
            </a:r>
          </a:p>
          <a:p>
            <a:pPr lvl="1" fontAlgn="base"/>
            <a:r>
              <a:rPr lang="tr-TR" sz="1800" dirty="0"/>
              <a:t>Engel Atlama, </a:t>
            </a:r>
          </a:p>
          <a:p>
            <a:pPr lvl="1" fontAlgn="base"/>
            <a:r>
              <a:rPr lang="tr-TR" sz="1800" dirty="0"/>
              <a:t>At Terbiyesi ve Engelli At </a:t>
            </a:r>
            <a:r>
              <a:rPr lang="tr-TR" sz="1800" dirty="0" smtClean="0"/>
              <a:t>Terbiyesi</a:t>
            </a:r>
            <a:r>
              <a:rPr lang="tr-TR" sz="1800" dirty="0"/>
              <a:t> </a:t>
            </a:r>
            <a:r>
              <a:rPr lang="tr-TR" sz="1800" dirty="0" err="1" smtClean="0"/>
              <a:t>vb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851745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Binicilik Branşları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sz="2200" dirty="0"/>
              <a:t>Kültürel sporlar arasında </a:t>
            </a:r>
          </a:p>
          <a:p>
            <a:pPr lvl="1" fontAlgn="base"/>
            <a:r>
              <a:rPr lang="tr-TR" sz="1800" dirty="0"/>
              <a:t>Polo, </a:t>
            </a:r>
          </a:p>
          <a:p>
            <a:pPr lvl="1" fontAlgn="base"/>
            <a:r>
              <a:rPr lang="tr-TR" sz="1800" dirty="0"/>
              <a:t>Varil Yarışları, </a:t>
            </a:r>
          </a:p>
          <a:p>
            <a:pPr lvl="1" fontAlgn="base"/>
            <a:r>
              <a:rPr lang="tr-TR" sz="1800" dirty="0" err="1"/>
              <a:t>Horseball</a:t>
            </a:r>
            <a:r>
              <a:rPr lang="tr-TR" sz="1800" dirty="0"/>
              <a:t>, </a:t>
            </a:r>
          </a:p>
          <a:p>
            <a:pPr lvl="1" fontAlgn="base"/>
            <a:r>
              <a:rPr lang="tr-TR" sz="1800" dirty="0"/>
              <a:t>Atlı Okçuluk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64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At Yarışları Mevzuatı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Türkiye’de At yarışlarıyla ilgili olarak; </a:t>
            </a:r>
          </a:p>
          <a:p>
            <a:pPr lvl="1"/>
            <a:r>
              <a:rPr lang="tr-TR" dirty="0"/>
              <a:t>At Yarışları Kanunu (AYK; 6132, 5091, 5476 ve 5728 sayılı kanunlarla çok sayıda değişiklik yapılmış) ve </a:t>
            </a:r>
          </a:p>
          <a:p>
            <a:pPr lvl="1"/>
            <a:r>
              <a:rPr lang="tr-TR" dirty="0"/>
              <a:t>At Yarışları Yönetmeliği (AYY) yürürlüktedir.</a:t>
            </a:r>
          </a:p>
          <a:p>
            <a:pPr lvl="1"/>
            <a:r>
              <a:rPr lang="tr-TR" dirty="0"/>
              <a:t>Ayrıca; üyesi olduğu çeşitli uluslararası kuruluşların (ARF, FEI, IFHA) aldıkları kararlar da dikkate alınmaktadır.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67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Atlarda Yarış Performansını Etkileyen Faktörler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Genotip</a:t>
            </a:r>
            <a:endParaRPr lang="tr-TR" dirty="0" smtClean="0"/>
          </a:p>
          <a:p>
            <a:r>
              <a:rPr lang="tr-TR" dirty="0" smtClean="0"/>
              <a:t>Vücut Yapısı</a:t>
            </a:r>
          </a:p>
          <a:p>
            <a:r>
              <a:rPr lang="tr-TR" dirty="0" smtClean="0"/>
              <a:t>Çevresel Faktörler</a:t>
            </a:r>
          </a:p>
          <a:p>
            <a:r>
              <a:rPr lang="tr-TR" dirty="0" smtClean="0"/>
              <a:t>Bakım-Besleme İdman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419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400</Words>
  <Application>Microsoft Office PowerPoint</Application>
  <PresentationFormat>Geniş ekran</PresentationFormat>
  <Paragraphs>76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At Yarışı</vt:lpstr>
      <vt:lpstr>At ve Spor</vt:lpstr>
      <vt:lpstr>At Binicilik Sporu</vt:lpstr>
      <vt:lpstr>Binicilik Branşları</vt:lpstr>
      <vt:lpstr>Binicilik Branşları</vt:lpstr>
      <vt:lpstr>At Yarışları Mevzuatı</vt:lpstr>
      <vt:lpstr>Atlarda Yarış Performansını Etkileyen Faktörler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58</cp:revision>
  <dcterms:created xsi:type="dcterms:W3CDTF">2020-02-09T04:22:59Z</dcterms:created>
  <dcterms:modified xsi:type="dcterms:W3CDTF">2020-03-02T08:51:30Z</dcterms:modified>
</cp:coreProperties>
</file>