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b="1" dirty="0"/>
              <a:t>NİŞANLANMA</a:t>
            </a:r>
            <a:r>
              <a:rPr lang="tr-TR" sz="2400" dirty="0"/>
              <a:t/>
            </a:r>
            <a:br>
              <a:rPr lang="tr-TR" sz="2400" dirty="0"/>
            </a:br>
            <a:r>
              <a:rPr lang="tr-TR" sz="2400" dirty="0"/>
              <a:t> </a:t>
            </a:r>
            <a:br>
              <a:rPr lang="tr-TR" sz="2400" dirty="0"/>
            </a:br>
            <a:r>
              <a:rPr lang="tr-TR" sz="2400" dirty="0"/>
              <a:t>Nişanlanma, ileride evlenmek isteyen ayrı cinsten kişilerin bu konudaki isteklerini karşılıklı olarak açıklamalarıdır. Evlenme vaadiyle olur.</a:t>
            </a:r>
            <a:br>
              <a:rPr lang="tr-TR" sz="2400" dirty="0"/>
            </a:br>
            <a:r>
              <a:rPr lang="tr-TR" sz="2400" dirty="0"/>
              <a:t>Nişanlanma sonrasında nişanlıların girdiği hukuki ilişki ise ‘</a:t>
            </a:r>
            <a:r>
              <a:rPr lang="tr-TR" sz="2400" dirty="0" err="1"/>
              <a:t>nişanlılık’tır</a:t>
            </a:r>
            <a:r>
              <a:rPr lang="tr-TR" sz="2400" dirty="0"/>
              <a:t>. </a:t>
            </a:r>
            <a:endParaRPr lang="tr-TR" sz="2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33351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ŞARTLARI</a:t>
            </a:r>
            <a:endParaRPr lang="tr-TR" dirty="0"/>
          </a:p>
          <a:p>
            <a:r>
              <a:rPr lang="tr-TR" b="1" dirty="0"/>
              <a:t> </a:t>
            </a:r>
            <a:endParaRPr lang="tr-TR" dirty="0"/>
          </a:p>
          <a:p>
            <a:endParaRPr lang="tr-TR" dirty="0"/>
          </a:p>
        </p:txBody>
      </p:sp>
    </p:spTree>
    <p:extLst>
      <p:ext uri="{BB962C8B-B14F-4D97-AF65-F5344CB8AC3E}">
        <p14:creationId xmlns:p14="http://schemas.microsoft.com/office/powerpoint/2010/main" val="2243287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Nişanlanma ehliyetinin bulunması</a:t>
            </a:r>
            <a:r>
              <a:rPr lang="tr-TR" dirty="0"/>
              <a:t>: Aynı cinsten 2 kişinin bir nişanlanma sözleşmesi yapabilme yeteneğine hukuken sahip bulunmasıdır. </a:t>
            </a:r>
            <a:endParaRPr lang="tr-TR" dirty="0"/>
          </a:p>
        </p:txBody>
      </p:sp>
    </p:spTree>
    <p:extLst>
      <p:ext uri="{BB962C8B-B14F-4D97-AF65-F5344CB8AC3E}">
        <p14:creationId xmlns:p14="http://schemas.microsoft.com/office/powerpoint/2010/main" val="708958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Nişanlanma iradesi</a:t>
            </a:r>
            <a:r>
              <a:rPr lang="tr-TR" sz="3200" dirty="0"/>
              <a:t>: Bir medeni hukuk sözleşmesi olduğundan karşılıklı ve birbirine uygun irade beyanı gerekir. </a:t>
            </a:r>
            <a:endParaRPr lang="tr-TR" sz="3200" dirty="0"/>
          </a:p>
        </p:txBody>
      </p:sp>
    </p:spTree>
    <p:extLst>
      <p:ext uri="{BB962C8B-B14F-4D97-AF65-F5344CB8AC3E}">
        <p14:creationId xmlns:p14="http://schemas.microsoft.com/office/powerpoint/2010/main" val="3874981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a:t>3. Nişanlanma engellerinin bulunmaması:</a:t>
            </a:r>
            <a:r>
              <a:rPr lang="tr-TR" dirty="0"/>
              <a:t> Evlenme engelleri kıyasen uygulanır. Kesin evlenme engelleri geçerli bir nişanlanma yapılmasını önler, ancak kesin olmayan evlenme engelleri bulunmasına rağmen yapılmışsa nişanlanma geçerlidir. </a:t>
            </a:r>
            <a:endParaRPr lang="tr-TR" dirty="0"/>
          </a:p>
        </p:txBody>
      </p:sp>
    </p:spTree>
    <p:extLst>
      <p:ext uri="{BB962C8B-B14F-4D97-AF65-F5344CB8AC3E}">
        <p14:creationId xmlns:p14="http://schemas.microsoft.com/office/powerpoint/2010/main" val="2659338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Çifte nişanlanmada genellikle ikinci nişan geçersiz sayılır. Ancak ikinci nişanlanmanın yapılması örtülü olarak birinci nişandan cayıldığı anlamına geliyorsa bu halde birinci nişan bozulmuş olur, ikincisi geçerli olur. Akıl hastalığı, mevcut evlilik, yakın kan veya sıhri hısımlık vs.</a:t>
            </a:r>
          </a:p>
          <a:p>
            <a:r>
              <a:rPr lang="tr-TR" dirty="0"/>
              <a:t> </a:t>
            </a:r>
          </a:p>
          <a:p>
            <a:r>
              <a:rPr lang="tr-TR" b="1" dirty="0"/>
              <a:t>NİŞANLANMANIN HÜKÜMSÜZLÜĞÜ</a:t>
            </a:r>
            <a:endParaRPr lang="tr-TR" dirty="0"/>
          </a:p>
          <a:p>
            <a:r>
              <a:rPr lang="tr-TR" b="1" dirty="0"/>
              <a:t> </a:t>
            </a:r>
            <a:endParaRPr lang="tr-TR" dirty="0"/>
          </a:p>
          <a:p>
            <a:r>
              <a:rPr lang="tr-TR" b="1" dirty="0"/>
              <a:t>1. Kesin Hükümsüzlük:</a:t>
            </a:r>
            <a:r>
              <a:rPr lang="tr-TR" dirty="0"/>
              <a:t> Tam ehliyetsizlik, imkansızlık, hukuka ve ahlaka aykırılık, nişanlanma engelleri.</a:t>
            </a:r>
          </a:p>
          <a:p>
            <a:r>
              <a:rPr lang="tr-TR" b="1" dirty="0"/>
              <a:t>2. İrade Bozukluğu:</a:t>
            </a:r>
            <a:r>
              <a:rPr lang="tr-TR" dirty="0"/>
              <a:t> Hata, hile, tehdit, iradesi bozulan taraf haklı sebebe dayanarak tek taraflı irade açıklamasıyla nişanı bozabilir, derhal bildirmek zorundadır.</a:t>
            </a:r>
          </a:p>
          <a:p>
            <a:endParaRPr lang="tr-TR" dirty="0"/>
          </a:p>
        </p:txBody>
      </p:sp>
    </p:spTree>
    <p:extLst>
      <p:ext uri="{BB962C8B-B14F-4D97-AF65-F5344CB8AC3E}">
        <p14:creationId xmlns:p14="http://schemas.microsoft.com/office/powerpoint/2010/main" val="2940309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NİŞANLILIĞIN HÜKÜMLERİ</a:t>
            </a:r>
            <a:endParaRPr lang="tr-TR" dirty="0"/>
          </a:p>
          <a:p>
            <a:r>
              <a:rPr lang="tr-TR" b="1" dirty="0"/>
              <a:t> </a:t>
            </a:r>
            <a:endParaRPr lang="tr-TR" dirty="0"/>
          </a:p>
          <a:p>
            <a:r>
              <a:rPr lang="tr-TR" b="1" dirty="0"/>
              <a:t>Nişanlanmadan Doğan Hükümler </a:t>
            </a:r>
            <a:endParaRPr lang="tr-TR" dirty="0"/>
          </a:p>
          <a:p>
            <a:r>
              <a:rPr lang="tr-TR" b="1" dirty="0"/>
              <a:t>1. Evlenme yükümü</a:t>
            </a:r>
            <a:endParaRPr lang="tr-TR" dirty="0"/>
          </a:p>
          <a:p>
            <a:r>
              <a:rPr lang="tr-TR" b="1" dirty="0"/>
              <a:t>2. Sadakat yükümü</a:t>
            </a:r>
            <a:endParaRPr lang="tr-TR" dirty="0"/>
          </a:p>
          <a:p>
            <a:endParaRPr lang="tr-TR" dirty="0"/>
          </a:p>
        </p:txBody>
      </p:sp>
    </p:spTree>
    <p:extLst>
      <p:ext uri="{BB962C8B-B14F-4D97-AF65-F5344CB8AC3E}">
        <p14:creationId xmlns:p14="http://schemas.microsoft.com/office/powerpoint/2010/main" val="317580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NİŞANLILIĞIN SONA ERMESİ</a:t>
            </a:r>
            <a:endParaRPr lang="tr-TR" dirty="0"/>
          </a:p>
          <a:p>
            <a:r>
              <a:rPr lang="tr-TR" b="1" dirty="0"/>
              <a:t> </a:t>
            </a:r>
            <a:endParaRPr lang="tr-TR" dirty="0"/>
          </a:p>
          <a:p>
            <a:r>
              <a:rPr lang="tr-TR" b="1" dirty="0"/>
              <a:t>1. Evlenme:</a:t>
            </a:r>
            <a:r>
              <a:rPr lang="tr-TR" dirty="0"/>
              <a:t> En doğal sona erme sebebidir. Başkasıyla evlenme halinde de sona erer. Çünkü zımnen birinci nişandan döndüğü anlaşılır. </a:t>
            </a:r>
          </a:p>
          <a:p>
            <a:r>
              <a:rPr lang="tr-TR" b="1" dirty="0"/>
              <a:t>2. Ölüm-Gaiplik</a:t>
            </a:r>
            <a:endParaRPr lang="tr-TR" dirty="0"/>
          </a:p>
          <a:p>
            <a:r>
              <a:rPr lang="tr-TR" b="1" dirty="0"/>
              <a:t>3. Çifte nişanlanma:</a:t>
            </a:r>
            <a:r>
              <a:rPr lang="tr-TR" dirty="0"/>
              <a:t> Durumdan aksi anlaşılmıyorsa ilk nişandan döndüğü kabul edilir.</a:t>
            </a:r>
          </a:p>
          <a:p>
            <a:r>
              <a:rPr lang="tr-TR" b="1" dirty="0"/>
              <a:t>4. Kesin evlenme engelinin ortaya çıkması</a:t>
            </a:r>
            <a:endParaRPr lang="tr-TR" dirty="0"/>
          </a:p>
          <a:p>
            <a:r>
              <a:rPr lang="tr-TR" b="1" dirty="0"/>
              <a:t>5. İmkansızlık:</a:t>
            </a:r>
            <a:r>
              <a:rPr lang="tr-TR" dirty="0"/>
              <a:t> Cinsiyet değiştirme</a:t>
            </a:r>
          </a:p>
          <a:p>
            <a:r>
              <a:rPr lang="tr-TR" b="1" dirty="0"/>
              <a:t>6. Anlaşma (</a:t>
            </a:r>
            <a:r>
              <a:rPr lang="tr-TR" b="1" dirty="0" err="1"/>
              <a:t>ikale</a:t>
            </a:r>
            <a:r>
              <a:rPr lang="tr-TR" b="1" dirty="0"/>
              <a:t>)</a:t>
            </a:r>
            <a:endParaRPr lang="tr-TR" dirty="0"/>
          </a:p>
          <a:p>
            <a:r>
              <a:rPr lang="tr-TR" b="1" dirty="0"/>
              <a:t>7. Bozucu şartın gerçekleşmesi:</a:t>
            </a:r>
            <a:r>
              <a:rPr lang="tr-TR" dirty="0"/>
              <a:t> Bozucu şarta bağlı yapılmışsa, şartın gerçekleşmesiyle sona erer.</a:t>
            </a:r>
          </a:p>
          <a:p>
            <a:r>
              <a:rPr lang="tr-TR" b="1" dirty="0"/>
              <a:t>8. İrade bozukluğu</a:t>
            </a:r>
            <a:r>
              <a:rPr lang="tr-TR" dirty="0"/>
              <a:t>: Hata, hile, tehdit. İradesi sakatlanan taraf tek taraflı beyanıyla son verebilir.</a:t>
            </a:r>
          </a:p>
          <a:p>
            <a:r>
              <a:rPr lang="tr-TR" b="1" dirty="0"/>
              <a:t>9. Tek taraflı dönme (nişanı bozma):</a:t>
            </a:r>
            <a:r>
              <a:rPr lang="tr-TR" dirty="0"/>
              <a:t> Açık veya örtülü olabilir. </a:t>
            </a:r>
            <a:endParaRPr lang="tr-TR" dirty="0"/>
          </a:p>
        </p:txBody>
      </p:sp>
    </p:spTree>
    <p:extLst>
      <p:ext uri="{BB962C8B-B14F-4D97-AF65-F5344CB8AC3E}">
        <p14:creationId xmlns:p14="http://schemas.microsoft.com/office/powerpoint/2010/main" val="2063878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SONA ERMENİN SONUÇLARI</a:t>
            </a:r>
            <a:endParaRPr lang="tr-TR" dirty="0"/>
          </a:p>
          <a:p>
            <a:r>
              <a:rPr lang="tr-TR" b="1" dirty="0"/>
              <a:t> </a:t>
            </a:r>
            <a:endParaRPr lang="tr-TR" dirty="0"/>
          </a:p>
          <a:p>
            <a:r>
              <a:rPr lang="tr-TR" b="1" dirty="0"/>
              <a:t>1. Hediyelerin geri verilmesi</a:t>
            </a:r>
            <a:r>
              <a:rPr lang="tr-TR" dirty="0"/>
              <a:t>: Evlenme dışındaki sona erme hallerinde olur. (MK122) </a:t>
            </a:r>
          </a:p>
          <a:p>
            <a:r>
              <a:rPr lang="tr-TR" b="1" dirty="0"/>
              <a:t>a. Maddi tazminat</a:t>
            </a:r>
            <a:endParaRPr lang="tr-TR" dirty="0"/>
          </a:p>
          <a:p>
            <a:r>
              <a:rPr lang="tr-TR" b="1" dirty="0"/>
              <a:t>b. Manevi tazminat</a:t>
            </a:r>
            <a:endParaRPr lang="tr-TR" dirty="0"/>
          </a:p>
          <a:p>
            <a:r>
              <a:rPr lang="tr-TR"/>
              <a:t>Sona Ermeden doğan dava hakları sona ermesinden itibaren 1 yıllık zamana aşımına tabidir.</a:t>
            </a:r>
          </a:p>
          <a:p>
            <a:endParaRPr lang="tr-TR"/>
          </a:p>
        </p:txBody>
      </p:sp>
    </p:spTree>
    <p:extLst>
      <p:ext uri="{BB962C8B-B14F-4D97-AF65-F5344CB8AC3E}">
        <p14:creationId xmlns:p14="http://schemas.microsoft.com/office/powerpoint/2010/main" val="1803488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117</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NİŞANLANMA   Nişanlanma, ileride evlenmek isteyen ayrı cinsten kişilerin bu konudaki isteklerini karşılıklı olarak açıklamalarıdır. Evlenme vaadiyle olur. Nişanlanma sonrasında nişanlıların girdiği hukuki ilişki ise ‘nişanlılık’tır.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NİŞANLANMA   Nişanlanma, ileride evlenmek isteyen ayrı cinsten kişilerin bu konudaki isteklerini karşılıklı olarak açıklamalarıdır. Evlenme vaadiyle olur. Nişanlanma sonrasında nişanlıların girdiği hukuki ilişki ise ‘nişanlılık’tır. </dc:title>
  <dc:creator>Pelin Atila Yoruk</dc:creator>
  <cp:lastModifiedBy>Pelin Atila Yoruk</cp:lastModifiedBy>
  <cp:revision>1</cp:revision>
  <dcterms:created xsi:type="dcterms:W3CDTF">2018-01-20T00:00:13Z</dcterms:created>
  <dcterms:modified xsi:type="dcterms:W3CDTF">2018-01-20T00:04:15Z</dcterms:modified>
</cp:coreProperties>
</file>