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4" r:id="rId3"/>
    <p:sldId id="265" r:id="rId4"/>
    <p:sldId id="266" r:id="rId5"/>
    <p:sldId id="257" r:id="rId6"/>
    <p:sldId id="267" r:id="rId7"/>
    <p:sldId id="268" r:id="rId8"/>
    <p:sldId id="269" r:id="rId9"/>
    <p:sldId id="258" r:id="rId10"/>
    <p:sldId id="259" r:id="rId11"/>
    <p:sldId id="260" r:id="rId12"/>
    <p:sldId id="261" r:id="rId13"/>
    <p:sldId id="26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0"/>
    <p:restoredTop sz="94963"/>
  </p:normalViewPr>
  <p:slideViewPr>
    <p:cSldViewPr snapToGrid="0" snapToObjects="1">
      <p:cViewPr varScale="1">
        <p:scale>
          <a:sx n="91" d="100"/>
          <a:sy n="91" d="100"/>
        </p:scale>
        <p:origin x="108"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4/2/2021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4/2/2021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A46D-425C-9440-819A-9898F49B302E}"/>
              </a:ext>
            </a:extLst>
          </p:cNvPr>
          <p:cNvSpPr>
            <a:spLocks noGrp="1"/>
          </p:cNvSpPr>
          <p:nvPr>
            <p:ph type="ctrTitle"/>
          </p:nvPr>
        </p:nvSpPr>
        <p:spPr>
          <a:xfrm>
            <a:off x="2417779" y="1860331"/>
            <a:ext cx="8637073" cy="1483398"/>
          </a:xfrm>
        </p:spPr>
        <p:txBody>
          <a:bodyPr>
            <a:noAutofit/>
          </a:bodyPr>
          <a:lstStyle/>
          <a:p>
            <a:r>
              <a:rPr lang="en-US" sz="4800" dirty="0"/>
              <a:t>JEM434 UZAKTAN ALGILAMA</a:t>
            </a:r>
            <a:endParaRPr lang="x-none" sz="4800" dirty="0"/>
          </a:p>
        </p:txBody>
      </p:sp>
      <p:sp>
        <p:nvSpPr>
          <p:cNvPr id="3" name="Subtitle 2">
            <a:extLst>
              <a:ext uri="{FF2B5EF4-FFF2-40B4-BE49-F238E27FC236}">
                <a16:creationId xmlns:a16="http://schemas.microsoft.com/office/drawing/2014/main" id="{B19D0848-20F3-2844-9AEA-6B61439B00F0}"/>
              </a:ext>
            </a:extLst>
          </p:cNvPr>
          <p:cNvSpPr>
            <a:spLocks noGrp="1"/>
          </p:cNvSpPr>
          <p:nvPr>
            <p:ph type="subTitle" idx="1"/>
          </p:nvPr>
        </p:nvSpPr>
        <p:spPr>
          <a:xfrm>
            <a:off x="2417780" y="5132439"/>
            <a:ext cx="8637072" cy="584774"/>
          </a:xfrm>
        </p:spPr>
        <p:txBody>
          <a:bodyPr>
            <a:normAutofit/>
          </a:bodyPr>
          <a:lstStyle/>
          <a:p>
            <a:r>
              <a:rPr lang="tr-TR" dirty="0"/>
              <a:t>DOÇ. DR. SİNAN AKISKA</a:t>
            </a:r>
            <a:endParaRPr lang="x-none" dirty="0"/>
          </a:p>
        </p:txBody>
      </p:sp>
      <p:sp>
        <p:nvSpPr>
          <p:cNvPr id="4" name="TextBox 3">
            <a:extLst>
              <a:ext uri="{FF2B5EF4-FFF2-40B4-BE49-F238E27FC236}">
                <a16:creationId xmlns:a16="http://schemas.microsoft.com/office/drawing/2014/main" id="{B1FCCAE7-9595-2247-8A43-1DC2EFFDA64C}"/>
              </a:ext>
            </a:extLst>
          </p:cNvPr>
          <p:cNvSpPr txBox="1"/>
          <p:nvPr/>
        </p:nvSpPr>
        <p:spPr>
          <a:xfrm>
            <a:off x="2417780" y="3864077"/>
            <a:ext cx="8637072" cy="584775"/>
          </a:xfrm>
          <a:prstGeom prst="rect">
            <a:avLst/>
          </a:prstGeom>
          <a:noFill/>
        </p:spPr>
        <p:txBody>
          <a:bodyPr wrap="square" rtlCol="0">
            <a:spAutoFit/>
          </a:bodyPr>
          <a:lstStyle/>
          <a:p>
            <a:r>
              <a:rPr lang="x-none" sz="3200" dirty="0"/>
              <a:t>1. GİRİŞ VE TARİHÇE</a:t>
            </a:r>
          </a:p>
        </p:txBody>
      </p:sp>
    </p:spTree>
    <p:extLst>
      <p:ext uri="{BB962C8B-B14F-4D97-AF65-F5344CB8AC3E}">
        <p14:creationId xmlns:p14="http://schemas.microsoft.com/office/powerpoint/2010/main" val="343676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339D09-9ACE-C541-9720-E336C4C200C8}"/>
              </a:ext>
            </a:extLst>
          </p:cNvPr>
          <p:cNvSpPr/>
          <p:nvPr/>
        </p:nvSpPr>
        <p:spPr>
          <a:xfrm>
            <a:off x="536448" y="842248"/>
            <a:ext cx="10939272" cy="923330"/>
          </a:xfrm>
          <a:prstGeom prst="rect">
            <a:avLst/>
          </a:prstGeom>
        </p:spPr>
        <p:txBody>
          <a:bodyPr wrap="square">
            <a:spAutoFit/>
          </a:bodyPr>
          <a:lstStyle/>
          <a:p>
            <a:r>
              <a:rPr lang="x-none" dirty="0"/>
              <a:t>İkinci olarak, 1960'lar ve 1970'ler, </a:t>
            </a:r>
            <a:r>
              <a:rPr lang="tr-TR" dirty="0"/>
              <a:t> </a:t>
            </a:r>
            <a:r>
              <a:rPr lang="x-none" dirty="0"/>
              <a:t>uzaktan algıla</a:t>
            </a:r>
            <a:r>
              <a:rPr lang="tr-TR" dirty="0"/>
              <a:t>ma</a:t>
            </a:r>
            <a:r>
              <a:rPr lang="x-none" dirty="0"/>
              <a:t> enstrümanların</a:t>
            </a:r>
            <a:r>
              <a:rPr lang="tr-TR" dirty="0"/>
              <a:t>ın</a:t>
            </a:r>
            <a:r>
              <a:rPr lang="x-none" dirty="0"/>
              <a:t> uçaklardan uydulara geçişini taşımak için kullanılan birincil platformun kullanıldığını gördü. </a:t>
            </a:r>
            <a:r>
              <a:rPr lang="tr-TR" dirty="0"/>
              <a:t> </a:t>
            </a:r>
            <a:r>
              <a:rPr lang="x-none" dirty="0"/>
              <a:t>Uydular, uçaklardan çok daha fazla kara alanını kapsayabilir ve alanları düzenli olarak izleyebil</a:t>
            </a:r>
            <a:r>
              <a:rPr lang="tr-TR" dirty="0"/>
              <a:t>ecek durumdadır.</a:t>
            </a:r>
            <a:endParaRPr lang="x-none" dirty="0"/>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3205734" y="2188464"/>
            <a:ext cx="5600700" cy="3505200"/>
          </a:xfrm>
          <a:prstGeom prst="rect">
            <a:avLst/>
          </a:prstGeom>
        </p:spPr>
      </p:pic>
    </p:spTree>
    <p:extLst>
      <p:ext uri="{BB962C8B-B14F-4D97-AF65-F5344CB8AC3E}">
        <p14:creationId xmlns:p14="http://schemas.microsoft.com/office/powerpoint/2010/main" val="4159618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4C5771-A8C6-9B41-BB1C-5CDCA655A5D0}"/>
              </a:ext>
            </a:extLst>
          </p:cNvPr>
          <p:cNvSpPr/>
          <p:nvPr/>
        </p:nvSpPr>
        <p:spPr>
          <a:xfrm>
            <a:off x="228600" y="858976"/>
            <a:ext cx="11734800" cy="1200329"/>
          </a:xfrm>
          <a:prstGeom prst="rect">
            <a:avLst/>
          </a:prstGeom>
        </p:spPr>
        <p:txBody>
          <a:bodyPr wrap="square">
            <a:spAutoFit/>
          </a:bodyPr>
          <a:lstStyle/>
          <a:p>
            <a:r>
              <a:rPr lang="x-none" dirty="0"/>
              <a:t>Üçüncü</a:t>
            </a:r>
            <a:r>
              <a:rPr lang="tr-TR" dirty="0"/>
              <a:t> olarak</a:t>
            </a:r>
            <a:r>
              <a:rPr lang="x-none" dirty="0"/>
              <a:t>, görüntü analogdan ziyade format olarak dijital hale geldi. Dijital format, bu dönemde hızlı bir değişim geçiren bir teknoloji olan bilgisayarları kullanarak görüntülerin görüntülenmesini ve analiz edilmesini mümkün kıldı. Bilgisayar teknolojisi, büyük ana bilgisayar makinelerinden küçük mikrobilgisayarlara geçiyor ve bilgileri sayısal çıktıdan çok grafik biçiminde sağlıyordu.</a:t>
            </a:r>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715945" y="2253563"/>
            <a:ext cx="3966926" cy="3758617"/>
          </a:xfrm>
          <a:prstGeom prst="rect">
            <a:avLst/>
          </a:prstGeom>
        </p:spPr>
      </p:pic>
      <p:pic>
        <p:nvPicPr>
          <p:cNvPr id="6" name="Picture 5"/>
          <p:cNvPicPr>
            <a:picLocks noChangeAspect="1"/>
          </p:cNvPicPr>
          <p:nvPr/>
        </p:nvPicPr>
        <p:blipFill>
          <a:blip r:embed="rId3"/>
          <a:stretch>
            <a:fillRect/>
          </a:stretch>
        </p:blipFill>
        <p:spPr>
          <a:xfrm>
            <a:off x="6250674" y="1987773"/>
            <a:ext cx="4653888" cy="4024407"/>
          </a:xfrm>
          <a:prstGeom prst="rect">
            <a:avLst/>
          </a:prstGeom>
        </p:spPr>
      </p:pic>
    </p:spTree>
    <p:extLst>
      <p:ext uri="{BB962C8B-B14F-4D97-AF65-F5344CB8AC3E}">
        <p14:creationId xmlns:p14="http://schemas.microsoft.com/office/powerpoint/2010/main" val="3419097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9C448A-C4C6-5040-B655-79E7D01DF7CF}"/>
              </a:ext>
            </a:extLst>
          </p:cNvPr>
          <p:cNvSpPr/>
          <p:nvPr/>
        </p:nvSpPr>
        <p:spPr>
          <a:xfrm>
            <a:off x="365760" y="580768"/>
            <a:ext cx="11460480" cy="1200329"/>
          </a:xfrm>
          <a:prstGeom prst="rect">
            <a:avLst/>
          </a:prstGeom>
        </p:spPr>
        <p:txBody>
          <a:bodyPr wrap="square">
            <a:spAutoFit/>
          </a:bodyPr>
          <a:lstStyle/>
          <a:p>
            <a:pPr algn="ctr"/>
            <a:r>
              <a:rPr lang="x-none" dirty="0"/>
              <a:t>Dördüncüsü, Dünya'nın yüzeyini aynı anda elektromanyetik tayfın birkaç farklı bölümünde kaydeden sensörler kullanıma sunuluyordu. </a:t>
            </a:r>
            <a:r>
              <a:rPr lang="tr-TR" dirty="0"/>
              <a:t> </a:t>
            </a:r>
            <a:r>
              <a:rPr lang="x-none" dirty="0"/>
              <a:t>Artık bir alan, </a:t>
            </a:r>
            <a:r>
              <a:rPr lang="tr-TR" dirty="0"/>
              <a:t>bir</a:t>
            </a:r>
            <a:r>
              <a:rPr lang="x-none" dirty="0"/>
              <a:t> insan gözünün görebildiğinin ötesinde spektrumun bazı bölümlerinde olmak üzere birkaç farklı resme bakarak görüntülenebilir</a:t>
            </a:r>
            <a:r>
              <a:rPr lang="tr-TR" dirty="0"/>
              <a:t> duruma gelmişti.</a:t>
            </a:r>
            <a:r>
              <a:rPr lang="x-none" dirty="0"/>
              <a:t> </a:t>
            </a:r>
            <a:r>
              <a:rPr lang="tr-TR" dirty="0"/>
              <a:t> </a:t>
            </a:r>
            <a:r>
              <a:rPr lang="x-none" dirty="0"/>
              <a:t>Bu teknoloji, Dünya yüzeyinde normal bir hava fotoğrafına bakıldığında tespit edilemeyen olayları görmeyi mümkün kıldı.</a:t>
            </a:r>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257488" y="2013853"/>
            <a:ext cx="6996752" cy="3929599"/>
          </a:xfrm>
          <a:prstGeom prst="rect">
            <a:avLst/>
          </a:prstGeom>
        </p:spPr>
      </p:pic>
      <p:pic>
        <p:nvPicPr>
          <p:cNvPr id="5" name="Picture 4"/>
          <p:cNvPicPr>
            <a:picLocks noChangeAspect="1"/>
          </p:cNvPicPr>
          <p:nvPr/>
        </p:nvPicPr>
        <p:blipFill>
          <a:blip r:embed="rId3"/>
          <a:stretch>
            <a:fillRect/>
          </a:stretch>
        </p:blipFill>
        <p:spPr>
          <a:xfrm>
            <a:off x="8020315" y="2013853"/>
            <a:ext cx="3603048" cy="3462828"/>
          </a:xfrm>
          <a:prstGeom prst="rect">
            <a:avLst/>
          </a:prstGeom>
        </p:spPr>
      </p:pic>
    </p:spTree>
    <p:extLst>
      <p:ext uri="{BB962C8B-B14F-4D97-AF65-F5344CB8AC3E}">
        <p14:creationId xmlns:p14="http://schemas.microsoft.com/office/powerpoint/2010/main" val="2778307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AE574B-0B2C-B34D-81F7-28E5CF7ECCF2}"/>
              </a:ext>
            </a:extLst>
          </p:cNvPr>
          <p:cNvSpPr/>
          <p:nvPr/>
        </p:nvSpPr>
        <p:spPr>
          <a:xfrm>
            <a:off x="335280" y="825699"/>
            <a:ext cx="11521440" cy="1477328"/>
          </a:xfrm>
          <a:prstGeom prst="rect">
            <a:avLst/>
          </a:prstGeom>
        </p:spPr>
        <p:txBody>
          <a:bodyPr wrap="square">
            <a:spAutoFit/>
          </a:bodyPr>
          <a:lstStyle/>
          <a:p>
            <a:r>
              <a:rPr lang="x-none" dirty="0"/>
              <a:t>Bugün, çeşitli uzaktan algılama araçlarına sahip birçok uydu, Dünya yüzeyini izl</a:t>
            </a:r>
            <a:r>
              <a:rPr lang="tr-TR" dirty="0"/>
              <a:t>mektedi</a:t>
            </a:r>
            <a:r>
              <a:rPr lang="x-none" dirty="0"/>
              <a:t>r. Bu uydular ve ilgili uzaktan algılama programları, kökenlerini CORONA ve Landsat programlarına kadar izleyebilir. CORONA, gelişmiş Keyhole uyduları aracılığıyla günümüze kadar devam eden gizli bir askeri keşif programıydı ve Landsat, daha gelişmiş diğer uydu kaynak izleme programları aracılığıyla da devam eden bir açık Dünya kaynakları programıydı. </a:t>
            </a:r>
            <a:r>
              <a:rPr lang="tr-TR"/>
              <a:t> Uzaktam Algılama</a:t>
            </a:r>
            <a:r>
              <a:rPr lang="x-none"/>
              <a:t>, </a:t>
            </a:r>
            <a:r>
              <a:rPr lang="tr-TR" dirty="0"/>
              <a:t> </a:t>
            </a:r>
            <a:r>
              <a:rPr lang="x-none" dirty="0"/>
              <a:t>bu iki programın geliştirilmesi ve büyümesine odaklanmaktadır.</a:t>
            </a:r>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335280" y="2464008"/>
            <a:ext cx="6065520" cy="3296849"/>
          </a:xfrm>
          <a:prstGeom prst="rect">
            <a:avLst/>
          </a:prstGeom>
        </p:spPr>
      </p:pic>
      <p:sp>
        <p:nvSpPr>
          <p:cNvPr id="5" name="Rectangle 4"/>
          <p:cNvSpPr/>
          <p:nvPr/>
        </p:nvSpPr>
        <p:spPr>
          <a:xfrm>
            <a:off x="1364093" y="5791033"/>
            <a:ext cx="4007893" cy="261610"/>
          </a:xfrm>
          <a:prstGeom prst="rect">
            <a:avLst/>
          </a:prstGeom>
        </p:spPr>
        <p:txBody>
          <a:bodyPr wrap="square">
            <a:spAutoFit/>
          </a:bodyPr>
          <a:lstStyle/>
          <a:p>
            <a:r>
              <a:rPr lang="en-US" sz="1100" dirty="0"/>
              <a:t>Use of Landsat and Corona data for mapping forest cover change</a:t>
            </a:r>
            <a:endParaRPr lang="tr-TR" sz="1100" dirty="0"/>
          </a:p>
        </p:txBody>
      </p:sp>
      <p:pic>
        <p:nvPicPr>
          <p:cNvPr id="6" name="Picture 5"/>
          <p:cNvPicPr>
            <a:picLocks noChangeAspect="1"/>
          </p:cNvPicPr>
          <p:nvPr/>
        </p:nvPicPr>
        <p:blipFill>
          <a:blip r:embed="rId3"/>
          <a:stretch>
            <a:fillRect/>
          </a:stretch>
        </p:blipFill>
        <p:spPr>
          <a:xfrm>
            <a:off x="6947350" y="2303027"/>
            <a:ext cx="4800140" cy="3286829"/>
          </a:xfrm>
          <a:prstGeom prst="rect">
            <a:avLst/>
          </a:prstGeom>
        </p:spPr>
      </p:pic>
      <p:sp>
        <p:nvSpPr>
          <p:cNvPr id="7" name="Rectangle 6"/>
          <p:cNvSpPr/>
          <p:nvPr/>
        </p:nvSpPr>
        <p:spPr>
          <a:xfrm>
            <a:off x="7016266" y="5622357"/>
            <a:ext cx="4731224" cy="276999"/>
          </a:xfrm>
          <a:prstGeom prst="rect">
            <a:avLst/>
          </a:prstGeom>
        </p:spPr>
        <p:txBody>
          <a:bodyPr wrap="square">
            <a:spAutoFit/>
          </a:bodyPr>
          <a:lstStyle/>
          <a:p>
            <a:r>
              <a:rPr lang="tr-TR" sz="1200" dirty="0"/>
              <a:t>Remote Sensing Satellites (Image Courtesy http://www.fe-lexikon.info/)</a:t>
            </a:r>
          </a:p>
        </p:txBody>
      </p:sp>
    </p:spTree>
    <p:extLst>
      <p:ext uri="{BB962C8B-B14F-4D97-AF65-F5344CB8AC3E}">
        <p14:creationId xmlns:p14="http://schemas.microsoft.com/office/powerpoint/2010/main" val="694020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97B99633-C373-7C45-ABDE-88D54C9D4285}"/>
              </a:ext>
            </a:extLst>
          </p:cNvPr>
          <p:cNvSpPr/>
          <p:nvPr/>
        </p:nvSpPr>
        <p:spPr>
          <a:xfrm>
            <a:off x="475488" y="664718"/>
            <a:ext cx="11309405" cy="923330"/>
          </a:xfrm>
          <a:prstGeom prst="rect">
            <a:avLst/>
          </a:prstGeom>
        </p:spPr>
        <p:txBody>
          <a:bodyPr wrap="square">
            <a:spAutoFit/>
          </a:bodyPr>
          <a:lstStyle/>
          <a:p>
            <a:pPr algn="ctr"/>
            <a:r>
              <a:rPr lang="x-none" dirty="0"/>
              <a:t>Dünyayı gözlemleme olarak da adlandırılan </a:t>
            </a:r>
            <a:r>
              <a:rPr lang="x-none" b="1" dirty="0"/>
              <a:t>uzaktan algılama </a:t>
            </a:r>
            <a:r>
              <a:rPr lang="x-none" dirty="0"/>
              <a:t>(Remote Sensing - RS), herhangi bir nesne veya alanla doğrudan temas halinde olmadan elektromanyetik radyasyon (ışık) kullanarak dünya yüzeyindeki nesneler veya alanlar hakkında bilgi edinmeyi ifade eder.</a:t>
            </a:r>
          </a:p>
        </p:txBody>
      </p:sp>
      <p:pic>
        <p:nvPicPr>
          <p:cNvPr id="2" name="Picture 1"/>
          <p:cNvPicPr>
            <a:picLocks noChangeAspect="1"/>
          </p:cNvPicPr>
          <p:nvPr/>
        </p:nvPicPr>
        <p:blipFill>
          <a:blip r:embed="rId2"/>
          <a:stretch>
            <a:fillRect/>
          </a:stretch>
        </p:blipFill>
        <p:spPr>
          <a:xfrm>
            <a:off x="731519" y="1495591"/>
            <a:ext cx="3505191" cy="2203263"/>
          </a:xfrm>
          <a:prstGeom prst="rect">
            <a:avLst/>
          </a:prstGeom>
        </p:spPr>
      </p:pic>
      <p:pic>
        <p:nvPicPr>
          <p:cNvPr id="1026" name="Picture 2" descr="mosaic of remote sensing activ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38" y="3904528"/>
            <a:ext cx="4622102" cy="21261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917169" y="1689104"/>
            <a:ext cx="5689569" cy="4019500"/>
          </a:xfrm>
          <a:prstGeom prst="rect">
            <a:avLst/>
          </a:prstGeom>
        </p:spPr>
      </p:pic>
      <p:sp>
        <p:nvSpPr>
          <p:cNvPr id="6" name="TextBox 5"/>
          <p:cNvSpPr txBox="1"/>
          <p:nvPr/>
        </p:nvSpPr>
        <p:spPr>
          <a:xfrm>
            <a:off x="10285277" y="5671160"/>
            <a:ext cx="1499616" cy="276999"/>
          </a:xfrm>
          <a:prstGeom prst="rect">
            <a:avLst/>
          </a:prstGeom>
          <a:noFill/>
        </p:spPr>
        <p:txBody>
          <a:bodyPr wrap="square" rtlCol="0">
            <a:spAutoFit/>
          </a:bodyPr>
          <a:lstStyle/>
          <a:p>
            <a:r>
              <a:rPr lang="tr-TR" sz="1200" dirty="0"/>
              <a:t>Al-nahmi et al. 2017</a:t>
            </a:r>
          </a:p>
        </p:txBody>
      </p:sp>
    </p:spTree>
    <p:extLst>
      <p:ext uri="{BB962C8B-B14F-4D97-AF65-F5344CB8AC3E}">
        <p14:creationId xmlns:p14="http://schemas.microsoft.com/office/powerpoint/2010/main" val="1262498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112" y="812768"/>
            <a:ext cx="11862816" cy="923330"/>
          </a:xfrm>
          <a:prstGeom prst="rect">
            <a:avLst/>
          </a:prstGeom>
        </p:spPr>
        <p:txBody>
          <a:bodyPr wrap="square">
            <a:spAutoFit/>
          </a:bodyPr>
          <a:lstStyle/>
          <a:p>
            <a:r>
              <a:rPr lang="tr-TR" dirty="0"/>
              <a:t>İnsan gözleri bu nesnelerin yansıttığı güneş ışığını algılar ve beynimiz renkleri, gri tonları ve yoğunluk değişimlerini yorumlar. Daha sonra, bu veriler faydalı bilgilere çevrilir.  Bununla birlikte insan gözü, toplam elektromanyetik spektrumun küçük bir kısmı ile sınırlıdır, yani yaklaşık 400 ila 700 nm. </a:t>
            </a:r>
          </a:p>
        </p:txBody>
      </p:sp>
      <p:sp>
        <p:nvSpPr>
          <p:cNvPr id="3" name="Rectangle 2">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2508123" y="1884148"/>
            <a:ext cx="7114794" cy="3802462"/>
          </a:xfrm>
          <a:prstGeom prst="rect">
            <a:avLst/>
          </a:prstGeom>
        </p:spPr>
      </p:pic>
    </p:spTree>
    <p:extLst>
      <p:ext uri="{BB962C8B-B14F-4D97-AF65-F5344CB8AC3E}">
        <p14:creationId xmlns:p14="http://schemas.microsoft.com/office/powerpoint/2010/main" val="292357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072" y="738646"/>
            <a:ext cx="11679936" cy="1477328"/>
          </a:xfrm>
          <a:prstGeom prst="rect">
            <a:avLst/>
          </a:prstGeom>
        </p:spPr>
        <p:txBody>
          <a:bodyPr wrap="square">
            <a:spAutoFit/>
          </a:bodyPr>
          <a:lstStyle/>
          <a:p>
            <a:pPr algn="ctr"/>
            <a:r>
              <a:rPr lang="tr-TR" dirty="0"/>
              <a:t>Uzaktan algılamada, 400 ila 700 nm arasındaki bu aralığın dışındaki elektromanyetik radyasyonu, özellikle yakın kızılötesi, orta kızılötesi, termal kızılötesi ve mikrodalgalar tarafından görülebilir hale getirmek için çeşitli araçlar ve cihazlar kullanılır.  Tarımsal ürün büyümesi, arazi örtüsü değişiklikleri, ormansızlaşma,  bitki örtüsü dinamikleri, su kalitesi dinamikleri, maden araştırmalar ve kentsel büyüme gibi çevresel süreçler hakkında bilgi edinmek için giderek artan bir şekilde uzaktan algılama kullanılmaktadır.</a:t>
            </a:r>
          </a:p>
        </p:txBody>
      </p:sp>
      <p:sp>
        <p:nvSpPr>
          <p:cNvPr id="3" name="Rectangle 2">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72" y="2753270"/>
            <a:ext cx="6364224" cy="2448355"/>
          </a:xfrm>
          <a:prstGeom prst="rect">
            <a:avLst/>
          </a:prstGeom>
        </p:spPr>
      </p:pic>
      <p:sp>
        <p:nvSpPr>
          <p:cNvPr id="5" name="Rectangle 4"/>
          <p:cNvSpPr/>
          <p:nvPr/>
        </p:nvSpPr>
        <p:spPr>
          <a:xfrm>
            <a:off x="780288" y="5308034"/>
            <a:ext cx="5571744" cy="430887"/>
          </a:xfrm>
          <a:prstGeom prst="rect">
            <a:avLst/>
          </a:prstGeom>
        </p:spPr>
        <p:txBody>
          <a:bodyPr wrap="square">
            <a:spAutoFit/>
          </a:bodyPr>
          <a:lstStyle/>
          <a:p>
            <a:r>
              <a:rPr lang="tr-TR" sz="1100" dirty="0"/>
              <a:t>Nathalie Pettorelli, Henrike Schulte to Bühne, Aurélie C. Shapiro &amp; Paul Glover-Kapfer. 2018. </a:t>
            </a:r>
          </a:p>
          <a:p>
            <a:r>
              <a:rPr lang="tr-TR" sz="1100" dirty="0"/>
              <a:t>WWF Conservation Technology Series 1(4).</a:t>
            </a:r>
          </a:p>
        </p:txBody>
      </p:sp>
      <p:pic>
        <p:nvPicPr>
          <p:cNvPr id="6" name="Picture 5"/>
          <p:cNvPicPr>
            <a:picLocks noChangeAspect="1"/>
          </p:cNvPicPr>
          <p:nvPr/>
        </p:nvPicPr>
        <p:blipFill>
          <a:blip r:embed="rId3"/>
          <a:stretch>
            <a:fillRect/>
          </a:stretch>
        </p:blipFill>
        <p:spPr>
          <a:xfrm>
            <a:off x="7071360" y="2326269"/>
            <a:ext cx="4535424" cy="3302356"/>
          </a:xfrm>
          <a:prstGeom prst="rect">
            <a:avLst/>
          </a:prstGeom>
        </p:spPr>
      </p:pic>
    </p:spTree>
    <p:extLst>
      <p:ext uri="{BB962C8B-B14F-4D97-AF65-F5344CB8AC3E}">
        <p14:creationId xmlns:p14="http://schemas.microsoft.com/office/powerpoint/2010/main" val="1412164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5image52704256">
            <a:extLst>
              <a:ext uri="{FF2B5EF4-FFF2-40B4-BE49-F238E27FC236}">
                <a16:creationId xmlns:a16="http://schemas.microsoft.com/office/drawing/2014/main" id="{E60A6332-0EC9-8546-A593-EE775126E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883970"/>
            <a:ext cx="438150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F5F5C1-695A-FE4A-A8CA-13DB0EA8429F}"/>
              </a:ext>
            </a:extLst>
          </p:cNvPr>
          <p:cNvSpPr/>
          <p:nvPr/>
        </p:nvSpPr>
        <p:spPr>
          <a:xfrm>
            <a:off x="285135" y="4168676"/>
            <a:ext cx="5505556" cy="1200329"/>
          </a:xfrm>
          <a:prstGeom prst="rect">
            <a:avLst/>
          </a:prstGeom>
        </p:spPr>
        <p:txBody>
          <a:bodyPr wrap="square">
            <a:spAutoFit/>
          </a:bodyPr>
          <a:lstStyle/>
          <a:p>
            <a:r>
              <a:rPr lang="en-US" dirty="0">
                <a:latin typeface="TimesNewRomanPSMT"/>
              </a:rPr>
              <a:t>(A) EM </a:t>
            </a:r>
            <a:r>
              <a:rPr lang="en-US" dirty="0" err="1">
                <a:latin typeface="TimesNewRomanPSMT"/>
              </a:rPr>
              <a:t>ışımanın</a:t>
            </a:r>
            <a:r>
              <a:rPr lang="en-US" dirty="0">
                <a:latin typeface="TimesNewRomanPSMT"/>
              </a:rPr>
              <a:t> </a:t>
            </a:r>
            <a:r>
              <a:rPr lang="en-US" dirty="0" err="1">
                <a:latin typeface="TimesNewRomanPSMT"/>
              </a:rPr>
              <a:t>kaynağı</a:t>
            </a:r>
            <a:r>
              <a:rPr lang="en-US" dirty="0">
                <a:latin typeface="TimesNewRomanPSMT"/>
              </a:rPr>
              <a:t>; </a:t>
            </a:r>
            <a:endParaRPr lang="en-US" dirty="0"/>
          </a:p>
          <a:p>
            <a:r>
              <a:rPr lang="en-US" dirty="0">
                <a:latin typeface="TimesNewRomanPSMT"/>
              </a:rPr>
              <a:t>(B) </a:t>
            </a:r>
            <a:r>
              <a:rPr lang="en-US" dirty="0" err="1">
                <a:latin typeface="TimesNewRomanPSMT"/>
              </a:rPr>
              <a:t>Atmosferdeki</a:t>
            </a:r>
            <a:r>
              <a:rPr lang="en-US" dirty="0">
                <a:latin typeface="TimesNewRomanPSMT"/>
              </a:rPr>
              <a:t> </a:t>
            </a:r>
            <a:r>
              <a:rPr lang="en-US" dirty="0" err="1">
                <a:latin typeface="TimesNewRomanPSMT"/>
              </a:rPr>
              <a:t>izlediği</a:t>
            </a:r>
            <a:r>
              <a:rPr lang="en-US" dirty="0">
                <a:latin typeface="TimesNewRomanPSMT"/>
              </a:rPr>
              <a:t> </a:t>
            </a:r>
            <a:r>
              <a:rPr lang="en-US" dirty="0" err="1">
                <a:latin typeface="TimesNewRomanPSMT"/>
              </a:rPr>
              <a:t>yol</a:t>
            </a:r>
            <a:r>
              <a:rPr lang="en-US" dirty="0">
                <a:latin typeface="TimesNewRomanPSMT"/>
              </a:rPr>
              <a:t>;</a:t>
            </a:r>
          </a:p>
          <a:p>
            <a:r>
              <a:rPr lang="en-US" dirty="0">
                <a:latin typeface="TimesNewRomanPSMT"/>
              </a:rPr>
              <a:t>(C) </a:t>
            </a:r>
            <a:r>
              <a:rPr lang="en-US" dirty="0" err="1">
                <a:latin typeface="TimesNewRomanPSMT"/>
              </a:rPr>
              <a:t>Nesne</a:t>
            </a:r>
            <a:r>
              <a:rPr lang="en-US" dirty="0">
                <a:latin typeface="TimesNewRomanPSMT"/>
              </a:rPr>
              <a:t> </a:t>
            </a:r>
            <a:r>
              <a:rPr lang="en-US" dirty="0" err="1">
                <a:latin typeface="TimesNewRomanPSMT"/>
              </a:rPr>
              <a:t>ile</a:t>
            </a:r>
            <a:r>
              <a:rPr lang="en-US" dirty="0">
                <a:latin typeface="TimesNewRomanPSMT"/>
              </a:rPr>
              <a:t> </a:t>
            </a:r>
            <a:r>
              <a:rPr lang="en-US" dirty="0" err="1">
                <a:latin typeface="TimesNewRomanPSMT"/>
              </a:rPr>
              <a:t>etkileşimi</a:t>
            </a:r>
            <a:r>
              <a:rPr lang="en-US" dirty="0">
                <a:latin typeface="TimesNewRomanPSMT"/>
              </a:rPr>
              <a:t>;</a:t>
            </a:r>
            <a:br>
              <a:rPr lang="en-US" dirty="0">
                <a:latin typeface="TimesNewRomanPSMT"/>
              </a:rPr>
            </a:br>
            <a:r>
              <a:rPr lang="en-US" dirty="0">
                <a:latin typeface="TimesNewRomanPSMT"/>
              </a:rPr>
              <a:t>(D) </a:t>
            </a:r>
            <a:r>
              <a:rPr lang="en-US" dirty="0" err="1">
                <a:latin typeface="TimesNewRomanPSMT"/>
              </a:rPr>
              <a:t>Radyasyonun</a:t>
            </a:r>
            <a:r>
              <a:rPr lang="en-US" dirty="0">
                <a:latin typeface="TimesNewRomanPSMT"/>
              </a:rPr>
              <a:t> </a:t>
            </a:r>
            <a:r>
              <a:rPr lang="en-US" dirty="0" err="1">
                <a:latin typeface="TimesNewRomanPSMT"/>
              </a:rPr>
              <a:t>bir</a:t>
            </a:r>
            <a:r>
              <a:rPr lang="en-US" dirty="0">
                <a:latin typeface="TimesNewRomanPSMT"/>
              </a:rPr>
              <a:t> sensor </a:t>
            </a:r>
            <a:r>
              <a:rPr lang="en-US" dirty="0" err="1">
                <a:latin typeface="TimesNewRomanPSMT"/>
              </a:rPr>
              <a:t>tarafından</a:t>
            </a:r>
            <a:r>
              <a:rPr lang="en-US" dirty="0">
                <a:latin typeface="TimesNewRomanPSMT"/>
              </a:rPr>
              <a:t> </a:t>
            </a:r>
            <a:r>
              <a:rPr lang="en-US" dirty="0" err="1">
                <a:latin typeface="TimesNewRomanPSMT"/>
              </a:rPr>
              <a:t>kayıt</a:t>
            </a:r>
            <a:r>
              <a:rPr lang="en-US" dirty="0">
                <a:latin typeface="TimesNewRomanPSMT"/>
              </a:rPr>
              <a:t> </a:t>
            </a:r>
            <a:r>
              <a:rPr lang="en-US" dirty="0" err="1">
                <a:latin typeface="TimesNewRomanPSMT"/>
              </a:rPr>
              <a:t>edilmesi</a:t>
            </a:r>
            <a:endParaRPr lang="en-US" dirty="0">
              <a:latin typeface="TimesNewRomanPSMT"/>
            </a:endParaRPr>
          </a:p>
        </p:txBody>
      </p:sp>
      <p:sp>
        <p:nvSpPr>
          <p:cNvPr id="6" name="Rectangle 5">
            <a:extLst>
              <a:ext uri="{FF2B5EF4-FFF2-40B4-BE49-F238E27FC236}">
                <a16:creationId xmlns:a16="http://schemas.microsoft.com/office/drawing/2014/main" id="{F87BF33E-77B8-274F-8587-8561AE6535EE}"/>
              </a:ext>
            </a:extLst>
          </p:cNvPr>
          <p:cNvSpPr/>
          <p:nvPr/>
        </p:nvSpPr>
        <p:spPr>
          <a:xfrm>
            <a:off x="5810865" y="4168676"/>
            <a:ext cx="6096000" cy="1477328"/>
          </a:xfrm>
          <a:prstGeom prst="rect">
            <a:avLst/>
          </a:prstGeom>
        </p:spPr>
        <p:txBody>
          <a:bodyPr>
            <a:spAutoFit/>
          </a:bodyPr>
          <a:lstStyle/>
          <a:p>
            <a:r>
              <a:rPr lang="en-US" dirty="0">
                <a:latin typeface="TimesNewRomanPSMT"/>
              </a:rPr>
              <a:t>(E) </a:t>
            </a:r>
            <a:r>
              <a:rPr lang="en-US" dirty="0" err="1">
                <a:latin typeface="TimesNewRomanPSMT"/>
              </a:rPr>
              <a:t>kaydedilen</a:t>
            </a:r>
            <a:r>
              <a:rPr lang="en-US" dirty="0">
                <a:latin typeface="TimesNewRomanPSMT"/>
              </a:rPr>
              <a:t> </a:t>
            </a:r>
            <a:r>
              <a:rPr lang="en-US" dirty="0" err="1">
                <a:latin typeface="TimesNewRomanPSMT"/>
              </a:rPr>
              <a:t>radyasyonun</a:t>
            </a:r>
            <a:r>
              <a:rPr lang="en-US" dirty="0">
                <a:latin typeface="TimesNewRomanPSMT"/>
              </a:rPr>
              <a:t> </a:t>
            </a:r>
            <a:r>
              <a:rPr lang="en-US" dirty="0" err="1">
                <a:latin typeface="TimesNewRomanPSMT"/>
              </a:rPr>
              <a:t>iletimi</a:t>
            </a:r>
            <a:r>
              <a:rPr lang="en-US" dirty="0">
                <a:latin typeface="TimesNewRomanPSMT"/>
              </a:rPr>
              <a:t>, </a:t>
            </a:r>
            <a:r>
              <a:rPr lang="en-US" dirty="0" err="1">
                <a:latin typeface="TimesNewRomanPSMT"/>
              </a:rPr>
              <a:t>alımı</a:t>
            </a:r>
            <a:r>
              <a:rPr lang="en-US" dirty="0">
                <a:latin typeface="TimesNewRomanPSMT"/>
              </a:rPr>
              <a:t> </a:t>
            </a:r>
            <a:r>
              <a:rPr lang="en-US" dirty="0" err="1">
                <a:latin typeface="TimesNewRomanPSMT"/>
              </a:rPr>
              <a:t>ve</a:t>
            </a:r>
            <a:r>
              <a:rPr lang="en-US" dirty="0">
                <a:latin typeface="TimesNewRomanPSMT"/>
              </a:rPr>
              <a:t> (</a:t>
            </a:r>
            <a:r>
              <a:rPr lang="en-US" dirty="0" err="1">
                <a:latin typeface="TimesNewRomanPSMT"/>
              </a:rPr>
              <a:t>ön</a:t>
            </a:r>
            <a:r>
              <a:rPr lang="en-US" dirty="0">
                <a:latin typeface="TimesNewRomanPSMT"/>
              </a:rPr>
              <a:t>) </a:t>
            </a:r>
            <a:r>
              <a:rPr lang="en-US" dirty="0" err="1">
                <a:latin typeface="TimesNewRomanPSMT"/>
              </a:rPr>
              <a:t>işlenmesi</a:t>
            </a:r>
            <a:r>
              <a:rPr lang="en-US" dirty="0">
                <a:latin typeface="TimesNewRomanPSMT"/>
              </a:rPr>
              <a:t>;</a:t>
            </a:r>
          </a:p>
          <a:p>
            <a:r>
              <a:rPr lang="en-US" dirty="0">
                <a:latin typeface="TimesNewRomanPSMT"/>
              </a:rPr>
              <a:t>(F) </a:t>
            </a:r>
            <a:r>
              <a:rPr lang="en-US" dirty="0" err="1">
                <a:latin typeface="TimesNewRomanPSMT"/>
              </a:rPr>
              <a:t>uzaktan</a:t>
            </a:r>
            <a:r>
              <a:rPr lang="en-US" dirty="0">
                <a:latin typeface="TimesNewRomanPSMT"/>
              </a:rPr>
              <a:t> </a:t>
            </a:r>
            <a:r>
              <a:rPr lang="en-US" dirty="0" err="1">
                <a:latin typeface="TimesNewRomanPSMT"/>
              </a:rPr>
              <a:t>algılama</a:t>
            </a:r>
            <a:r>
              <a:rPr lang="en-US" dirty="0">
                <a:latin typeface="TimesNewRomanPSMT"/>
              </a:rPr>
              <a:t> </a:t>
            </a:r>
            <a:r>
              <a:rPr lang="en-US" dirty="0" err="1">
                <a:latin typeface="TimesNewRomanPSMT"/>
              </a:rPr>
              <a:t>verilerinin</a:t>
            </a:r>
            <a:r>
              <a:rPr lang="en-US" dirty="0">
                <a:latin typeface="TimesNewRomanPSMT"/>
              </a:rPr>
              <a:t> </a:t>
            </a:r>
            <a:r>
              <a:rPr lang="en-US" dirty="0" err="1">
                <a:latin typeface="TimesNewRomanPSMT"/>
              </a:rPr>
              <a:t>yorumlanması</a:t>
            </a:r>
            <a:r>
              <a:rPr lang="en-US" dirty="0">
                <a:latin typeface="TimesNewRomanPSMT"/>
              </a:rPr>
              <a:t> </a:t>
            </a:r>
            <a:r>
              <a:rPr lang="en-US" dirty="0" err="1">
                <a:latin typeface="TimesNewRomanPSMT"/>
              </a:rPr>
              <a:t>ve</a:t>
            </a:r>
            <a:r>
              <a:rPr lang="en-US" dirty="0">
                <a:latin typeface="TimesNewRomanPSMT"/>
              </a:rPr>
              <a:t> </a:t>
            </a:r>
            <a:r>
              <a:rPr lang="en-US" dirty="0" err="1">
                <a:latin typeface="TimesNewRomanPSMT"/>
              </a:rPr>
              <a:t>analizi</a:t>
            </a:r>
            <a:r>
              <a:rPr lang="en-US" dirty="0">
                <a:latin typeface="TimesNewRomanPSMT"/>
              </a:rPr>
              <a:t> (</a:t>
            </a:r>
            <a:r>
              <a:rPr lang="en-US" dirty="0" err="1">
                <a:latin typeface="TimesNewRomanPSMT"/>
              </a:rPr>
              <a:t>çoğunlukla</a:t>
            </a:r>
            <a:r>
              <a:rPr lang="en-US" dirty="0">
                <a:latin typeface="TimesNewRomanPSMT"/>
              </a:rPr>
              <a:t> </a:t>
            </a:r>
            <a:r>
              <a:rPr lang="en-US" dirty="0" err="1">
                <a:latin typeface="TimesNewRomanPSMT"/>
              </a:rPr>
              <a:t>bir</a:t>
            </a:r>
            <a:r>
              <a:rPr lang="en-US" dirty="0">
                <a:latin typeface="TimesNewRomanPSMT"/>
              </a:rPr>
              <a:t> </a:t>
            </a:r>
            <a:r>
              <a:rPr lang="en-US" dirty="0" err="1">
                <a:latin typeface="TimesNewRomanPSMT"/>
              </a:rPr>
              <a:t>bilgisayar</a:t>
            </a:r>
            <a:r>
              <a:rPr lang="en-US" dirty="0">
                <a:latin typeface="TimesNewRomanPSMT"/>
              </a:rPr>
              <a:t> </a:t>
            </a:r>
            <a:r>
              <a:rPr lang="en-US" dirty="0" err="1">
                <a:latin typeface="TimesNewRomanPSMT"/>
              </a:rPr>
              <a:t>kullanılarak</a:t>
            </a:r>
            <a:r>
              <a:rPr lang="en-US" dirty="0">
                <a:latin typeface="TimesNewRomanPSMT"/>
              </a:rPr>
              <a:t>);</a:t>
            </a:r>
          </a:p>
          <a:p>
            <a:r>
              <a:rPr lang="en-US" dirty="0">
                <a:latin typeface="TimesNewRomanPSMT"/>
              </a:rPr>
              <a:t>(G) </a:t>
            </a:r>
            <a:r>
              <a:rPr lang="en-US" dirty="0" err="1">
                <a:latin typeface="TimesNewRomanPSMT"/>
              </a:rPr>
              <a:t>çoğunlukla</a:t>
            </a:r>
            <a:r>
              <a:rPr lang="en-US" dirty="0">
                <a:latin typeface="TimesNewRomanPSMT"/>
              </a:rPr>
              <a:t> </a:t>
            </a:r>
            <a:r>
              <a:rPr lang="en-US" dirty="0" err="1">
                <a:latin typeface="TimesNewRomanPSMT"/>
              </a:rPr>
              <a:t>bir</a:t>
            </a:r>
            <a:r>
              <a:rPr lang="en-US" dirty="0">
                <a:latin typeface="TimesNewRomanPSMT"/>
              </a:rPr>
              <a:t> CBS </a:t>
            </a:r>
            <a:r>
              <a:rPr lang="en-US" dirty="0" err="1">
                <a:latin typeface="TimesNewRomanPSMT"/>
              </a:rPr>
              <a:t>katmanı</a:t>
            </a:r>
            <a:r>
              <a:rPr lang="en-US" dirty="0">
                <a:latin typeface="TimesNewRomanPSMT"/>
              </a:rPr>
              <a:t> </a:t>
            </a:r>
            <a:r>
              <a:rPr lang="en-US" dirty="0" err="1">
                <a:latin typeface="TimesNewRomanPSMT"/>
              </a:rPr>
              <a:t>olarak</a:t>
            </a:r>
            <a:r>
              <a:rPr lang="en-US" dirty="0">
                <a:latin typeface="TimesNewRomanPSMT"/>
              </a:rPr>
              <a:t> </a:t>
            </a:r>
            <a:r>
              <a:rPr lang="en-US" dirty="0" err="1">
                <a:latin typeface="TimesNewRomanPSMT"/>
              </a:rPr>
              <a:t>depolanan</a:t>
            </a:r>
            <a:r>
              <a:rPr lang="en-US" dirty="0">
                <a:latin typeface="TimesNewRomanPSMT"/>
              </a:rPr>
              <a:t> </a:t>
            </a:r>
            <a:r>
              <a:rPr lang="en-US" dirty="0" err="1">
                <a:latin typeface="TimesNewRomanPSMT"/>
              </a:rPr>
              <a:t>nihai</a:t>
            </a:r>
            <a:r>
              <a:rPr lang="en-US" dirty="0">
                <a:latin typeface="TimesNewRomanPSMT"/>
              </a:rPr>
              <a:t> </a:t>
            </a:r>
            <a:r>
              <a:rPr lang="en-US" dirty="0" err="1">
                <a:latin typeface="TimesNewRomanPSMT"/>
              </a:rPr>
              <a:t>ürünün</a:t>
            </a:r>
            <a:r>
              <a:rPr lang="en-US" dirty="0">
                <a:latin typeface="TimesNewRomanPSMT"/>
              </a:rPr>
              <a:t> </a:t>
            </a:r>
            <a:r>
              <a:rPr lang="en-US" dirty="0" err="1">
                <a:latin typeface="TimesNewRomanPSMT"/>
              </a:rPr>
              <a:t>oluşturulması</a:t>
            </a:r>
            <a:r>
              <a:rPr lang="en-US" dirty="0">
                <a:latin typeface="TimesNewRomanPSMT"/>
              </a:rPr>
              <a:t>.</a:t>
            </a:r>
            <a:endParaRPr lang="en-US" dirty="0"/>
          </a:p>
        </p:txBody>
      </p:sp>
      <p:sp>
        <p:nvSpPr>
          <p:cNvPr id="7" name="Rectangle 6">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SİSTEMİNİN BASİT BİR GÖRÜNÜMÜ</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2758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sp>
        <p:nvSpPr>
          <p:cNvPr id="4" name="Rectangle 3"/>
          <p:cNvSpPr/>
          <p:nvPr/>
        </p:nvSpPr>
        <p:spPr>
          <a:xfrm>
            <a:off x="170688" y="730132"/>
            <a:ext cx="11923776" cy="923330"/>
          </a:xfrm>
          <a:prstGeom prst="rect">
            <a:avLst/>
          </a:prstGeom>
        </p:spPr>
        <p:txBody>
          <a:bodyPr wrap="square">
            <a:spAutoFit/>
          </a:bodyPr>
          <a:lstStyle/>
          <a:p>
            <a:pPr algn="ctr"/>
            <a:r>
              <a:rPr lang="tr-TR" dirty="0"/>
              <a:t>1868'da Gaspard Felix Tournachon (NADAR),  bir balondan Paris yakınlarındaki küçük bir köyün eğik bir fotoğrafını çekti. Bu resim ile yeryüzü gözlemi ve uzaktan algılama çağı başlamıştı.  Onun örneği kısa süre sonra dünyanın her yerinden başka insanlar tarafından takip edildi. </a:t>
            </a:r>
          </a:p>
        </p:txBody>
      </p:sp>
      <p:pic>
        <p:nvPicPr>
          <p:cNvPr id="2050" name="Picture 2" descr="https://fatwaramdani.files.wordpress.com/2008/10/introduction-picture1.jpg?w=7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4114" y="3698540"/>
            <a:ext cx="2517775" cy="2021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342058" y="1458261"/>
            <a:ext cx="2647730" cy="3807688"/>
          </a:xfrm>
          <a:prstGeom prst="rect">
            <a:avLst/>
          </a:prstGeom>
        </p:spPr>
      </p:pic>
      <p:pic>
        <p:nvPicPr>
          <p:cNvPr id="10" name="Picture 9"/>
          <p:cNvPicPr>
            <a:picLocks noChangeAspect="1"/>
          </p:cNvPicPr>
          <p:nvPr/>
        </p:nvPicPr>
        <p:blipFill>
          <a:blip r:embed="rId4"/>
          <a:stretch>
            <a:fillRect/>
          </a:stretch>
        </p:blipFill>
        <p:spPr>
          <a:xfrm>
            <a:off x="6915032" y="3426221"/>
            <a:ext cx="2168816" cy="2538119"/>
          </a:xfrm>
          <a:prstGeom prst="rect">
            <a:avLst/>
          </a:prstGeom>
        </p:spPr>
      </p:pic>
      <p:sp>
        <p:nvSpPr>
          <p:cNvPr id="11" name="Rectangle 10"/>
          <p:cNvSpPr/>
          <p:nvPr/>
        </p:nvSpPr>
        <p:spPr>
          <a:xfrm>
            <a:off x="766478" y="5296730"/>
            <a:ext cx="1798890" cy="261610"/>
          </a:xfrm>
          <a:prstGeom prst="rect">
            <a:avLst/>
          </a:prstGeom>
        </p:spPr>
        <p:txBody>
          <a:bodyPr wrap="none">
            <a:spAutoFit/>
          </a:bodyPr>
          <a:lstStyle/>
          <a:p>
            <a:r>
              <a:rPr lang="en-US" sz="1100" dirty="0" err="1"/>
              <a:t>Nadar’s</a:t>
            </a:r>
            <a:r>
              <a:rPr lang="en-US" sz="1100" dirty="0"/>
              <a:t> 1868 photo of Paris</a:t>
            </a:r>
            <a:endParaRPr lang="tr-TR" sz="1100" dirty="0"/>
          </a:p>
        </p:txBody>
      </p:sp>
      <p:pic>
        <p:nvPicPr>
          <p:cNvPr id="12" name="Picture 11"/>
          <p:cNvPicPr>
            <a:picLocks noChangeAspect="1"/>
          </p:cNvPicPr>
          <p:nvPr/>
        </p:nvPicPr>
        <p:blipFill>
          <a:blip r:embed="rId5"/>
          <a:stretch>
            <a:fillRect/>
          </a:stretch>
        </p:blipFill>
        <p:spPr>
          <a:xfrm>
            <a:off x="6893098" y="1653462"/>
            <a:ext cx="4381500" cy="1694180"/>
          </a:xfrm>
          <a:prstGeom prst="rect">
            <a:avLst/>
          </a:prstGeom>
        </p:spPr>
      </p:pic>
      <p:sp>
        <p:nvSpPr>
          <p:cNvPr id="13" name="Rectangle 12"/>
          <p:cNvSpPr/>
          <p:nvPr/>
        </p:nvSpPr>
        <p:spPr>
          <a:xfrm>
            <a:off x="3369538" y="2500552"/>
            <a:ext cx="3523560" cy="2585323"/>
          </a:xfrm>
          <a:prstGeom prst="rect">
            <a:avLst/>
          </a:prstGeom>
        </p:spPr>
        <p:txBody>
          <a:bodyPr wrap="square">
            <a:spAutoFit/>
          </a:bodyPr>
          <a:lstStyle/>
          <a:p>
            <a:pPr algn="r"/>
            <a:r>
              <a:rPr lang="tr-TR" dirty="0"/>
              <a:t>1903 yılında, fotoğraf meraklısı Julius Neubranner, taşıyıcı güvercinler için göğse monte bir hava kamerası tasarladı ve patentini aldı. Yalnızca 70 gram ağırlığındaki kamera, bir güvercin tarafından uçurulan uçuş hattı boyunca 30 saniyelik aralıklarla otomatik pozlama yaptı.</a:t>
            </a:r>
          </a:p>
        </p:txBody>
      </p:sp>
    </p:spTree>
    <p:extLst>
      <p:ext uri="{BB962C8B-B14F-4D97-AF65-F5344CB8AC3E}">
        <p14:creationId xmlns:p14="http://schemas.microsoft.com/office/powerpoint/2010/main" val="2834962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8912" y="800576"/>
            <a:ext cx="11594592" cy="1200329"/>
          </a:xfrm>
          <a:prstGeom prst="rect">
            <a:avLst/>
          </a:prstGeom>
        </p:spPr>
        <p:txBody>
          <a:bodyPr wrap="square">
            <a:spAutoFit/>
          </a:bodyPr>
          <a:lstStyle/>
          <a:p>
            <a:pPr algn="ctr"/>
            <a:r>
              <a:rPr lang="tr-TR" dirty="0"/>
              <a:t>Bir sonraki hızlı gelişme dönemi  Amerika Birleşik Devletleri'nde değil,  Avrupa'da gerçekleşti.  I.Dünya Savaşı sırasında uçaklar, fotoğraflı keşif için büyük ölçekte kullanıldı. </a:t>
            </a:r>
          </a:p>
          <a:p>
            <a:pPr algn="ctr"/>
            <a:endParaRPr lang="tr-TR" dirty="0"/>
          </a:p>
          <a:p>
            <a:pPr algn="ctr"/>
            <a:r>
              <a:rPr lang="tr-TR" dirty="0"/>
              <a:t>Uçak, Dünya gözlemi için balonlardan daha güvenilir ve daha istikrarlı platformlar olduğunu kanıtladı.</a:t>
            </a:r>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707136" y="2136763"/>
            <a:ext cx="4947415" cy="3252101"/>
          </a:xfrm>
          <a:prstGeom prst="rect">
            <a:avLst/>
          </a:prstGeom>
        </p:spPr>
      </p:pic>
      <p:pic>
        <p:nvPicPr>
          <p:cNvPr id="5" name="Picture 4"/>
          <p:cNvPicPr>
            <a:picLocks noChangeAspect="1"/>
          </p:cNvPicPr>
          <p:nvPr/>
        </p:nvPicPr>
        <p:blipFill>
          <a:blip r:embed="rId3"/>
          <a:stretch>
            <a:fillRect/>
          </a:stretch>
        </p:blipFill>
        <p:spPr>
          <a:xfrm>
            <a:off x="6709604" y="2489923"/>
            <a:ext cx="4583201" cy="3277985"/>
          </a:xfrm>
          <a:prstGeom prst="rect">
            <a:avLst/>
          </a:prstGeom>
        </p:spPr>
      </p:pic>
    </p:spTree>
    <p:extLst>
      <p:ext uri="{BB962C8B-B14F-4D97-AF65-F5344CB8AC3E}">
        <p14:creationId xmlns:p14="http://schemas.microsoft.com/office/powerpoint/2010/main" val="14955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sp>
        <p:nvSpPr>
          <p:cNvPr id="3" name="Rectangle 2"/>
          <p:cNvSpPr/>
          <p:nvPr/>
        </p:nvSpPr>
        <p:spPr>
          <a:xfrm>
            <a:off x="256032" y="706911"/>
            <a:ext cx="5839968" cy="1754326"/>
          </a:xfrm>
          <a:prstGeom prst="rect">
            <a:avLst/>
          </a:prstGeom>
        </p:spPr>
        <p:txBody>
          <a:bodyPr wrap="square">
            <a:spAutoFit/>
          </a:bodyPr>
          <a:lstStyle/>
          <a:p>
            <a:pPr algn="r"/>
            <a:r>
              <a:rPr lang="tr-TR" dirty="0"/>
              <a:t>Birinci Dünya Savaşı ile II. Dünya Savaşı arasındaki dönemde hava fotoğraflarının sivil kullanımı ile bir başlangıç ​​yapıldı. O dönem jeoloji, ormancılık, tarım ve haritacılıkta yer alan havadan çekilmiş fotoğrafların uygulama alanlarından sadece bir kaçıydı. Bu gelişmeler çok daha gelişmiş kameralar, filmler ve yorumlama ekipmanlarına yol açmıştır. </a:t>
            </a:r>
          </a:p>
        </p:txBody>
      </p:sp>
      <p:sp>
        <p:nvSpPr>
          <p:cNvPr id="4" name="Rectangle 3"/>
          <p:cNvSpPr/>
          <p:nvPr/>
        </p:nvSpPr>
        <p:spPr>
          <a:xfrm>
            <a:off x="4791456" y="4288230"/>
            <a:ext cx="7400544" cy="1477328"/>
          </a:xfrm>
          <a:prstGeom prst="rect">
            <a:avLst/>
          </a:prstGeom>
        </p:spPr>
        <p:txBody>
          <a:bodyPr wrap="square">
            <a:spAutoFit/>
          </a:bodyPr>
          <a:lstStyle/>
          <a:p>
            <a:r>
              <a:rPr lang="tr-TR" dirty="0"/>
              <a:t>Hava fotoğrafçılığı ve fotoğraf yorumlamasındaki en önemli gelişmeler 2. Dünya Savaşı sırasında yaşandı. Bu süre zarfında kızıl ötesine yakın fotoğrafçılık, termal algılama ve radar gibi diğer görüntüleme sistemlerinin gelişimi gerçekleşti. Yakın kızılötesi fotoğrafçılık ve termal kızılötesi, gerçek bitki örtüsünü kamuflajdan ayırmak için çok değerli olduğunu kanıtladı.</a:t>
            </a:r>
          </a:p>
        </p:txBody>
      </p:sp>
      <p:pic>
        <p:nvPicPr>
          <p:cNvPr id="5" name="Picture 4"/>
          <p:cNvPicPr>
            <a:picLocks noChangeAspect="1"/>
          </p:cNvPicPr>
          <p:nvPr/>
        </p:nvPicPr>
        <p:blipFill>
          <a:blip r:embed="rId2"/>
          <a:stretch>
            <a:fillRect/>
          </a:stretch>
        </p:blipFill>
        <p:spPr>
          <a:xfrm>
            <a:off x="7108848" y="664718"/>
            <a:ext cx="3985872" cy="3046345"/>
          </a:xfrm>
          <a:prstGeom prst="rect">
            <a:avLst/>
          </a:prstGeom>
        </p:spPr>
      </p:pic>
      <p:sp>
        <p:nvSpPr>
          <p:cNvPr id="7" name="Rectangle 6"/>
          <p:cNvSpPr/>
          <p:nvPr/>
        </p:nvSpPr>
        <p:spPr>
          <a:xfrm>
            <a:off x="7364424" y="3721222"/>
            <a:ext cx="3474720" cy="276999"/>
          </a:xfrm>
          <a:prstGeom prst="rect">
            <a:avLst/>
          </a:prstGeom>
        </p:spPr>
        <p:txBody>
          <a:bodyPr wrap="square">
            <a:spAutoFit/>
          </a:bodyPr>
          <a:lstStyle/>
          <a:p>
            <a:r>
              <a:rPr lang="tr-TR" sz="1200" dirty="0"/>
              <a:t>1920’li yıllarda İstanbul’un havadan çekilmiş fotoğrafı</a:t>
            </a:r>
          </a:p>
        </p:txBody>
      </p:sp>
      <p:pic>
        <p:nvPicPr>
          <p:cNvPr id="8" name="Picture 7"/>
          <p:cNvPicPr>
            <a:picLocks noChangeAspect="1"/>
          </p:cNvPicPr>
          <p:nvPr/>
        </p:nvPicPr>
        <p:blipFill>
          <a:blip r:embed="rId3"/>
          <a:stretch>
            <a:fillRect/>
          </a:stretch>
        </p:blipFill>
        <p:spPr>
          <a:xfrm>
            <a:off x="612696" y="2502508"/>
            <a:ext cx="3764232" cy="3511807"/>
          </a:xfrm>
          <a:prstGeom prst="rect">
            <a:avLst/>
          </a:prstGeom>
        </p:spPr>
      </p:pic>
    </p:spTree>
    <p:extLst>
      <p:ext uri="{BB962C8B-B14F-4D97-AF65-F5344CB8AC3E}">
        <p14:creationId xmlns:p14="http://schemas.microsoft.com/office/powerpoint/2010/main" val="220195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B413F8-73BB-D34D-92C6-90C7C2104F50}"/>
              </a:ext>
            </a:extLst>
          </p:cNvPr>
          <p:cNvSpPr/>
          <p:nvPr/>
        </p:nvSpPr>
        <p:spPr>
          <a:xfrm>
            <a:off x="177452" y="824046"/>
            <a:ext cx="11837096" cy="1477328"/>
          </a:xfrm>
          <a:prstGeom prst="rect">
            <a:avLst/>
          </a:prstGeom>
        </p:spPr>
        <p:txBody>
          <a:bodyPr wrap="square">
            <a:spAutoFit/>
          </a:bodyPr>
          <a:lstStyle/>
          <a:p>
            <a:r>
              <a:rPr lang="x-none" dirty="0"/>
              <a:t>1960'tan 2010'a kadar olan dönem, uzaktan algılama alanında bazı büyük değişiklikler yaşadı. Bu değişikliklerin çoğunun arka planı 1960'larda ve 1970'lerde ortaya çıktı. İlk olarak, "uzaktan algılama" terimi ilk olarak 1960 yılında tanıtıldı. 1960'tan önce kullanılan terim genellikle hava fotoğrafçılığı idi. Bununla birlikte, Dünya yüzeyinin algılanması için yeni yöntemler ve teknolojiler, geleneksel siyah beyaz hava fotoğrafının ötesine geçerek yeni, daha kapsamlı bir terimin oluşturulmasını gerektiriyordu.</a:t>
            </a:r>
          </a:p>
        </p:txBody>
      </p:sp>
      <p:sp>
        <p:nvSpPr>
          <p:cNvPr id="3" name="Rectangle 2">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TARİHÇESİ</a:t>
            </a:r>
            <a:endParaRPr lang="en-US" sz="28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426724" y="2460702"/>
            <a:ext cx="3340604" cy="3431954"/>
          </a:xfrm>
          <a:prstGeom prst="rect">
            <a:avLst/>
          </a:prstGeom>
        </p:spPr>
      </p:pic>
      <p:pic>
        <p:nvPicPr>
          <p:cNvPr id="5" name="Picture 4"/>
          <p:cNvPicPr>
            <a:picLocks noChangeAspect="1"/>
          </p:cNvPicPr>
          <p:nvPr/>
        </p:nvPicPr>
        <p:blipFill>
          <a:blip r:embed="rId3"/>
          <a:stretch>
            <a:fillRect/>
          </a:stretch>
        </p:blipFill>
        <p:spPr>
          <a:xfrm>
            <a:off x="4068251" y="2460703"/>
            <a:ext cx="3485657" cy="3431954"/>
          </a:xfrm>
          <a:prstGeom prst="rect">
            <a:avLst/>
          </a:prstGeom>
        </p:spPr>
      </p:pic>
      <p:pic>
        <p:nvPicPr>
          <p:cNvPr id="6" name="Picture 5"/>
          <p:cNvPicPr>
            <a:picLocks noChangeAspect="1"/>
          </p:cNvPicPr>
          <p:nvPr/>
        </p:nvPicPr>
        <p:blipFill>
          <a:blip r:embed="rId4"/>
          <a:stretch>
            <a:fillRect/>
          </a:stretch>
        </p:blipFill>
        <p:spPr>
          <a:xfrm>
            <a:off x="9017575" y="2301374"/>
            <a:ext cx="1418777" cy="1400399"/>
          </a:xfrm>
          <a:prstGeom prst="rect">
            <a:avLst/>
          </a:prstGeom>
        </p:spPr>
      </p:pic>
      <p:pic>
        <p:nvPicPr>
          <p:cNvPr id="7" name="Picture 6"/>
          <p:cNvPicPr>
            <a:picLocks noChangeAspect="1"/>
          </p:cNvPicPr>
          <p:nvPr/>
        </p:nvPicPr>
        <p:blipFill rotWithShape="1">
          <a:blip r:embed="rId5"/>
          <a:srcRect r="10737"/>
          <a:stretch/>
        </p:blipFill>
        <p:spPr>
          <a:xfrm>
            <a:off x="8322631" y="3964685"/>
            <a:ext cx="3345114" cy="1995395"/>
          </a:xfrm>
          <a:prstGeom prst="rect">
            <a:avLst/>
          </a:prstGeom>
        </p:spPr>
      </p:pic>
    </p:spTree>
    <p:extLst>
      <p:ext uri="{BB962C8B-B14F-4D97-AF65-F5344CB8AC3E}">
        <p14:creationId xmlns:p14="http://schemas.microsoft.com/office/powerpoint/2010/main" val="326627025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327</TotalTime>
  <Words>859</Words>
  <Application>Microsoft Office PowerPoint</Application>
  <PresentationFormat>Geniş ekran</PresentationFormat>
  <Paragraphs>43</Paragraphs>
  <Slides>13</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13</vt:i4>
      </vt:variant>
    </vt:vector>
  </HeadingPairs>
  <TitlesOfParts>
    <vt:vector size="17" baseType="lpstr">
      <vt:lpstr>Arial</vt:lpstr>
      <vt:lpstr>Gill Sans MT</vt:lpstr>
      <vt:lpstr>TimesNewRomanPSMT</vt:lpstr>
      <vt:lpstr>Gallery</vt:lpstr>
      <vt:lpstr>JEM434 UZAKTAN ALGILAMA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GEO315  JEOLOJİDE UZAKTAN ALGILAMA</dc:title>
  <dc:creator>Sinan.Akiska</dc:creator>
  <cp:lastModifiedBy>Sinan AKISKA</cp:lastModifiedBy>
  <cp:revision>63</cp:revision>
  <dcterms:created xsi:type="dcterms:W3CDTF">2020-10-16T08:01:35Z</dcterms:created>
  <dcterms:modified xsi:type="dcterms:W3CDTF">2021-04-02T10:19:57Z</dcterms:modified>
</cp:coreProperties>
</file>