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97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89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1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FF769-C22A-4434-9510-1E15B91E65B5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54EBD8-AEDF-409C-AA49-635281463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89212" y="495677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Ağız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çene</a:t>
            </a:r>
            <a:r>
              <a:rPr lang="en-US" dirty="0"/>
              <a:t> </a:t>
            </a:r>
            <a:r>
              <a:rPr lang="en-US" dirty="0" err="1"/>
              <a:t>arklarının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 smtClean="0"/>
              <a:t>yapısı</a:t>
            </a:r>
            <a:r>
              <a:rPr lang="tr-TR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ağızdaki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yüzdeki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en-US" dirty="0"/>
              <a:t> </a:t>
            </a:r>
            <a:r>
              <a:rPr lang="en-US" dirty="0" err="1"/>
              <a:t>noktaları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16778" y="4089316"/>
            <a:ext cx="8915399" cy="1126283"/>
          </a:xfrm>
        </p:spPr>
        <p:txBody>
          <a:bodyPr>
            <a:noAutofit/>
          </a:bodyPr>
          <a:lstStyle/>
          <a:p>
            <a:r>
              <a:rPr lang="tr-TR" sz="4800" dirty="0" err="1" smtClean="0"/>
              <a:t>Dr</a:t>
            </a:r>
            <a:r>
              <a:rPr lang="tr-TR" sz="4800" dirty="0" smtClean="0"/>
              <a:t> Mert OCAK</a:t>
            </a:r>
          </a:p>
          <a:p>
            <a:r>
              <a:rPr lang="tr-TR" sz="4800" dirty="0" smtClean="0"/>
              <a:t>Öğretim Görevlisi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60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17986" y="441435"/>
            <a:ext cx="9976420" cy="6047652"/>
          </a:xfrm>
        </p:spPr>
        <p:txBody>
          <a:bodyPr>
            <a:normAutofit/>
          </a:bodyPr>
          <a:lstStyle/>
          <a:p>
            <a:pPr fontAlgn="base"/>
            <a:r>
              <a:rPr lang="tr-TR" b="1" dirty="0"/>
              <a:t>MAXILLA </a:t>
            </a:r>
          </a:p>
          <a:p>
            <a:pPr fontAlgn="base"/>
            <a:r>
              <a:rPr lang="tr-TR" dirty="0"/>
              <a:t>Ağız boşluğunun tavanının, burun boşluğunun dış duvarının ve </a:t>
            </a:r>
            <a:r>
              <a:rPr lang="tr-TR" dirty="0" err="1"/>
              <a:t>orbitanın</a:t>
            </a:r>
            <a:r>
              <a:rPr lang="tr-TR" dirty="0"/>
              <a:t> tabanının yapısına katılan bir kemiktir. Bunlarla birlikte kendi içerisinde </a:t>
            </a:r>
            <a:r>
              <a:rPr lang="tr-TR" dirty="0" err="1"/>
              <a:t>sinus</a:t>
            </a:r>
            <a:r>
              <a:rPr lang="tr-TR" dirty="0"/>
              <a:t> </a:t>
            </a:r>
            <a:r>
              <a:rPr lang="tr-TR" dirty="0" err="1"/>
              <a:t>maxillaris</a:t>
            </a:r>
            <a:r>
              <a:rPr lang="tr-TR" dirty="0"/>
              <a:t> denilen bir boşluk vardır. Fossa </a:t>
            </a:r>
            <a:r>
              <a:rPr lang="tr-TR" dirty="0" err="1"/>
              <a:t>infratemporalis’in</a:t>
            </a:r>
            <a:r>
              <a:rPr lang="tr-TR" dirty="0"/>
              <a:t> ve fossa </a:t>
            </a:r>
            <a:r>
              <a:rPr lang="tr-TR" dirty="0" err="1"/>
              <a:t>pterygopalatina’nın</a:t>
            </a:r>
            <a:r>
              <a:rPr lang="tr-TR" dirty="0"/>
              <a:t> yapısına katılır. Kafa iskeletinin bütününde </a:t>
            </a:r>
            <a:r>
              <a:rPr lang="tr-TR" dirty="0" err="1"/>
              <a:t>fissura</a:t>
            </a:r>
            <a:r>
              <a:rPr lang="tr-TR" dirty="0"/>
              <a:t> </a:t>
            </a:r>
            <a:r>
              <a:rPr lang="tr-TR" dirty="0" err="1"/>
              <a:t>orbitalis</a:t>
            </a:r>
            <a:r>
              <a:rPr lang="tr-TR" dirty="0"/>
              <a:t> </a:t>
            </a:r>
            <a:r>
              <a:rPr lang="tr-TR" dirty="0" err="1"/>
              <a:t>inferior</a:t>
            </a:r>
            <a:r>
              <a:rPr lang="tr-TR" dirty="0"/>
              <a:t> ve </a:t>
            </a:r>
            <a:r>
              <a:rPr lang="tr-TR" dirty="0" err="1"/>
              <a:t>fissura</a:t>
            </a:r>
            <a:r>
              <a:rPr lang="tr-TR" dirty="0"/>
              <a:t> </a:t>
            </a:r>
            <a:r>
              <a:rPr lang="tr-TR" dirty="0" err="1"/>
              <a:t>pterygomaxillaris’in</a:t>
            </a:r>
            <a:r>
              <a:rPr lang="tr-TR" dirty="0"/>
              <a:t> oluşumuna katılır. </a:t>
            </a:r>
            <a:r>
              <a:rPr lang="tr-TR" dirty="0" err="1"/>
              <a:t>Processus</a:t>
            </a:r>
            <a:r>
              <a:rPr lang="tr-TR" dirty="0"/>
              <a:t> </a:t>
            </a:r>
            <a:r>
              <a:rPr lang="tr-TR" dirty="0" err="1"/>
              <a:t>frontalis</a:t>
            </a:r>
            <a:r>
              <a:rPr lang="tr-TR" dirty="0"/>
              <a:t>, </a:t>
            </a:r>
            <a:r>
              <a:rPr lang="tr-TR" dirty="0" err="1"/>
              <a:t>processus</a:t>
            </a:r>
            <a:r>
              <a:rPr lang="tr-TR" dirty="0"/>
              <a:t> </a:t>
            </a:r>
            <a:r>
              <a:rPr lang="tr-TR" dirty="0" err="1"/>
              <a:t>zygomaticus</a:t>
            </a:r>
            <a:r>
              <a:rPr lang="tr-TR" dirty="0"/>
              <a:t>, </a:t>
            </a:r>
            <a:r>
              <a:rPr lang="tr-TR" dirty="0" err="1"/>
              <a:t>processus</a:t>
            </a:r>
            <a:r>
              <a:rPr lang="tr-TR" dirty="0"/>
              <a:t> </a:t>
            </a:r>
            <a:r>
              <a:rPr lang="tr-TR" dirty="0" err="1"/>
              <a:t>palatinus</a:t>
            </a:r>
            <a:r>
              <a:rPr lang="tr-TR" dirty="0"/>
              <a:t> ve </a:t>
            </a:r>
            <a:r>
              <a:rPr lang="tr-TR" dirty="0" err="1"/>
              <a:t>processus</a:t>
            </a:r>
            <a:r>
              <a:rPr lang="tr-TR" dirty="0"/>
              <a:t> </a:t>
            </a:r>
            <a:r>
              <a:rPr lang="tr-TR" dirty="0" err="1"/>
              <a:t>alveolaris</a:t>
            </a:r>
            <a:r>
              <a:rPr lang="tr-TR" dirty="0"/>
              <a:t> denilen dört çıkıntısı, </a:t>
            </a:r>
            <a:r>
              <a:rPr lang="tr-TR" dirty="0" err="1"/>
              <a:t>facies</a:t>
            </a:r>
            <a:r>
              <a:rPr lang="tr-TR" dirty="0"/>
              <a:t> </a:t>
            </a:r>
            <a:r>
              <a:rPr lang="tr-TR" dirty="0" err="1"/>
              <a:t>nasalis</a:t>
            </a:r>
            <a:r>
              <a:rPr lang="tr-TR" dirty="0"/>
              <a:t>, </a:t>
            </a:r>
            <a:r>
              <a:rPr lang="tr-TR" dirty="0" err="1"/>
              <a:t>facies</a:t>
            </a:r>
            <a:r>
              <a:rPr lang="tr-TR" dirty="0"/>
              <a:t> </a:t>
            </a:r>
            <a:r>
              <a:rPr lang="tr-TR" dirty="0" err="1"/>
              <a:t>infratemporalis</a:t>
            </a:r>
            <a:r>
              <a:rPr lang="tr-TR" dirty="0"/>
              <a:t>, </a:t>
            </a:r>
            <a:r>
              <a:rPr lang="tr-TR" dirty="0" err="1"/>
              <a:t>facies</a:t>
            </a:r>
            <a:r>
              <a:rPr lang="tr-TR" dirty="0"/>
              <a:t> </a:t>
            </a:r>
            <a:r>
              <a:rPr lang="tr-TR" dirty="0" err="1"/>
              <a:t>orbitalis</a:t>
            </a:r>
            <a:r>
              <a:rPr lang="tr-TR" dirty="0"/>
              <a:t> ve </a:t>
            </a:r>
            <a:r>
              <a:rPr lang="tr-TR" dirty="0" err="1"/>
              <a:t>facies</a:t>
            </a:r>
            <a:r>
              <a:rPr lang="tr-TR" dirty="0"/>
              <a:t> </a:t>
            </a:r>
            <a:r>
              <a:rPr lang="tr-TR" dirty="0" err="1"/>
              <a:t>anterior</a:t>
            </a:r>
            <a:r>
              <a:rPr lang="tr-TR" dirty="0"/>
              <a:t> denilen dört yüzü vardır.  </a:t>
            </a:r>
          </a:p>
          <a:p>
            <a:pPr fontAlgn="base"/>
            <a:r>
              <a:rPr lang="tr-TR" b="1" dirty="0"/>
              <a:t>MANDIBULA </a:t>
            </a:r>
          </a:p>
          <a:p>
            <a:pPr fontAlgn="base"/>
            <a:r>
              <a:rPr lang="tr-TR" dirty="0"/>
              <a:t>Kafa iskeletinin en büyük, en kuvvetli ve tek hareketli kemiğidir. Yüz iskeletinin alt kısmını oluşturan bu kemik dişlerin bulunduğu bir </a:t>
            </a:r>
            <a:r>
              <a:rPr lang="tr-TR" b="1" dirty="0" err="1"/>
              <a:t>corpus</a:t>
            </a:r>
            <a:r>
              <a:rPr lang="tr-TR" b="1" dirty="0"/>
              <a:t> </a:t>
            </a:r>
            <a:r>
              <a:rPr lang="tr-TR" b="1" dirty="0" err="1"/>
              <a:t>mandibulae</a:t>
            </a:r>
            <a:r>
              <a:rPr lang="tr-TR" dirty="0"/>
              <a:t> ve çene eklemine katılan iki adet </a:t>
            </a:r>
            <a:r>
              <a:rPr lang="tr-TR" b="1" dirty="0" err="1"/>
              <a:t>ramus</a:t>
            </a:r>
            <a:r>
              <a:rPr lang="tr-TR" b="1" dirty="0"/>
              <a:t> </a:t>
            </a:r>
            <a:r>
              <a:rPr lang="tr-TR" b="1" dirty="0" err="1"/>
              <a:t>mandibulae</a:t>
            </a:r>
            <a:r>
              <a:rPr lang="tr-TR" dirty="0" err="1"/>
              <a:t>’den</a:t>
            </a:r>
            <a:r>
              <a:rPr lang="tr-TR" dirty="0"/>
              <a:t> oluşur. </a:t>
            </a:r>
            <a:r>
              <a:rPr lang="tr-TR" dirty="0" err="1"/>
              <a:t>Corpus</a:t>
            </a:r>
            <a:r>
              <a:rPr lang="tr-TR" dirty="0"/>
              <a:t> </a:t>
            </a:r>
            <a:r>
              <a:rPr lang="tr-TR" dirty="0" err="1"/>
              <a:t>mandibulae</a:t>
            </a:r>
            <a:r>
              <a:rPr lang="tr-TR" dirty="0"/>
              <a:t> ile </a:t>
            </a:r>
            <a:r>
              <a:rPr lang="tr-TR" dirty="0" err="1"/>
              <a:t>ramus</a:t>
            </a:r>
            <a:r>
              <a:rPr lang="tr-TR" dirty="0"/>
              <a:t> </a:t>
            </a:r>
            <a:r>
              <a:rPr lang="tr-TR" dirty="0" err="1"/>
              <a:t>mandibulae’ni</a:t>
            </a:r>
            <a:r>
              <a:rPr lang="tr-TR" dirty="0"/>
              <a:t> birleştiği yerde oluşan açıya </a:t>
            </a:r>
            <a:r>
              <a:rPr lang="tr-TR" b="1" dirty="0" err="1"/>
              <a:t>angulus</a:t>
            </a:r>
            <a:r>
              <a:rPr lang="tr-TR" b="1" dirty="0"/>
              <a:t> </a:t>
            </a:r>
            <a:r>
              <a:rPr lang="tr-TR" b="1" dirty="0" err="1"/>
              <a:t>mandibulae</a:t>
            </a:r>
            <a:r>
              <a:rPr lang="tr-TR" dirty="0"/>
              <a:t> denilir. </a:t>
            </a:r>
            <a:r>
              <a:rPr lang="tr-TR" dirty="0" err="1"/>
              <a:t>Angulus</a:t>
            </a:r>
            <a:r>
              <a:rPr lang="tr-TR" dirty="0"/>
              <a:t> </a:t>
            </a:r>
            <a:r>
              <a:rPr lang="tr-TR" dirty="0" err="1"/>
              <a:t>mandibulae</a:t>
            </a:r>
            <a:r>
              <a:rPr lang="tr-TR" dirty="0"/>
              <a:t> erişkinlerde yaklaşık 100</a:t>
            </a:r>
            <a:r>
              <a:rPr lang="tr-TR" baseline="30000" dirty="0"/>
              <a:t>0</a:t>
            </a:r>
            <a:r>
              <a:rPr lang="tr-TR" dirty="0"/>
              <a:t>’dir.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08071" y="1242323"/>
            <a:ext cx="9698947" cy="5549461"/>
          </a:xfrm>
        </p:spPr>
        <p:txBody>
          <a:bodyPr>
            <a:normAutofit/>
          </a:bodyPr>
          <a:lstStyle/>
          <a:p>
            <a:pPr fontAlgn="base"/>
            <a:r>
              <a:rPr lang="tr-TR" b="1" dirty="0" err="1"/>
              <a:t>Processus</a:t>
            </a:r>
            <a:r>
              <a:rPr lang="tr-TR" b="1" dirty="0"/>
              <a:t> </a:t>
            </a:r>
            <a:r>
              <a:rPr lang="tr-TR" b="1" dirty="0" err="1" smtClean="0"/>
              <a:t>alveolaris</a:t>
            </a:r>
            <a:r>
              <a:rPr lang="tr-TR" b="1" dirty="0" smtClean="0"/>
              <a:t> </a:t>
            </a:r>
            <a:r>
              <a:rPr lang="tr-TR" b="1" dirty="0" err="1" smtClean="0"/>
              <a:t>maxillaris</a:t>
            </a:r>
            <a:r>
              <a:rPr lang="tr-TR" dirty="0" smtClean="0"/>
              <a:t>: </a:t>
            </a:r>
            <a:r>
              <a:rPr lang="tr-TR" dirty="0"/>
              <a:t>Diş yuvalarının (</a:t>
            </a:r>
            <a:r>
              <a:rPr lang="tr-TR" b="1" dirty="0"/>
              <a:t>alveol</a:t>
            </a:r>
            <a:r>
              <a:rPr lang="tr-TR" dirty="0"/>
              <a:t>) bulunduğu kısımdır. Karşı tarafın kemiğiyle birlikte </a:t>
            </a:r>
            <a:r>
              <a:rPr lang="tr-TR" b="1" dirty="0" err="1"/>
              <a:t>arcus</a:t>
            </a:r>
            <a:r>
              <a:rPr lang="tr-TR" b="1" dirty="0"/>
              <a:t> </a:t>
            </a:r>
            <a:r>
              <a:rPr lang="tr-TR" b="1" dirty="0" err="1"/>
              <a:t>alveolaris</a:t>
            </a:r>
            <a:r>
              <a:rPr lang="tr-TR" b="1" dirty="0"/>
              <a:t> </a:t>
            </a:r>
            <a:r>
              <a:rPr lang="tr-TR" b="1" dirty="0" err="1"/>
              <a:t>superior</a:t>
            </a:r>
            <a:r>
              <a:rPr lang="tr-TR" dirty="0" err="1"/>
              <a:t>’u</a:t>
            </a:r>
            <a:r>
              <a:rPr lang="tr-TR" dirty="0"/>
              <a:t> (üst çene arkı) oluşturur. Bu ark üzerinde her dişin kök yapısına uygun olarak bir ya da daha fazla yuvadan oluşan çukurluklar vardır (</a:t>
            </a:r>
            <a:r>
              <a:rPr lang="tr-TR" b="1" dirty="0" err="1"/>
              <a:t>alveoli</a:t>
            </a:r>
            <a:r>
              <a:rPr lang="tr-TR" b="1" dirty="0"/>
              <a:t> </a:t>
            </a:r>
            <a:r>
              <a:rPr lang="tr-TR" b="1" dirty="0" err="1"/>
              <a:t>dentales</a:t>
            </a:r>
            <a:r>
              <a:rPr lang="tr-TR" dirty="0"/>
              <a:t>). Birbirine komşu iki dişin kökleri arasını dolduran üçgen şeklindeki kemik bölmeye </a:t>
            </a:r>
            <a:r>
              <a:rPr lang="tr-TR" b="1" dirty="0" err="1"/>
              <a:t>septum</a:t>
            </a:r>
            <a:r>
              <a:rPr lang="tr-TR" b="1" dirty="0"/>
              <a:t> </a:t>
            </a:r>
            <a:r>
              <a:rPr lang="tr-TR" b="1" dirty="0" err="1"/>
              <a:t>interalveolare</a:t>
            </a:r>
            <a:r>
              <a:rPr lang="tr-TR" dirty="0"/>
              <a:t>, çok köklü dişlerde aynı dişin kökleri arasındaki alanı dolduran kemik bölmeye </a:t>
            </a:r>
            <a:r>
              <a:rPr lang="tr-TR" b="1" dirty="0" err="1"/>
              <a:t>septum</a:t>
            </a:r>
            <a:r>
              <a:rPr lang="tr-TR" b="1" dirty="0"/>
              <a:t> </a:t>
            </a:r>
            <a:r>
              <a:rPr lang="tr-TR" b="1" dirty="0" err="1"/>
              <a:t>interradiculare</a:t>
            </a:r>
            <a:r>
              <a:rPr lang="tr-TR" dirty="0"/>
              <a:t> denilir. </a:t>
            </a:r>
            <a:endParaRPr lang="tr-TR" dirty="0" smtClean="0"/>
          </a:p>
          <a:p>
            <a:pPr fontAlgn="base"/>
            <a:r>
              <a:rPr lang="tr-TR" b="1" dirty="0"/>
              <a:t>Pars </a:t>
            </a:r>
            <a:r>
              <a:rPr lang="tr-TR" b="1" dirty="0" err="1" smtClean="0"/>
              <a:t>alveolaris</a:t>
            </a:r>
            <a:r>
              <a:rPr lang="tr-TR" b="1" dirty="0" smtClean="0"/>
              <a:t> </a:t>
            </a:r>
            <a:r>
              <a:rPr lang="tr-TR" b="1" dirty="0" err="1" smtClean="0"/>
              <a:t>mandibularis</a:t>
            </a:r>
            <a:r>
              <a:rPr lang="tr-TR" dirty="0" smtClean="0"/>
              <a:t>: </a:t>
            </a:r>
            <a:r>
              <a:rPr lang="tr-TR" dirty="0"/>
              <a:t>Diş yuvalarının (</a:t>
            </a:r>
            <a:r>
              <a:rPr lang="tr-TR" b="1" dirty="0"/>
              <a:t>alveol</a:t>
            </a:r>
            <a:r>
              <a:rPr lang="tr-TR" dirty="0"/>
              <a:t>) bulunduğu kısımdır. Dişlerin oturduğu bu kavse </a:t>
            </a:r>
            <a:r>
              <a:rPr lang="tr-TR" b="1" dirty="0" err="1"/>
              <a:t>arcus</a:t>
            </a:r>
            <a:r>
              <a:rPr lang="tr-TR" b="1" dirty="0"/>
              <a:t> </a:t>
            </a:r>
            <a:r>
              <a:rPr lang="tr-TR" b="1" dirty="0" err="1"/>
              <a:t>alveolaris</a:t>
            </a:r>
            <a:r>
              <a:rPr lang="tr-TR" b="1" dirty="0"/>
              <a:t> </a:t>
            </a:r>
            <a:r>
              <a:rPr lang="tr-TR" b="1" dirty="0" err="1"/>
              <a:t>inferior</a:t>
            </a:r>
            <a:r>
              <a:rPr lang="tr-TR" dirty="0" err="1"/>
              <a:t>’u</a:t>
            </a:r>
            <a:r>
              <a:rPr lang="tr-TR" dirty="0"/>
              <a:t> (alt çene arkı) denilir. Bu ark üzerinde her dişin kök yapısına uygun olarak bir ya da daha fazla yuvadan oluşan çukurluklar vardır (</a:t>
            </a:r>
            <a:r>
              <a:rPr lang="tr-TR" b="1" dirty="0" err="1"/>
              <a:t>alveoli</a:t>
            </a:r>
            <a:r>
              <a:rPr lang="tr-TR" b="1" dirty="0"/>
              <a:t> </a:t>
            </a:r>
            <a:r>
              <a:rPr lang="tr-TR" b="1" dirty="0" err="1"/>
              <a:t>dentales</a:t>
            </a:r>
            <a:r>
              <a:rPr lang="tr-TR" dirty="0"/>
              <a:t>). Birbirine komşu iki dişin kökleri arasını dolduran üçgen şeklindeki kemik bölmeye </a:t>
            </a:r>
            <a:r>
              <a:rPr lang="tr-TR" b="1" dirty="0" err="1"/>
              <a:t>septum</a:t>
            </a:r>
            <a:r>
              <a:rPr lang="tr-TR" b="1" dirty="0"/>
              <a:t> </a:t>
            </a:r>
            <a:r>
              <a:rPr lang="tr-TR" b="1" dirty="0" err="1"/>
              <a:t>interalveolare</a:t>
            </a:r>
            <a:r>
              <a:rPr lang="tr-TR" dirty="0"/>
              <a:t>, çok köklü dişlerde aynı dişin kökleri arasındaki alanı dolduran kemik bölmeye </a:t>
            </a:r>
            <a:r>
              <a:rPr lang="tr-TR" b="1" dirty="0" err="1"/>
              <a:t>septum</a:t>
            </a:r>
            <a:r>
              <a:rPr lang="tr-TR" b="1" dirty="0"/>
              <a:t> </a:t>
            </a:r>
            <a:r>
              <a:rPr lang="tr-TR" b="1" dirty="0" err="1"/>
              <a:t>interradiculare</a:t>
            </a:r>
            <a:r>
              <a:rPr lang="tr-TR" dirty="0"/>
              <a:t> denilir. </a:t>
            </a:r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3946" y="1541867"/>
            <a:ext cx="10100062" cy="6605751"/>
          </a:xfrm>
        </p:spPr>
        <p:txBody>
          <a:bodyPr>
            <a:normAutofit/>
          </a:bodyPr>
          <a:lstStyle/>
          <a:p>
            <a:pPr fontAlgn="base"/>
            <a:r>
              <a:rPr lang="tr-TR" sz="3200" b="1" dirty="0"/>
              <a:t>Damak (</a:t>
            </a:r>
            <a:r>
              <a:rPr lang="tr-TR" sz="3200" b="1" dirty="0" err="1"/>
              <a:t>palatum</a:t>
            </a:r>
            <a:r>
              <a:rPr lang="tr-TR" sz="3200" b="1" dirty="0"/>
              <a:t>)</a:t>
            </a:r>
            <a:r>
              <a:rPr lang="tr-TR" sz="3200" dirty="0" smtClean="0"/>
              <a:t>​</a:t>
            </a:r>
          </a:p>
          <a:p>
            <a:pPr fontAlgn="base"/>
            <a:r>
              <a:rPr lang="tr-TR" sz="3200" b="1" dirty="0"/>
              <a:t>S</a:t>
            </a:r>
            <a:r>
              <a:rPr lang="tr-TR" sz="3200" b="1" dirty="0" smtClean="0"/>
              <a:t>ert </a:t>
            </a:r>
            <a:r>
              <a:rPr lang="tr-TR" sz="3200" b="1" dirty="0"/>
              <a:t>damak </a:t>
            </a:r>
            <a:r>
              <a:rPr lang="tr-TR" sz="3200" dirty="0" smtClean="0"/>
              <a:t>​(</a:t>
            </a:r>
            <a:r>
              <a:rPr lang="tr-TR" sz="3200" dirty="0" err="1"/>
              <a:t>palatum</a:t>
            </a:r>
            <a:r>
              <a:rPr lang="tr-TR" sz="3200" dirty="0"/>
              <a:t> durum)</a:t>
            </a:r>
            <a:r>
              <a:rPr lang="tr-TR" sz="3200" dirty="0" smtClean="0"/>
              <a:t>​</a:t>
            </a:r>
          </a:p>
          <a:p>
            <a:pPr fontAlgn="base"/>
            <a:r>
              <a:rPr lang="tr-TR" sz="3200" b="1" dirty="0"/>
              <a:t>Y</a:t>
            </a:r>
            <a:r>
              <a:rPr lang="tr-TR" sz="3200" b="1" dirty="0" smtClean="0"/>
              <a:t>umuşak </a:t>
            </a:r>
            <a:r>
              <a:rPr lang="tr-TR" sz="3200" b="1" dirty="0"/>
              <a:t>damak </a:t>
            </a:r>
            <a:r>
              <a:rPr lang="tr-TR" sz="3200" dirty="0" smtClean="0"/>
              <a:t>​(</a:t>
            </a:r>
            <a:r>
              <a:rPr lang="tr-TR" sz="3200" dirty="0" err="1"/>
              <a:t>palatum</a:t>
            </a:r>
            <a:r>
              <a:rPr lang="tr-TR" sz="3200" dirty="0"/>
              <a:t> </a:t>
            </a:r>
            <a:r>
              <a:rPr lang="tr-TR" sz="3200" dirty="0" err="1"/>
              <a:t>mollae</a:t>
            </a:r>
            <a:r>
              <a:rPr lang="tr-TR" sz="3200" dirty="0"/>
              <a:t>)​</a:t>
            </a:r>
            <a:br>
              <a:rPr lang="tr-TR" sz="3200" dirty="0"/>
            </a:br>
            <a:r>
              <a:rPr lang="tr-TR" sz="3200" dirty="0"/>
              <a:t>(</a:t>
            </a:r>
            <a:r>
              <a:rPr lang="tr-TR" sz="3200" dirty="0" err="1"/>
              <a:t>velum</a:t>
            </a:r>
            <a:r>
              <a:rPr lang="tr-TR" sz="3200" dirty="0"/>
              <a:t> </a:t>
            </a:r>
            <a:r>
              <a:rPr lang="tr-TR" sz="3200" dirty="0" err="1" smtClean="0"/>
              <a:t>palatinum</a:t>
            </a:r>
            <a:r>
              <a:rPr lang="tr-TR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47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dlitıp50">
            <a:extLst>
              <a:ext uri="{FF2B5EF4-FFF2-40B4-BE49-F238E27FC236}">
                <a16:creationId xmlns:a16="http://schemas.microsoft.com/office/drawing/2014/main" id="{9AD98708-02F4-4A43-9992-D8A811B16C7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56" y="288439"/>
            <a:ext cx="7097712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ermilion 4">
            <a:extLst>
              <a:ext uri="{FF2B5EF4-FFF2-40B4-BE49-F238E27FC236}">
                <a16:creationId xmlns:a16="http://schemas.microsoft.com/office/drawing/2014/main" id="{240B3595-4BCB-4B68-B338-504E22478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5417" y="4483615"/>
            <a:ext cx="6264275" cy="2071687"/>
          </a:xfrm>
          <a:prstGeom prst="rect">
            <a:avLst/>
          </a:prstGeom>
          <a:noFill/>
        </p:spPr>
      </p:pic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A1D2D6B6-D934-4BC9-AD30-AB45B9686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77222"/>
              </p:ext>
            </p:extLst>
          </p:nvPr>
        </p:nvGraphicFramePr>
        <p:xfrm>
          <a:off x="2228091" y="639518"/>
          <a:ext cx="9276521" cy="35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14057143" imgH="6107937" progId="Photoshop.Image.11">
                  <p:embed/>
                </p:oleObj>
              </mc:Choice>
              <mc:Fallback>
                <p:oleObj name="Image" r:id="rId4" imgW="14057143" imgH="6107937" progId="Photoshop.Image.11">
                  <p:embed/>
                  <p:pic>
                    <p:nvPicPr>
                      <p:cNvPr id="18437" name="Object 5">
                        <a:extLst>
                          <a:ext uri="{FF2B5EF4-FFF2-40B4-BE49-F238E27FC236}">
                            <a16:creationId xmlns:a16="http://schemas.microsoft.com/office/drawing/2014/main" id="{A1D2D6B6-D934-4BC9-AD30-AB45B96862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091" y="639518"/>
                        <a:ext cx="9276521" cy="35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26</Words>
  <Application>Microsoft Office PowerPoint</Application>
  <PresentationFormat>Geniş ekran</PresentationFormat>
  <Paragraphs>12</Paragraphs>
  <Slides>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 3</vt:lpstr>
      <vt:lpstr>Duman</vt:lpstr>
      <vt:lpstr>Image</vt:lpstr>
      <vt:lpstr>Ağız ve çene arklarının genel yapısı ile ağızdaki ve yüzdeki işaret noktaları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Anatomik eksenler ve düzlemler, yön terimleri</dc:title>
  <dc:creator>mert ocak</dc:creator>
  <cp:lastModifiedBy>mert ocak</cp:lastModifiedBy>
  <cp:revision>4</cp:revision>
  <dcterms:created xsi:type="dcterms:W3CDTF">2020-01-16T08:15:50Z</dcterms:created>
  <dcterms:modified xsi:type="dcterms:W3CDTF">2020-01-16T08:38:57Z</dcterms:modified>
</cp:coreProperties>
</file>