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6" r:id="rId3"/>
    <p:sldId id="267" r:id="rId4"/>
    <p:sldId id="268" r:id="rId5"/>
    <p:sldId id="269" r:id="rId6"/>
    <p:sldId id="270" r:id="rId7"/>
    <p:sldId id="271" r:id="rId8"/>
    <p:sldId id="272" r:id="rId9"/>
    <p:sldId id="273" r:id="rId10"/>
    <p:sldId id="274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20" d="100"/>
          <a:sy n="120" d="100"/>
        </p:scale>
        <p:origin x="-1312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printerSettings" Target="printerSettings/printerSettings1.bin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1" name="Rectangle 10"/>
          <p:cNvSpPr/>
          <p:nvPr/>
        </p:nvSpPr>
        <p:spPr>
          <a:xfrm>
            <a:off x="4624388" y="228600"/>
            <a:ext cx="2057400" cy="2039112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Content Placeholder 2"/>
          <p:cNvSpPr>
            <a:spLocks noGrp="1"/>
          </p:cNvSpPr>
          <p:nvPr>
            <p:ph sz="half" idx="17"/>
          </p:nvPr>
        </p:nvSpPr>
        <p:spPr>
          <a:xfrm>
            <a:off x="502920" y="1985963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Content Placeholder 2"/>
          <p:cNvSpPr>
            <a:spLocks noGrp="1"/>
          </p:cNvSpPr>
          <p:nvPr>
            <p:ph sz="half" idx="18"/>
          </p:nvPr>
        </p:nvSpPr>
        <p:spPr>
          <a:xfrm>
            <a:off x="502920" y="4164965"/>
            <a:ext cx="3657413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5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6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TextBox 7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3451225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5" y="2571750"/>
            <a:ext cx="3255264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68775" y="273050"/>
            <a:ext cx="4597399" cy="585311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3" y="3733800"/>
            <a:ext cx="325526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59305" y="6423585"/>
            <a:ext cx="3316941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169404" y="3124200"/>
            <a:ext cx="3898272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6" y="228600"/>
            <a:ext cx="3460658" cy="6345238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169404" y="3995737"/>
            <a:ext cx="3898272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3990110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above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6505" y="4424082"/>
            <a:ext cx="6191157" cy="83371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28600"/>
            <a:ext cx="637838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6505" y="5257799"/>
            <a:ext cx="6191157" cy="885825"/>
          </a:xfrm>
        </p:spPr>
        <p:txBody>
          <a:bodyPr/>
          <a:lstStyle>
            <a:lvl1pPr marL="0" indent="0">
              <a:spcBef>
                <a:spcPts val="3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Rectangle 8"/>
          <p:cNvSpPr/>
          <p:nvPr/>
        </p:nvSpPr>
        <p:spPr>
          <a:xfrm>
            <a:off x="6802438" y="2377440"/>
            <a:ext cx="2057400" cy="20391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327212" y="4632792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4" y="228600"/>
            <a:ext cx="6387167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6181611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6179566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212262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46481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49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6802438" y="4535424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282575" y="228600"/>
            <a:ext cx="423545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0554" y="2571750"/>
            <a:ext cx="4016633" cy="1162050"/>
          </a:xfrm>
        </p:spPr>
        <p:txBody>
          <a:bodyPr anchor="b">
            <a:normAutofit/>
          </a:bodyPr>
          <a:lstStyle>
            <a:lvl1pPr algn="l">
              <a:defRPr sz="2600" b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94" y="3733800"/>
            <a:ext cx="4015304" cy="2392363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048000" y="6235607"/>
            <a:ext cx="1348398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81095" y="6235607"/>
            <a:ext cx="2590705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1" name="Rectangle 10"/>
          <p:cNvSpPr/>
          <p:nvPr/>
        </p:nvSpPr>
        <p:spPr>
          <a:xfrm>
            <a:off x="4624388" y="4534726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4624388" y="2381663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5"/>
          </p:nvPr>
        </p:nvSpPr>
        <p:spPr>
          <a:xfrm>
            <a:off x="6803136" y="2381662"/>
            <a:ext cx="2057400" cy="418795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s with Caption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53000" y="3124200"/>
            <a:ext cx="3108960" cy="871538"/>
          </a:xfrm>
        </p:spPr>
        <p:txBody>
          <a:bodyPr anchor="b">
            <a:normAutofit/>
          </a:bodyPr>
          <a:lstStyle>
            <a:lvl1pPr algn="l">
              <a:defRPr sz="2600" b="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77905" y="2365248"/>
            <a:ext cx="4240119" cy="4187952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953000" y="3995737"/>
            <a:ext cx="3108960" cy="2147888"/>
          </a:xfrm>
        </p:spPr>
        <p:txBody>
          <a:bodyPr/>
          <a:lstStyle>
            <a:lvl1pPr marL="0" indent="0">
              <a:spcBef>
                <a:spcPts val="600"/>
              </a:spcBef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391399" y="6423585"/>
            <a:ext cx="1537447" cy="365125"/>
          </a:xfrm>
        </p:spPr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191000" y="6423585"/>
            <a:ext cx="3005138" cy="365125"/>
          </a:xfr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750361" y="3370730"/>
            <a:ext cx="220568" cy="369332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2400" b="1" baseline="0">
                <a:solidFill>
                  <a:schemeClr val="accent1">
                    <a:lumMod val="60000"/>
                    <a:lumOff val="40000"/>
                  </a:schemeClr>
                </a:solidFill>
              </a:rPr>
              <a:t>+ </a:t>
            </a:r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27790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5" name="Picture Placeholder 12"/>
          <p:cNvSpPr>
            <a:spLocks noGrp="1"/>
          </p:cNvSpPr>
          <p:nvPr>
            <p:ph type="pic" sz="quarter" idx="14"/>
          </p:nvPr>
        </p:nvSpPr>
        <p:spPr>
          <a:xfrm>
            <a:off x="2460625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Rectangle 9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3"/>
            <a:ext cx="685800" cy="30221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95772" y="954742"/>
            <a:ext cx="681318" cy="5171422"/>
          </a:xfrm>
        </p:spPr>
        <p:txBody>
          <a:bodyPr vert="eaVert" anchor="t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958756"/>
            <a:ext cx="6858000" cy="5184869"/>
          </a:xfrm>
        </p:spPr>
        <p:txBody>
          <a:bodyPr vert="eaVert"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 rot="16200000">
            <a:off x="8593111" y="561668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ontent, Alt.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98474" y="134471"/>
            <a:ext cx="7556313" cy="995082"/>
          </a:xfrm>
        </p:spPr>
        <p:txBody>
          <a:bodyPr anchor="b" anchorCtr="0"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defRPr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Box 8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498518" y="1129553"/>
            <a:ext cx="7558960" cy="774700"/>
          </a:xfrm>
        </p:spPr>
        <p:txBody>
          <a:bodyPr vert="horz" lIns="91440" tIns="45720" rIns="91440" bIns="45720" rtlCol="0" anchor="t" anchorCtr="0">
            <a:noAutofit/>
          </a:bodyPr>
          <a:lstStyle>
            <a:lvl1pPr marL="0" indent="0">
              <a:buNone/>
              <a:defRPr kumimoji="0" sz="2400" b="0" i="0" u="none" strike="noStrike" kern="1200" cap="none" spc="0" normalizeH="0" baseline="0">
                <a:ln>
                  <a:noFill/>
                </a:ln>
                <a:solidFill>
                  <a:schemeClr val="accent3"/>
                </a:solidFill>
                <a:effectLst/>
                <a:uLnTx/>
                <a:uFillTx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Slide with 2 Pictu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00600" y="4624668"/>
            <a:ext cx="4038600" cy="933450"/>
          </a:xfrm>
        </p:spPr>
        <p:txBody>
          <a:bodyPr>
            <a:normAutofit/>
          </a:bodyPr>
          <a:lstStyle>
            <a:lvl1pPr>
              <a:defRPr sz="2800"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4800600" y="5562599"/>
            <a:ext cx="4038600" cy="748553"/>
          </a:xfrm>
        </p:spPr>
        <p:txBody>
          <a:bodyPr>
            <a:normAutofit/>
          </a:bodyPr>
          <a:lstStyle>
            <a:lvl1pPr marL="0" indent="0" algn="l">
              <a:spcBef>
                <a:spcPts val="300"/>
              </a:spcBef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Click to edit Master subtitle style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800600" y="6425640"/>
            <a:ext cx="1232647" cy="365125"/>
          </a:xfrm>
        </p:spPr>
        <p:txBody>
          <a:bodyPr/>
          <a:lstStyle>
            <a:lvl1pPr algn="l">
              <a:defRPr/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6311153" y="6425640"/>
            <a:ext cx="2617694" cy="365125"/>
          </a:xfrm>
        </p:spPr>
        <p:txBody>
          <a:bodyPr/>
          <a:lstStyle>
            <a:lvl1pPr algn="r">
              <a:defRPr/>
            </a:lvl1pPr>
          </a:lstStyle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82575" y="228600"/>
            <a:ext cx="4235450" cy="418795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8" name="Rectangle 7"/>
          <p:cNvSpPr/>
          <p:nvPr/>
        </p:nvSpPr>
        <p:spPr>
          <a:xfrm>
            <a:off x="6802438" y="228600"/>
            <a:ext cx="2057400" cy="2039112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Rectangle 9"/>
          <p:cNvSpPr/>
          <p:nvPr/>
        </p:nvSpPr>
        <p:spPr>
          <a:xfrm>
            <a:off x="4624388" y="2377440"/>
            <a:ext cx="2057400" cy="2039112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3" name="Picture Placeholder 12"/>
          <p:cNvSpPr>
            <a:spLocks noGrp="1"/>
          </p:cNvSpPr>
          <p:nvPr>
            <p:ph type="pic" sz="quarter" idx="12"/>
          </p:nvPr>
        </p:nvSpPr>
        <p:spPr>
          <a:xfrm>
            <a:off x="4624388" y="22860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4" name="Picture Placeholder 12"/>
          <p:cNvSpPr>
            <a:spLocks noGrp="1"/>
          </p:cNvSpPr>
          <p:nvPr>
            <p:ph type="pic" sz="quarter" idx="13"/>
          </p:nvPr>
        </p:nvSpPr>
        <p:spPr>
          <a:xfrm>
            <a:off x="6802438" y="2377440"/>
            <a:ext cx="2057400" cy="2039112"/>
          </a:xfrm>
        </p:spPr>
        <p:txBody>
          <a:bodyPr/>
          <a:lstStyle>
            <a:lvl1pPr>
              <a:buNone/>
              <a:defRPr/>
            </a:lvl1pPr>
          </a:lstStyle>
          <a:p>
            <a:r>
              <a:rPr lang="en-US" smtClean="0"/>
              <a:t>Click icon to add picture</a:t>
            </a:r>
            <a:endParaRPr/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57250" y="1779494"/>
            <a:ext cx="3086100" cy="2040905"/>
          </a:xfrm>
        </p:spPr>
        <p:txBody>
          <a:bodyPr lIns="45720" tIns="45720" rIns="45720" anchor="t">
            <a:noAutofit/>
          </a:bodyPr>
          <a:lstStyle>
            <a:lvl1pPr marL="0" indent="0" algn="ctr">
              <a:spcBef>
                <a:spcPts val="600"/>
              </a:spcBef>
              <a:buNone/>
              <a:defRPr sz="4600">
                <a:solidFill>
                  <a:schemeClr val="bg1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24891" y="174812"/>
            <a:ext cx="413309" cy="830997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54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58907" y="228600"/>
            <a:ext cx="8200930" cy="634523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3124200"/>
            <a:ext cx="5638800" cy="1362075"/>
          </a:xfrm>
        </p:spPr>
        <p:txBody>
          <a:bodyPr anchor="b" anchorCtr="0">
            <a:normAutofit/>
          </a:bodyPr>
          <a:lstStyle>
            <a:lvl1pPr algn="l">
              <a:defRPr sz="3200" b="0" cap="none" baseline="0">
                <a:solidFill>
                  <a:schemeClr val="bg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4495800"/>
            <a:ext cx="5638800" cy="1500187"/>
          </a:xfrm>
        </p:spPr>
        <p:txBody>
          <a:bodyPr anchor="t" anchorCtr="0">
            <a:normAutofit/>
          </a:bodyPr>
          <a:lstStyle>
            <a:lvl1pPr marL="0" indent="0">
              <a:spcBef>
                <a:spcPts val="300"/>
              </a:spcBef>
              <a:buNone/>
              <a:defRPr sz="1400" cap="none" baseline="0">
                <a:solidFill>
                  <a:schemeClr val="bg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658906" y="6248774"/>
            <a:ext cx="1474694" cy="365125"/>
          </a:xfrm>
        </p:spPr>
        <p:txBody>
          <a:bodyPr/>
          <a:lstStyle>
            <a:lvl1pPr algn="l">
              <a:defRPr>
                <a:solidFill>
                  <a:schemeClr val="bg1"/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286000" y="6248774"/>
            <a:ext cx="5638800" cy="365125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305800" y="624877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003612" y="3110754"/>
            <a:ext cx="260909" cy="615553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40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9" name="Rectangle 8"/>
          <p:cNvSpPr/>
          <p:nvPr/>
        </p:nvSpPr>
        <p:spPr>
          <a:xfrm>
            <a:off x="285750" y="228600"/>
            <a:ext cx="212725" cy="6345238"/>
          </a:xfrm>
          <a:prstGeom prst="rect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210550" y="282574"/>
            <a:ext cx="642097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Rectangle 11"/>
          <p:cNvSpPr/>
          <p:nvPr/>
        </p:nvSpPr>
        <p:spPr>
          <a:xfrm>
            <a:off x="8068235" y="282574"/>
            <a:ext cx="91440" cy="16002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39987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2" name="TextBox 11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97541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399878" y="2447365"/>
            <a:ext cx="3657600" cy="3678797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7541" y="2070847"/>
            <a:ext cx="3657600" cy="322729"/>
          </a:xfrm>
          <a:prstGeom prst="rect">
            <a:avLst/>
          </a:prstGeom>
          <a:solidFill>
            <a:schemeClr val="accent3"/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399878" y="2070847"/>
            <a:ext cx="3657600" cy="32272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tIns="0" bIns="0" anchor="ctr" anchorCtr="0">
            <a:noAutofit/>
          </a:bodyPr>
          <a:lstStyle>
            <a:lvl1pPr marL="0" indent="0" algn="ctr">
              <a:spcBef>
                <a:spcPts val="0"/>
              </a:spcBef>
              <a:buNone/>
              <a:defRPr sz="1800" b="0">
                <a:solidFill>
                  <a:schemeClr val="bg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 Content, Top and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98517" y="1985963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4"/>
          </p:nvPr>
        </p:nvSpPr>
        <p:spPr>
          <a:xfrm>
            <a:off x="498517" y="4164965"/>
            <a:ext cx="7569157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4" name="Rectangle 13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05800" y="242234"/>
            <a:ext cx="554038" cy="365125"/>
          </a:xfrm>
        </p:spPr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166847" y="282574"/>
            <a:ext cx="685800" cy="1600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/>
          </a:p>
        </p:txBody>
      </p:sp>
      <p:sp>
        <p:nvSpPr>
          <p:cNvPr id="10" name="TextBox 9"/>
          <p:cNvSpPr txBox="1"/>
          <p:nvPr/>
        </p:nvSpPr>
        <p:spPr>
          <a:xfrm>
            <a:off x="223185" y="228600"/>
            <a:ext cx="260909" cy="553998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r>
              <a:rPr sz="3600" b="1">
                <a:solidFill>
                  <a:schemeClr val="accent1">
                    <a:lumMod val="60000"/>
                    <a:lumOff val="40000"/>
                  </a:schemeClr>
                </a:solidFill>
              </a:rPr>
              <a:t>+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410075" y="1985963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Content Placeholder 2"/>
          <p:cNvSpPr>
            <a:spLocks noGrp="1"/>
          </p:cNvSpPr>
          <p:nvPr>
            <p:ph sz="half" idx="15"/>
          </p:nvPr>
        </p:nvSpPr>
        <p:spPr>
          <a:xfrm>
            <a:off x="498518" y="1985963"/>
            <a:ext cx="3657600" cy="4140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13" name="Content Placeholder 2"/>
          <p:cNvSpPr>
            <a:spLocks noGrp="1"/>
          </p:cNvSpPr>
          <p:nvPr>
            <p:ph sz="half" idx="16"/>
          </p:nvPr>
        </p:nvSpPr>
        <p:spPr>
          <a:xfrm>
            <a:off x="4410075" y="4169664"/>
            <a:ext cx="3657600" cy="196596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20" Type="http://schemas.openxmlformats.org/officeDocument/2006/relationships/slideLayout" Target="../slideLayouts/slideLayout20.xml"/><Relationship Id="rId2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4.xml"/><Relationship Id="rId15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18.xml"/><Relationship Id="rId19" Type="http://schemas.openxmlformats.org/officeDocument/2006/relationships/slideLayout" Target="../slideLayouts/slideLayout19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98474" y="484094"/>
            <a:ext cx="7556313" cy="1116106"/>
          </a:xfrm>
          <a:prstGeom prst="rect">
            <a:avLst/>
          </a:prstGeom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en-US" smtClean="0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98474" y="1981200"/>
            <a:ext cx="7556313" cy="4144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  <a:p>
            <a:pPr lvl="5"/>
            <a:r>
              <a:rPr lang="en-US" dirty="0" smtClean="0"/>
              <a:t>Sixth level</a:t>
            </a:r>
          </a:p>
          <a:p>
            <a:pPr lvl="6"/>
            <a:r>
              <a:rPr lang="en-US" dirty="0" smtClean="0"/>
              <a:t>Seventh level</a:t>
            </a:r>
          </a:p>
          <a:p>
            <a:pPr lvl="7"/>
            <a:r>
              <a:rPr lang="en-US" dirty="0" smtClean="0"/>
              <a:t>Eighth level</a:t>
            </a:r>
          </a:p>
          <a:p>
            <a:pPr lvl="8"/>
            <a:r>
              <a:rPr lang="en-US" dirty="0" smtClean="0"/>
              <a:t>Ninth level</a:t>
            </a:r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795247" y="6423585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D728701E-CAF4-4159-9B3E-41C86DFFA30D}" type="datetimeFigureOut">
              <a:rPr lang="en-US" smtClean="0"/>
              <a:t>19/11/18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01706" y="6423585"/>
            <a:ext cx="612289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305800" y="242234"/>
            <a:ext cx="5540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400">
                <a:solidFill>
                  <a:schemeClr val="bg1"/>
                </a:solidFill>
              </a:defRPr>
            </a:lvl1pPr>
          </a:lstStyle>
          <a:p>
            <a:fld id="{162F1D00-BD13-4404-86B0-79703945A0A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  <p:sldLayoutId id="2147483678" r:id="rId18"/>
    <p:sldLayoutId id="2147483679" r:id="rId19"/>
    <p:sldLayoutId id="2147483680" r:id="rId20"/>
  </p:sldLayoutIdLst>
  <p:txStyles>
    <p:titleStyle>
      <a:lvl1pPr algn="l" defTabSz="914400" rtl="0" eaLnBrk="1" latinLnBrk="0" hangingPunct="1">
        <a:spcBef>
          <a:spcPct val="0"/>
        </a:spcBef>
        <a:buNone/>
        <a:defRPr sz="3600" b="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spcBef>
          <a:spcPts val="2000"/>
        </a:spcBef>
        <a:buClr>
          <a:schemeClr val="accent1"/>
        </a:buClr>
        <a:buSzPct val="75000"/>
        <a:buFont typeface="Wingdings" pitchFamily="2" charset="2"/>
        <a:buChar char="n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spcBef>
          <a:spcPts val="6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spcBef>
          <a:spcPts val="600"/>
        </a:spcBef>
        <a:buClr>
          <a:schemeClr val="accent1"/>
        </a:buClr>
        <a:buSzPct val="75000"/>
        <a:buFont typeface="Wingdings" pitchFamily="2" charset="2"/>
        <a:buChar char="n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1377950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1603375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1830388" indent="-228600" algn="l" defTabSz="914400" rtl="0" eaLnBrk="1" latinLnBrk="0" hangingPunct="1">
        <a:spcBef>
          <a:spcPct val="20000"/>
        </a:spcBef>
        <a:buClr>
          <a:schemeClr val="accent1">
            <a:lumMod val="60000"/>
            <a:lumOff val="40000"/>
          </a:schemeClr>
        </a:buClr>
        <a:buSzPct val="75000"/>
        <a:buFont typeface="Wingdings" pitchFamily="2" charset="2"/>
        <a:buChar char=""/>
        <a:defRPr lang="en-US" sz="1800" kern="1200" baseline="0" dirty="0" smtClean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2057400" indent="-228600" algn="l" defTabSz="914400" rtl="0" eaLnBrk="1" latinLnBrk="0" hangingPunct="1">
        <a:spcBef>
          <a:spcPct val="20000"/>
        </a:spcBef>
        <a:buClr>
          <a:schemeClr val="accent1"/>
        </a:buClr>
        <a:buSzPct val="75000"/>
        <a:buFont typeface="Wingdings" pitchFamily="2" charset="2"/>
        <a:buChar char=""/>
        <a:defRPr lang="en-US" sz="1800" kern="1200" baseline="0" dirty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Pierre Bourdieu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Habitus </a:t>
            </a:r>
            <a:r>
              <a:rPr lang="mr-IN" dirty="0" smtClean="0"/>
              <a:t>–</a:t>
            </a:r>
            <a:r>
              <a:rPr lang="en-US" dirty="0" smtClean="0"/>
              <a:t> Alan </a:t>
            </a:r>
            <a:r>
              <a:rPr lang="mr-IN" dirty="0" smtClean="0"/>
              <a:t>–</a:t>
            </a:r>
            <a:r>
              <a:rPr lang="en-US" dirty="0" smtClean="0"/>
              <a:t> </a:t>
            </a:r>
            <a:r>
              <a:rPr lang="en-US" dirty="0" err="1" smtClean="0"/>
              <a:t>Sermaye</a:t>
            </a:r>
            <a:r>
              <a:rPr lang="en-US" smtClean="0"/>
              <a:t> (DEVAM)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9950276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/>
          </a:bodyPr>
          <a:lstStyle/>
          <a:p>
            <a:r>
              <a:rPr lang="tr-TR" b="1" u="sng" dirty="0"/>
              <a:t>DOXA</a:t>
            </a:r>
            <a:r>
              <a:rPr lang="tr-TR" dirty="0"/>
              <a:t>: </a:t>
            </a:r>
            <a:endParaRPr lang="tr-TR" dirty="0" smtClean="0"/>
          </a:p>
          <a:p>
            <a:r>
              <a:rPr lang="tr-TR" dirty="0" smtClean="0"/>
              <a:t>Her </a:t>
            </a:r>
            <a:r>
              <a:rPr lang="tr-TR" dirty="0"/>
              <a:t>alanın mücadelelerle yeniden düzenlenmesine karşın, bazı </a:t>
            </a:r>
            <a:r>
              <a:rPr lang="tr-TR" dirty="0" err="1"/>
              <a:t>doxa’lar</a:t>
            </a:r>
            <a:r>
              <a:rPr lang="tr-TR" dirty="0"/>
              <a:t> ile tanımlanmış sabitleri de bulunur. </a:t>
            </a:r>
          </a:p>
          <a:p>
            <a:pPr lvl="1"/>
            <a:r>
              <a:rPr lang="tr-TR" dirty="0"/>
              <a:t>Alanda neyin mücadele konusu olabileceği, neyin olamayacağı üzerine çeşitli </a:t>
            </a:r>
            <a:r>
              <a:rPr lang="tr-TR" dirty="0" err="1"/>
              <a:t>mütabakatlar</a:t>
            </a:r>
            <a:r>
              <a:rPr lang="tr-TR" dirty="0"/>
              <a:t> vardır. </a:t>
            </a:r>
          </a:p>
          <a:p>
            <a:pPr lvl="1"/>
            <a:r>
              <a:rPr lang="tr-TR" dirty="0"/>
              <a:t>Mücadele konusu edilemeyecek olan unsurları, </a:t>
            </a:r>
            <a:r>
              <a:rPr lang="tr-TR" dirty="0" err="1"/>
              <a:t>Bourdieu</a:t>
            </a:r>
            <a:r>
              <a:rPr lang="tr-TR" dirty="0"/>
              <a:t>, DOXA olarak adlandırır. 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59021997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Sermaye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Bourdieu’nün</a:t>
            </a:r>
            <a:r>
              <a:rPr lang="tr-TR" dirty="0" smtClean="0"/>
              <a:t> sermaye türleri çözümlemesinde önemli bazı unsurlar:</a:t>
            </a:r>
          </a:p>
          <a:p>
            <a:r>
              <a:rPr lang="tr-TR" b="1" dirty="0" smtClean="0"/>
              <a:t>Çevrilebilirlik</a:t>
            </a:r>
          </a:p>
          <a:p>
            <a:pPr lvl="1"/>
            <a:r>
              <a:rPr lang="tr-TR" dirty="0" smtClean="0"/>
              <a:t>Sermaye türleri birbirine çevrilebilirdir. </a:t>
            </a:r>
          </a:p>
          <a:p>
            <a:pPr lvl="1"/>
            <a:r>
              <a:rPr lang="tr-TR" dirty="0" smtClean="0"/>
              <a:t>Çevrilebilirlik, sadece ekonomik sermayeden diğer sermaye türlerine çevrilebilirlik olarak düşünülmemelidir. </a:t>
            </a:r>
          </a:p>
          <a:p>
            <a:pPr lvl="1"/>
            <a:r>
              <a:rPr lang="tr-TR" dirty="0" smtClean="0"/>
              <a:t>Kültürel sermaye birikiminin sağlanması, iş piyasasında yüksek ücretli (ekonomik) ve prestijli (sembolik) pozisyonlarda çalışmayı sağlayabilir. </a:t>
            </a:r>
          </a:p>
          <a:p>
            <a:pPr lvl="1"/>
            <a:r>
              <a:rPr lang="tr-TR" dirty="0" smtClean="0"/>
              <a:t>Sosyal sermaye birikiminin sağlanması (</a:t>
            </a:r>
            <a:r>
              <a:rPr lang="tr-TR" dirty="0" err="1" smtClean="0"/>
              <a:t>örn</a:t>
            </a:r>
            <a:r>
              <a:rPr lang="tr-TR" dirty="0" smtClean="0"/>
              <a:t>. </a:t>
            </a:r>
            <a:r>
              <a:rPr lang="tr-TR" dirty="0" err="1" smtClean="0"/>
              <a:t>Hemşehrilik</a:t>
            </a:r>
            <a:r>
              <a:rPr lang="tr-TR" dirty="0" smtClean="0"/>
              <a:t>), iş bulma, barınma ve diğer gündelik yaşam ihtiyaçlarının sağlanmasında kullanılabilir bir refah kaynağı olabilir. </a:t>
            </a:r>
          </a:p>
        </p:txBody>
      </p:sp>
    </p:spTree>
    <p:extLst>
      <p:ext uri="{BB962C8B-B14F-4D97-AF65-F5344CB8AC3E}">
        <p14:creationId xmlns:p14="http://schemas.microsoft.com/office/powerpoint/2010/main" val="11407907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Sermaye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 fontScale="77500" lnSpcReduction="20000"/>
          </a:bodyPr>
          <a:lstStyle/>
          <a:p>
            <a:r>
              <a:rPr lang="tr-TR" b="1" dirty="0" smtClean="0"/>
              <a:t>KONUMLAR</a:t>
            </a:r>
            <a:r>
              <a:rPr lang="tr-TR" dirty="0" smtClean="0"/>
              <a:t>: Aktörler, hangi sermaye türlerine ne kadar sahip olduklarına bağlı olarak toplumsal konum elde ederler. </a:t>
            </a:r>
          </a:p>
          <a:p>
            <a:r>
              <a:rPr lang="tr-TR" dirty="0" smtClean="0"/>
              <a:t>Bu süreçte iki unsur önemlidir:</a:t>
            </a:r>
          </a:p>
          <a:p>
            <a:r>
              <a:rPr lang="tr-TR" b="1" dirty="0" smtClean="0"/>
              <a:t>Toplam Sermaye Hacmi</a:t>
            </a:r>
            <a:r>
              <a:rPr lang="tr-TR" dirty="0" smtClean="0"/>
              <a:t>: Hangi sermaye türüne ne kadar sahip olduğu ile ilgilidir. </a:t>
            </a:r>
          </a:p>
          <a:p>
            <a:pPr lvl="1"/>
            <a:r>
              <a:rPr lang="tr-TR" dirty="0" smtClean="0"/>
              <a:t>Her zaman kolaylıkla ölçülebilir değildir. Örneğin; kültürel/sosyal sermaye. </a:t>
            </a:r>
          </a:p>
          <a:p>
            <a:pPr lvl="1"/>
            <a:r>
              <a:rPr lang="tr-TR" dirty="0" err="1" smtClean="0"/>
              <a:t>Bourdieu</a:t>
            </a:r>
            <a:r>
              <a:rPr lang="tr-TR" dirty="0" smtClean="0"/>
              <a:t>, bu nedenle, sınırları net çizilmiş sınıf kategorileri üretmenin güçleştiği bir sınıf analizi modeli geliştirir. </a:t>
            </a:r>
          </a:p>
          <a:p>
            <a:r>
              <a:rPr lang="tr-TR" b="1" dirty="0" smtClean="0"/>
              <a:t>Sermaye Yapısı</a:t>
            </a:r>
            <a:r>
              <a:rPr lang="tr-TR" dirty="0" smtClean="0"/>
              <a:t>: Sınıf gruplarını belirleyen ikinci katmandır.</a:t>
            </a:r>
          </a:p>
          <a:p>
            <a:pPr lvl="1"/>
            <a:r>
              <a:rPr lang="tr-TR" u="sng" dirty="0" smtClean="0"/>
              <a:t>Hangi sermaye türünün </a:t>
            </a:r>
            <a:r>
              <a:rPr lang="tr-TR" dirty="0" smtClean="0"/>
              <a:t>önemli olduğuna göre farklı toplumsal konumlar</a:t>
            </a:r>
          </a:p>
          <a:p>
            <a:pPr lvl="1"/>
            <a:r>
              <a:rPr lang="tr-TR" dirty="0" err="1" smtClean="0"/>
              <a:t>Bourdieu</a:t>
            </a:r>
            <a:r>
              <a:rPr lang="tr-TR" dirty="0" smtClean="0"/>
              <a:t> özellikle </a:t>
            </a:r>
            <a:r>
              <a:rPr lang="tr-TR" b="1" u="sng" dirty="0" smtClean="0"/>
              <a:t>ekonomik ve kültürel sermayeye </a:t>
            </a:r>
            <a:r>
              <a:rPr lang="tr-TR" dirty="0" smtClean="0"/>
              <a:t>önem verir. Çünkü </a:t>
            </a:r>
            <a:r>
              <a:rPr lang="tr-TR" u="sng" dirty="0" err="1" smtClean="0"/>
              <a:t>aktarılabilirlik</a:t>
            </a:r>
            <a:r>
              <a:rPr lang="tr-TR" dirty="0" smtClean="0"/>
              <a:t> ve </a:t>
            </a:r>
            <a:r>
              <a:rPr lang="tr-TR" u="sng" dirty="0" smtClean="0"/>
              <a:t>çevrilebilirlik</a:t>
            </a:r>
            <a:r>
              <a:rPr lang="tr-TR" dirty="0" smtClean="0"/>
              <a:t> özellikleri daha belirgindir. </a:t>
            </a:r>
          </a:p>
          <a:p>
            <a:r>
              <a:rPr lang="tr-TR" dirty="0" err="1" smtClean="0"/>
              <a:t>Bourdieu’ye</a:t>
            </a:r>
            <a:r>
              <a:rPr lang="tr-TR" dirty="0" smtClean="0"/>
              <a:t> göre, temel </a:t>
            </a:r>
            <a:r>
              <a:rPr lang="tr-TR" b="1" u="sng" dirty="0" smtClean="0"/>
              <a:t>sınıfsal ayrım kriteri </a:t>
            </a:r>
            <a:r>
              <a:rPr lang="tr-TR" dirty="0" smtClean="0"/>
              <a:t>sermaye yapılarının bu iki türe göre değişiklik gösterir.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6185120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Sermaye</a:t>
            </a:r>
            <a:endParaRPr lang="en-US" dirty="0"/>
          </a:p>
        </p:txBody>
      </p:sp>
      <p:pic>
        <p:nvPicPr>
          <p:cNvPr id="5" name="Content Placeholder 4" descr="Distinction3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96" b="6096"/>
          <a:stretch>
            <a:fillRect/>
          </a:stretch>
        </p:blipFill>
        <p:spPr/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 err="1" smtClean="0"/>
              <a:t>Sermaye</a:t>
            </a:r>
            <a:r>
              <a:rPr lang="en-US" dirty="0" smtClean="0"/>
              <a:t> </a:t>
            </a:r>
            <a:r>
              <a:rPr lang="en-US" dirty="0" err="1" smtClean="0"/>
              <a:t>hacmi</a:t>
            </a:r>
            <a:r>
              <a:rPr lang="en-US" dirty="0" smtClean="0"/>
              <a:t> </a:t>
            </a:r>
            <a:r>
              <a:rPr lang="en-US" dirty="0" err="1" smtClean="0"/>
              <a:t>ve</a:t>
            </a:r>
            <a:r>
              <a:rPr lang="en-US" dirty="0" smtClean="0"/>
              <a:t> </a:t>
            </a:r>
            <a:r>
              <a:rPr lang="en-US" dirty="0" err="1" smtClean="0"/>
              <a:t>yapısına</a:t>
            </a:r>
            <a:r>
              <a:rPr lang="en-US" dirty="0" smtClean="0"/>
              <a:t> </a:t>
            </a:r>
            <a:r>
              <a:rPr lang="en-US" dirty="0" err="1" smtClean="0"/>
              <a:t>göre</a:t>
            </a:r>
            <a:r>
              <a:rPr lang="en-US" dirty="0" smtClean="0"/>
              <a:t> </a:t>
            </a:r>
            <a:r>
              <a:rPr lang="en-US" dirty="0" err="1" smtClean="0"/>
              <a:t>farklılaşan</a:t>
            </a:r>
            <a:r>
              <a:rPr lang="en-US" dirty="0" smtClean="0"/>
              <a:t> 4 </a:t>
            </a:r>
            <a:r>
              <a:rPr lang="en-US" dirty="0" err="1" smtClean="0"/>
              <a:t>temel</a:t>
            </a:r>
            <a:r>
              <a:rPr lang="en-US" dirty="0" smtClean="0"/>
              <a:t> </a:t>
            </a:r>
            <a:r>
              <a:rPr lang="en-US" dirty="0" err="1" smtClean="0"/>
              <a:t>konum</a:t>
            </a:r>
            <a:endParaRPr lang="en-US" dirty="0" smtClean="0"/>
          </a:p>
          <a:p>
            <a:pPr lvl="1"/>
            <a:r>
              <a:rPr lang="en-US" dirty="0" smtClean="0"/>
              <a:t>Bourdieu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konumların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pratikleri</a:t>
            </a:r>
            <a:r>
              <a:rPr lang="en-US" dirty="0" smtClean="0"/>
              <a:t> (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tarzlarını</a:t>
            </a:r>
            <a:r>
              <a:rPr lang="en-US" dirty="0" smtClean="0"/>
              <a:t>, </a:t>
            </a:r>
            <a:r>
              <a:rPr lang="en-US" dirty="0" err="1" smtClean="0"/>
              <a:t>beğenilerini</a:t>
            </a:r>
            <a:r>
              <a:rPr lang="en-US" dirty="0" smtClean="0"/>
              <a:t>, </a:t>
            </a:r>
            <a:r>
              <a:rPr lang="en-US" dirty="0" err="1" smtClean="0"/>
              <a:t>yatkınlıkları</a:t>
            </a:r>
            <a:r>
              <a:rPr lang="en-US" dirty="0" smtClean="0"/>
              <a:t>, vs.) </a:t>
            </a:r>
            <a:r>
              <a:rPr lang="en-US" dirty="0" err="1" smtClean="0"/>
              <a:t>ürettiğini</a:t>
            </a:r>
            <a:r>
              <a:rPr lang="en-US" dirty="0" smtClean="0"/>
              <a:t> </a:t>
            </a:r>
            <a:r>
              <a:rPr lang="en-US" dirty="0" err="1" smtClean="0"/>
              <a:t>savunur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Bunlar</a:t>
            </a:r>
            <a:r>
              <a:rPr lang="en-US" dirty="0" smtClean="0"/>
              <a:t> </a:t>
            </a:r>
            <a:r>
              <a:rPr lang="en-US" dirty="0" err="1" smtClean="0"/>
              <a:t>farklı</a:t>
            </a:r>
            <a:r>
              <a:rPr lang="en-US" dirty="0" smtClean="0"/>
              <a:t> habitus </a:t>
            </a:r>
            <a:r>
              <a:rPr lang="en-US" dirty="0" err="1" smtClean="0"/>
              <a:t>biçimleri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işler</a:t>
            </a:r>
            <a:r>
              <a:rPr lang="en-US" dirty="0" smtClean="0"/>
              <a:t>. </a:t>
            </a:r>
          </a:p>
          <a:p>
            <a:pPr lvl="1"/>
            <a:r>
              <a:rPr lang="en-US" dirty="0" err="1" smtClean="0"/>
              <a:t>Konumların</a:t>
            </a:r>
            <a:r>
              <a:rPr lang="en-US" dirty="0" smtClean="0"/>
              <a:t> </a:t>
            </a:r>
            <a:r>
              <a:rPr lang="en-US" dirty="0" err="1" smtClean="0"/>
              <a:t>kendine</a:t>
            </a:r>
            <a:r>
              <a:rPr lang="en-US" dirty="0" smtClean="0"/>
              <a:t> has, </a:t>
            </a:r>
            <a:r>
              <a:rPr lang="en-US" dirty="0" err="1" smtClean="0"/>
              <a:t>üniter</a:t>
            </a:r>
            <a:r>
              <a:rPr lang="en-US" dirty="0" smtClean="0"/>
              <a:t> </a:t>
            </a:r>
            <a:r>
              <a:rPr lang="en-US" dirty="0" err="1" smtClean="0"/>
              <a:t>yaşam</a:t>
            </a:r>
            <a:r>
              <a:rPr lang="en-US" dirty="0" smtClean="0"/>
              <a:t> </a:t>
            </a:r>
            <a:r>
              <a:rPr lang="en-US" dirty="0" err="1" smtClean="0"/>
              <a:t>tarzları</a:t>
            </a:r>
            <a:r>
              <a:rPr lang="en-US" dirty="0" smtClean="0"/>
              <a:t>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şekilde</a:t>
            </a:r>
            <a:r>
              <a:rPr lang="en-US" dirty="0" smtClean="0"/>
              <a:t> </a:t>
            </a:r>
            <a:r>
              <a:rPr lang="en-US" dirty="0" err="1" smtClean="0"/>
              <a:t>kurumsallaşır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6511663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Sermaye</a:t>
            </a:r>
            <a:endParaRPr lang="en-US" dirty="0"/>
          </a:p>
        </p:txBody>
      </p:sp>
      <p:pic>
        <p:nvPicPr>
          <p:cNvPr id="5" name="Content Placeholder 4" descr="Distinction3.jpg"/>
          <p:cNvPicPr>
            <a:picLocks noGrp="1" noChangeAspect="1"/>
          </p:cNvPicPr>
          <p:nvPr>
            <p:ph sz="half"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6096" b="6096"/>
          <a:stretch>
            <a:fillRect/>
          </a:stretch>
        </p:blipFill>
        <p:spPr/>
      </p:pic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 smtClean="0"/>
              <a:t>Siyasal</a:t>
            </a:r>
            <a:r>
              <a:rPr lang="en-US" dirty="0" smtClean="0"/>
              <a:t> </a:t>
            </a:r>
            <a:r>
              <a:rPr lang="en-US" dirty="0" err="1" smtClean="0"/>
              <a:t>tercihler</a:t>
            </a:r>
            <a:r>
              <a:rPr lang="en-US" dirty="0" smtClean="0"/>
              <a:t>, </a:t>
            </a:r>
            <a:r>
              <a:rPr lang="en-US" dirty="0" err="1" smtClean="0"/>
              <a:t>kültürel</a:t>
            </a:r>
            <a:r>
              <a:rPr lang="en-US" dirty="0" smtClean="0"/>
              <a:t> </a:t>
            </a:r>
            <a:r>
              <a:rPr lang="en-US" dirty="0" err="1" smtClean="0"/>
              <a:t>pratikler</a:t>
            </a:r>
            <a:r>
              <a:rPr lang="en-US" dirty="0" smtClean="0"/>
              <a:t>, </a:t>
            </a:r>
            <a:r>
              <a:rPr lang="en-US" dirty="0" err="1" smtClean="0"/>
              <a:t>değerler</a:t>
            </a:r>
            <a:r>
              <a:rPr lang="en-US" dirty="0" smtClean="0"/>
              <a:t>, vs.</a:t>
            </a:r>
          </a:p>
          <a:p>
            <a:r>
              <a:rPr lang="en-US" dirty="0" err="1" smtClean="0"/>
              <a:t>Neyin</a:t>
            </a:r>
            <a:r>
              <a:rPr lang="en-US" dirty="0" smtClean="0"/>
              <a:t> </a:t>
            </a:r>
            <a:r>
              <a:rPr lang="en-US" dirty="0" err="1" smtClean="0"/>
              <a:t>olanaklı</a:t>
            </a:r>
            <a:r>
              <a:rPr lang="en-US" dirty="0" smtClean="0"/>
              <a:t>, </a:t>
            </a:r>
            <a:r>
              <a:rPr lang="en-US" dirty="0" err="1" smtClean="0"/>
              <a:t>kaçınılmaz</a:t>
            </a:r>
            <a:r>
              <a:rPr lang="en-US" dirty="0" smtClean="0"/>
              <a:t>, </a:t>
            </a:r>
            <a:r>
              <a:rPr lang="en-US" dirty="0" err="1" smtClean="0"/>
              <a:t>makul</a:t>
            </a:r>
            <a:r>
              <a:rPr lang="en-US" dirty="0" smtClean="0"/>
              <a:t> </a:t>
            </a:r>
            <a:r>
              <a:rPr lang="en-US" dirty="0" err="1" smtClean="0"/>
              <a:t>göründüğü</a:t>
            </a:r>
            <a:r>
              <a:rPr lang="en-US" dirty="0" smtClean="0"/>
              <a:t> </a:t>
            </a:r>
            <a:r>
              <a:rPr lang="en-US" dirty="0" err="1" smtClean="0"/>
              <a:t>ile</a:t>
            </a:r>
            <a:r>
              <a:rPr lang="en-US" dirty="0" smtClean="0"/>
              <a:t> </a:t>
            </a:r>
            <a:r>
              <a:rPr lang="en-US" dirty="0" err="1" smtClean="0"/>
              <a:t>ilgili</a:t>
            </a:r>
            <a:r>
              <a:rPr lang="en-US" dirty="0" smtClean="0"/>
              <a:t> </a:t>
            </a:r>
            <a:r>
              <a:rPr lang="en-US" dirty="0" err="1" smtClean="0"/>
              <a:t>yargılar</a:t>
            </a:r>
            <a:r>
              <a:rPr lang="en-US" dirty="0" smtClean="0"/>
              <a:t>, vs.</a:t>
            </a:r>
          </a:p>
          <a:p>
            <a:r>
              <a:rPr lang="en-US" dirty="0" smtClean="0"/>
              <a:t>Bu </a:t>
            </a:r>
            <a:r>
              <a:rPr lang="en-US" dirty="0" err="1" smtClean="0"/>
              <a:t>konumlar</a:t>
            </a:r>
            <a:r>
              <a:rPr lang="en-US" dirty="0" smtClean="0"/>
              <a:t> </a:t>
            </a:r>
            <a:r>
              <a:rPr lang="en-US" dirty="0" err="1" smtClean="0"/>
              <a:t>aktörlerin</a:t>
            </a:r>
            <a:r>
              <a:rPr lang="en-US" dirty="0" smtClean="0"/>
              <a:t> </a:t>
            </a:r>
            <a:r>
              <a:rPr lang="en-US" dirty="0" err="1" smtClean="0"/>
              <a:t>kendilerini</a:t>
            </a:r>
            <a:r>
              <a:rPr lang="en-US" dirty="0" smtClean="0"/>
              <a:t> </a:t>
            </a:r>
            <a:r>
              <a:rPr lang="en-US" dirty="0" err="1" smtClean="0"/>
              <a:t>diğerlerinden</a:t>
            </a:r>
            <a:r>
              <a:rPr lang="en-US" dirty="0" smtClean="0"/>
              <a:t> </a:t>
            </a:r>
            <a:r>
              <a:rPr lang="en-US" dirty="0" err="1" smtClean="0"/>
              <a:t>farklılaştırmalarını</a:t>
            </a:r>
            <a:r>
              <a:rPr lang="en-US" dirty="0" smtClean="0"/>
              <a:t> </a:t>
            </a:r>
            <a:r>
              <a:rPr lang="en-US" dirty="0" err="1" smtClean="0"/>
              <a:t>sağlayan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toplumsal</a:t>
            </a:r>
            <a:r>
              <a:rPr lang="en-US" dirty="0" smtClean="0"/>
              <a:t> </a:t>
            </a:r>
            <a:r>
              <a:rPr lang="en-US" dirty="0" err="1" smtClean="0"/>
              <a:t>mekandır</a:t>
            </a:r>
            <a:r>
              <a:rPr lang="en-US" dirty="0" smtClean="0"/>
              <a:t>. </a:t>
            </a:r>
          </a:p>
          <a:p>
            <a:r>
              <a:rPr lang="en-US" dirty="0" smtClean="0"/>
              <a:t>Bourdieu, </a:t>
            </a:r>
            <a:r>
              <a:rPr lang="en-US" dirty="0" err="1" smtClean="0"/>
              <a:t>bu</a:t>
            </a:r>
            <a:r>
              <a:rPr lang="en-US" dirty="0" smtClean="0"/>
              <a:t> </a:t>
            </a:r>
            <a:r>
              <a:rPr lang="en-US" dirty="0" err="1" smtClean="0"/>
              <a:t>sayede</a:t>
            </a:r>
            <a:r>
              <a:rPr lang="en-US" dirty="0" smtClean="0"/>
              <a:t> </a:t>
            </a:r>
            <a:r>
              <a:rPr lang="en-US" dirty="0" err="1" smtClean="0"/>
              <a:t>sınıfı</a:t>
            </a:r>
            <a:r>
              <a:rPr lang="en-US" dirty="0" smtClean="0"/>
              <a:t> </a:t>
            </a:r>
            <a:r>
              <a:rPr lang="en-US" dirty="0" err="1" smtClean="0"/>
              <a:t>bir</a:t>
            </a:r>
            <a:r>
              <a:rPr lang="en-US" dirty="0" smtClean="0"/>
              <a:t> </a:t>
            </a:r>
            <a:r>
              <a:rPr lang="en-US" dirty="0" err="1" smtClean="0"/>
              <a:t>farklılaşma</a:t>
            </a:r>
            <a:r>
              <a:rPr lang="en-US" dirty="0" smtClean="0"/>
              <a:t> </a:t>
            </a:r>
            <a:r>
              <a:rPr lang="en-US" dirty="0" err="1" smtClean="0"/>
              <a:t>biçimi</a:t>
            </a:r>
            <a:r>
              <a:rPr lang="en-US" dirty="0" smtClean="0"/>
              <a:t> </a:t>
            </a:r>
            <a:r>
              <a:rPr lang="en-US" dirty="0" err="1" smtClean="0"/>
              <a:t>gibi</a:t>
            </a:r>
            <a:r>
              <a:rPr lang="en-US" dirty="0" smtClean="0"/>
              <a:t> </a:t>
            </a:r>
            <a:r>
              <a:rPr lang="en-US" dirty="0" err="1" smtClean="0"/>
              <a:t>kavramsallaştırır</a:t>
            </a:r>
            <a:r>
              <a:rPr lang="en-US" dirty="0" smtClean="0"/>
              <a:t>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404367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Sermaye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Bourdieu</a:t>
            </a:r>
            <a:r>
              <a:rPr lang="tr-TR" dirty="0" smtClean="0"/>
              <a:t>, toplumsal konumlar uzayı ve onunla ilgili olarak hayat tarzları, kültürel pratikler ve siyasal yönelimler gibi pratikleri haritalandırdığı bu görselleştirme biçimi ile (mütekabiliyet analizleri)</a:t>
            </a:r>
          </a:p>
          <a:p>
            <a:pPr lvl="1"/>
            <a:r>
              <a:rPr lang="tr-TR" b="1" dirty="0" smtClean="0"/>
              <a:t>Çok boyutlu bir sınıfsal konum </a:t>
            </a:r>
            <a:r>
              <a:rPr lang="tr-TR" dirty="0" smtClean="0"/>
              <a:t>analizi üretir. </a:t>
            </a:r>
          </a:p>
          <a:p>
            <a:pPr lvl="1"/>
            <a:r>
              <a:rPr lang="tr-TR" dirty="0" smtClean="0"/>
              <a:t>Temel olarak sermaye yapısı (ekonomik/kültürel sermaye) ve sermaye hacmine bağlı olarak farklılaşma biçimleri</a:t>
            </a:r>
          </a:p>
          <a:p>
            <a:pPr lvl="1"/>
            <a:r>
              <a:rPr lang="tr-TR" b="1" dirty="0" err="1" smtClean="0"/>
              <a:t>İlişkisellik</a:t>
            </a:r>
            <a:r>
              <a:rPr lang="tr-TR" dirty="0" smtClean="0"/>
              <a:t>: Hiçbir sınıfı kendinden menkul, kendi başına varlık kazanan bir konum alış olarak kavramaz. </a:t>
            </a:r>
          </a:p>
          <a:p>
            <a:pPr lvl="1"/>
            <a:r>
              <a:rPr lang="tr-TR" dirty="0" smtClean="0"/>
              <a:t>Her sınıf diğerine bağlı olarak konumunu üretir. 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2774375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/>
          </a:bodyPr>
          <a:lstStyle/>
          <a:p>
            <a:r>
              <a:rPr lang="tr-TR" dirty="0" err="1" smtClean="0"/>
              <a:t>Bourdieu</a:t>
            </a:r>
            <a:r>
              <a:rPr lang="tr-TR" dirty="0" smtClean="0"/>
              <a:t>, modern toplumun kompleks yapılanmasına bağlı olarak, farklı alanların kendine has, özerk yapılara kavuşmasından söz eder. </a:t>
            </a:r>
          </a:p>
          <a:p>
            <a:pPr lvl="1"/>
            <a:r>
              <a:rPr lang="tr-TR" dirty="0" smtClean="0"/>
              <a:t>ALAN kavramı bu farklı özerk yapıları karşılayan bir terimdir. </a:t>
            </a:r>
          </a:p>
          <a:p>
            <a:pPr lvl="1"/>
            <a:r>
              <a:rPr lang="tr-TR" dirty="0" smtClean="0"/>
              <a:t>Her bir alanı kendine has kuralları, kendine has sermaye dağılım yapısı bulunur</a:t>
            </a:r>
          </a:p>
          <a:p>
            <a:pPr lvl="1"/>
            <a:r>
              <a:rPr lang="tr-TR" dirty="0" smtClean="0"/>
              <a:t>Örneğin, edebi alandan söz ederken kültürel, sosyal ve sembolik sermayenin kendine has özelliklerini tanımlar. (siyasal alan, dinsel alan, toplumsal cinsiyet alanı, vs.)</a:t>
            </a:r>
          </a:p>
          <a:p>
            <a:pPr lvl="1"/>
            <a:r>
              <a:rPr lang="tr-TR" dirty="0" smtClean="0"/>
              <a:t>Aktörler, alan içerisinde belirlenmiş sermaye türlerine sahip olmak ve sermaye hacimlerini genişletmek ya da korumak için aktif bir mücadele içerisindedir.</a:t>
            </a:r>
          </a:p>
          <a:p>
            <a:pPr lvl="1"/>
            <a:r>
              <a:rPr lang="tr-TR" dirty="0" smtClean="0"/>
              <a:t>Alanların işleyişi özerklik çerçevesindedir. 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288947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Bourdieu</a:t>
            </a:r>
            <a:r>
              <a:rPr lang="tr-TR" dirty="0" smtClean="0"/>
              <a:t>, alan içerisinde mücadele biçimlerini OYUN metaforu ile açıklar.</a:t>
            </a:r>
          </a:p>
          <a:p>
            <a:pPr lvl="1"/>
            <a:r>
              <a:rPr lang="tr-TR" dirty="0" smtClean="0"/>
              <a:t>Alanın işleyişi, tıpkı bir oyun gibi, kurallar bütünü gibi çalışır. </a:t>
            </a:r>
          </a:p>
          <a:p>
            <a:pPr lvl="1"/>
            <a:r>
              <a:rPr lang="tr-TR" dirty="0" err="1" smtClean="0"/>
              <a:t>Oyun’a</a:t>
            </a:r>
            <a:r>
              <a:rPr lang="tr-TR" dirty="0" smtClean="0"/>
              <a:t> katılmak ve kazanmak alanların temel işleyişinde metaforik açıklamalardır. </a:t>
            </a:r>
          </a:p>
          <a:p>
            <a:pPr lvl="1"/>
            <a:r>
              <a:rPr lang="tr-TR" dirty="0" smtClean="0"/>
              <a:t>Oyuna dahil olma, basit bir rasyonel tercih ve strateji gibi çalışmaz. (bkz. Habitus </a:t>
            </a:r>
            <a:r>
              <a:rPr lang="mr-IN" dirty="0" smtClean="0"/>
              <a:t>–</a:t>
            </a:r>
            <a:r>
              <a:rPr lang="tr-TR" dirty="0" smtClean="0"/>
              <a:t> sağduyu)</a:t>
            </a:r>
          </a:p>
          <a:p>
            <a:pPr lvl="1"/>
            <a:r>
              <a:rPr lang="tr-TR" dirty="0" err="1" smtClean="0"/>
              <a:t>Bourdieu</a:t>
            </a:r>
            <a:r>
              <a:rPr lang="tr-TR" dirty="0" smtClean="0"/>
              <a:t> bu oyunda olma hissini kavramsallaştırmak için </a:t>
            </a:r>
            <a:r>
              <a:rPr lang="tr-TR" b="1" dirty="0" err="1" smtClean="0"/>
              <a:t>illusio</a:t>
            </a:r>
            <a:r>
              <a:rPr lang="tr-TR" b="1" dirty="0" smtClean="0"/>
              <a:t> </a:t>
            </a:r>
            <a:r>
              <a:rPr lang="tr-TR" dirty="0" smtClean="0"/>
              <a:t>terimini kullanır: Oynamaya ikna olma, dahil olma.</a:t>
            </a:r>
          </a:p>
          <a:p>
            <a:pPr lvl="1"/>
            <a:r>
              <a:rPr lang="tr-TR" dirty="0" err="1" smtClean="0"/>
              <a:t>Illusio’nun</a:t>
            </a:r>
            <a:r>
              <a:rPr lang="tr-TR" dirty="0" smtClean="0"/>
              <a:t> içselleştirilmesi habitus kavramı ile ilişkilidir. </a:t>
            </a:r>
          </a:p>
          <a:p>
            <a:r>
              <a:rPr lang="tr-TR" dirty="0" smtClean="0"/>
              <a:t>Alan içerisindeki mücadeleler hem oyundaki üstünlük mücadelesidir, hem de oyunun kuralları üzerinde mücadele etmeyi ima eder. 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2349050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Alan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8474" y="1981200"/>
            <a:ext cx="7777693" cy="4144963"/>
          </a:xfrm>
        </p:spPr>
        <p:txBody>
          <a:bodyPr>
            <a:normAutofit fontScale="77500" lnSpcReduction="20000"/>
          </a:bodyPr>
          <a:lstStyle/>
          <a:p>
            <a:r>
              <a:rPr lang="tr-TR" dirty="0" smtClean="0"/>
              <a:t>Alan içerisindeki mücadeleler hem oyundaki üstünlük mücadelesidir, hem de oyunun kuralları üzerinde mücadele etmeyi ima eder. </a:t>
            </a:r>
          </a:p>
          <a:p>
            <a:pPr lvl="1"/>
            <a:r>
              <a:rPr lang="tr-TR" dirty="0" err="1" smtClean="0"/>
              <a:t>Bourdieu</a:t>
            </a:r>
            <a:r>
              <a:rPr lang="tr-TR" dirty="0" smtClean="0"/>
              <a:t> bu süreçleri iki strateji türü olarak açıklar: Muhafaza stratejileri ve yıkım stratejileri. </a:t>
            </a:r>
          </a:p>
          <a:p>
            <a:pPr lvl="1"/>
            <a:r>
              <a:rPr lang="tr-TR" dirty="0" smtClean="0"/>
              <a:t>Alandaki üstünlüğü elde etmiş olan aktörler konumlarını muhafaza etmek üzere mücadele yürütürler. </a:t>
            </a:r>
          </a:p>
          <a:p>
            <a:pPr lvl="1"/>
            <a:r>
              <a:rPr lang="tr-TR" dirty="0" smtClean="0"/>
              <a:t>Alana yeni dahil olan aktörler ise, alandaki sermaye dağılımı ve kuralları bozmak ve yeniden kurmak için mücadele ederler.</a:t>
            </a:r>
          </a:p>
          <a:p>
            <a:r>
              <a:rPr lang="tr-TR" dirty="0" smtClean="0"/>
              <a:t>Alan, sermaye dağılımlarına bağlı olarak hiyerarşik yapılaşma içerisindedir. </a:t>
            </a:r>
          </a:p>
          <a:p>
            <a:pPr lvl="1"/>
            <a:r>
              <a:rPr lang="tr-TR" dirty="0" smtClean="0"/>
              <a:t>Sembolik iktidar ve sembolik şiddet</a:t>
            </a:r>
          </a:p>
          <a:p>
            <a:pPr lvl="1"/>
            <a:r>
              <a:rPr lang="tr-TR" dirty="0" smtClean="0"/>
              <a:t>Alan içerisinde farklı toplumsal konumlar sembolik anlamlarla kodlanır.</a:t>
            </a:r>
          </a:p>
          <a:p>
            <a:pPr lvl="1"/>
            <a:r>
              <a:rPr lang="tr-TR" dirty="0" smtClean="0"/>
              <a:t>Bu alanın hangi içerme-dışlama mekanizmaları ile kurulduğuna ilişkindir. </a:t>
            </a:r>
          </a:p>
          <a:p>
            <a:pPr lvl="1"/>
            <a:r>
              <a:rPr lang="tr-TR" dirty="0" smtClean="0"/>
              <a:t>Sembolik iktidar mekanizmaları aktif mücadelenin bir parçasıdır. </a:t>
            </a:r>
          </a:p>
          <a:p>
            <a:pPr lvl="1"/>
            <a:r>
              <a:rPr lang="tr-TR" dirty="0" smtClean="0"/>
              <a:t>Sembolik sermayenin nasıl bölüştürüleceği, alandaki mücadele içerisinde dinamik bir karaktere kavuşur. </a:t>
            </a:r>
          </a:p>
          <a:p>
            <a:pPr lvl="1"/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622361359"/>
      </p:ext>
    </p:extLst>
  </p:cSld>
  <p:clrMapOvr>
    <a:masterClrMapping/>
  </p:clrMapOvr>
</p:sld>
</file>

<file path=ppt/theme/theme1.xml><?xml version="1.0" encoding="utf-8"?>
<a:theme xmlns:a="http://schemas.openxmlformats.org/drawingml/2006/main" name="Advantage">
  <a:themeElements>
    <a:clrScheme name="Austin">
      <a:dk1>
        <a:sysClr val="windowText" lastClr="000000"/>
      </a:dk1>
      <a:lt1>
        <a:sysClr val="window" lastClr="FFFFFF"/>
      </a:lt1>
      <a:dk2>
        <a:srgbClr val="3E3D2D"/>
      </a:dk2>
      <a:lt2>
        <a:srgbClr val="CAF278"/>
      </a:lt2>
      <a:accent1>
        <a:srgbClr val="94C600"/>
      </a:accent1>
      <a:accent2>
        <a:srgbClr val="71685A"/>
      </a:accent2>
      <a:accent3>
        <a:srgbClr val="FF6700"/>
      </a:accent3>
      <a:accent4>
        <a:srgbClr val="909465"/>
      </a:accent4>
      <a:accent5>
        <a:srgbClr val="956B43"/>
      </a:accent5>
      <a:accent6>
        <a:srgbClr val="FEA022"/>
      </a:accent6>
      <a:hlink>
        <a:srgbClr val="E68200"/>
      </a:hlink>
      <a:folHlink>
        <a:srgbClr val="FFA94A"/>
      </a:folHlink>
    </a:clrScheme>
    <a:fontScheme name="Advantage">
      <a:maj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ajorFont>
      <a:minorFont>
        <a:latin typeface="Rockwell"/>
        <a:ea typeface=""/>
        <a:cs typeface=""/>
        <a:font script="Jpan" typeface="ＭＳ ゴシック"/>
        <a:font script="Hans" typeface="宋体"/>
        <a:font script="Hant" typeface="新細明體"/>
      </a:minorFont>
    </a:fontScheme>
    <a:fmtScheme name="Advantage">
      <a:fillStyleLst>
        <a:solidFill>
          <a:schemeClr val="phClr"/>
        </a:solidFill>
        <a:gradFill rotWithShape="1">
          <a:gsLst>
            <a:gs pos="0">
              <a:schemeClr val="phClr">
                <a:tint val="100000"/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6000000" scaled="1"/>
        </a:gradFill>
        <a:gradFill rotWithShape="1">
          <a:gsLst>
            <a:gs pos="0">
              <a:schemeClr val="phClr">
                <a:shade val="40000"/>
                <a:alpha val="100000"/>
                <a:satMod val="150000"/>
                <a:lumMod val="100000"/>
              </a:schemeClr>
            </a:gs>
            <a:gs pos="100000">
              <a:schemeClr val="phClr">
                <a:tint val="70000"/>
                <a:shade val="100000"/>
                <a:alpha val="100000"/>
                <a:satMod val="200000"/>
                <a:lumMod val="100000"/>
              </a:schemeClr>
            </a:gs>
          </a:gsLst>
          <a:lin ang="5400000" scaled="1"/>
        </a:gradFill>
      </a:fillStyleLst>
      <a:lnStyleLst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50800" dist="25400" dir="13500000">
              <a:srgbClr val="FFFFFF">
                <a:alpha val="75000"/>
              </a:srgbClr>
            </a:innerShdw>
            <a:outerShdw blurRad="63500" dist="25400" dir="5400000" rotWithShape="0">
              <a:srgbClr val="808080">
                <a:alpha val="75000"/>
              </a:srgbClr>
            </a:outerShdw>
          </a:effectLst>
        </a:effectStyle>
        <a:effectStyle>
          <a:effectLst/>
          <a:scene3d>
            <a:camera prst="orthographicFront">
              <a:rot lat="0" lon="0" rev="0"/>
            </a:camera>
            <a:lightRig rig="twoPt" dir="tl">
              <a:rot lat="0" lon="0" rev="4500000"/>
            </a:lightRig>
          </a:scene3d>
          <a:sp3d>
            <a:bevelT w="635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1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Advantage.thmx</Template>
  <TotalTime>89</TotalTime>
  <Words>744</Words>
  <Application>Microsoft Macintosh PowerPoint</Application>
  <PresentationFormat>On-screen Show (4:3)</PresentationFormat>
  <Paragraphs>66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Advantage</vt:lpstr>
      <vt:lpstr>Pierre Bourdieu</vt:lpstr>
      <vt:lpstr>Sermaye</vt:lpstr>
      <vt:lpstr>Sermaye</vt:lpstr>
      <vt:lpstr>Sermaye</vt:lpstr>
      <vt:lpstr>Sermaye</vt:lpstr>
      <vt:lpstr>Sermaye</vt:lpstr>
      <vt:lpstr>Alan</vt:lpstr>
      <vt:lpstr>Alan</vt:lpstr>
      <vt:lpstr>Alan</vt:lpstr>
      <vt:lpstr>Alan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Pierre Bourdieu</dc:title>
  <dc:creator>süreyya</dc:creator>
  <cp:lastModifiedBy>süreyya</cp:lastModifiedBy>
  <cp:revision>10</cp:revision>
  <dcterms:created xsi:type="dcterms:W3CDTF">2018-11-19T07:44:00Z</dcterms:created>
  <dcterms:modified xsi:type="dcterms:W3CDTF">2018-11-19T09:15:03Z</dcterms:modified>
</cp:coreProperties>
</file>