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Habitus </a:t>
            </a:r>
            <a:r>
              <a:rPr lang="mr-IN" dirty="0" smtClean="0"/>
              <a:t>–</a:t>
            </a:r>
            <a:r>
              <a:rPr lang="en-US" dirty="0" smtClean="0"/>
              <a:t> Alan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Sermaye</a:t>
            </a:r>
            <a:r>
              <a:rPr lang="en-US" smtClean="0"/>
              <a:t> (DEVAM)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0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b="1" u="sng" dirty="0"/>
              <a:t>DOXA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alanın mücadelelerle yeniden düzenlenmesine karşın, bazı </a:t>
            </a:r>
            <a:r>
              <a:rPr lang="tr-TR" dirty="0" err="1"/>
              <a:t>doxa’lar</a:t>
            </a:r>
            <a:r>
              <a:rPr lang="tr-TR" dirty="0"/>
              <a:t> ile tanımlanmış sabitleri de bulunur. </a:t>
            </a:r>
          </a:p>
          <a:p>
            <a:pPr lvl="1"/>
            <a:r>
              <a:rPr lang="tr-TR" dirty="0"/>
              <a:t>Alanda neyin mücadele konusu olabileceği, neyin olamayacağı üzerine çeşitli </a:t>
            </a:r>
            <a:r>
              <a:rPr lang="tr-TR" dirty="0" err="1"/>
              <a:t>mütabakatlar</a:t>
            </a:r>
            <a:r>
              <a:rPr lang="tr-TR" dirty="0"/>
              <a:t> vardır. </a:t>
            </a:r>
          </a:p>
          <a:p>
            <a:pPr lvl="1"/>
            <a:r>
              <a:rPr lang="tr-TR" dirty="0"/>
              <a:t>Mücadele konusu edilemeyecek olan unsurları, </a:t>
            </a:r>
            <a:r>
              <a:rPr lang="tr-TR" dirty="0" err="1"/>
              <a:t>Bourdieu</a:t>
            </a:r>
            <a:r>
              <a:rPr lang="tr-TR" dirty="0"/>
              <a:t>, DOXA olarak adlandırır.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9021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Bourdieu’nün</a:t>
            </a:r>
            <a:r>
              <a:rPr lang="tr-TR" dirty="0" smtClean="0"/>
              <a:t> sermaye türleri çözümlemesinde önemli bazı unsurlar:</a:t>
            </a:r>
          </a:p>
          <a:p>
            <a:r>
              <a:rPr lang="tr-TR" b="1" dirty="0" smtClean="0"/>
              <a:t>Çevrilebilirlik</a:t>
            </a:r>
          </a:p>
          <a:p>
            <a:pPr lvl="1"/>
            <a:r>
              <a:rPr lang="tr-TR" dirty="0" smtClean="0"/>
              <a:t>Sermaye türleri birbirine çevrilebilirdir. </a:t>
            </a:r>
          </a:p>
          <a:p>
            <a:pPr lvl="1"/>
            <a:r>
              <a:rPr lang="tr-TR" dirty="0" smtClean="0"/>
              <a:t>Çevrilebilirlik, sadece ekonomik sermayeden diğer sermaye türlerine çevrilebilirlik olarak düşünülmemelidir. </a:t>
            </a:r>
          </a:p>
          <a:p>
            <a:pPr lvl="1"/>
            <a:r>
              <a:rPr lang="tr-TR" dirty="0" smtClean="0"/>
              <a:t>Kültürel sermaye birikiminin sağlanması, iş piyasasında yüksek ücretli (ekonomik) ve prestijli (sembolik) pozisyonlarda çalışmayı sağlayabilir. </a:t>
            </a:r>
          </a:p>
          <a:p>
            <a:pPr lvl="1"/>
            <a:r>
              <a:rPr lang="tr-TR" dirty="0" smtClean="0"/>
              <a:t>Sosyal sermaye birikiminin sağlanması (</a:t>
            </a:r>
            <a:r>
              <a:rPr lang="tr-TR" dirty="0" err="1" smtClean="0"/>
              <a:t>örn</a:t>
            </a:r>
            <a:r>
              <a:rPr lang="tr-TR" dirty="0" smtClean="0"/>
              <a:t>. </a:t>
            </a:r>
            <a:r>
              <a:rPr lang="tr-TR" dirty="0" err="1" smtClean="0"/>
              <a:t>Hemşehrilik</a:t>
            </a:r>
            <a:r>
              <a:rPr lang="tr-TR" dirty="0" smtClean="0"/>
              <a:t>), iş bulma, barınma ve diğer gündelik yaşam ihtiyaçlarının sağlanmasında kullanılabilir bir refah kaynağı olabilir. </a:t>
            </a:r>
          </a:p>
        </p:txBody>
      </p:sp>
    </p:spTree>
    <p:extLst>
      <p:ext uri="{BB962C8B-B14F-4D97-AF65-F5344CB8AC3E}">
        <p14:creationId xmlns:p14="http://schemas.microsoft.com/office/powerpoint/2010/main" val="114079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KONUMLAR</a:t>
            </a:r>
            <a:r>
              <a:rPr lang="tr-TR" dirty="0" smtClean="0"/>
              <a:t>: Aktörler, hangi sermaye türlerine ne kadar sahip olduklarına bağlı olarak toplumsal konum elde ederler. </a:t>
            </a:r>
          </a:p>
          <a:p>
            <a:r>
              <a:rPr lang="tr-TR" dirty="0" smtClean="0"/>
              <a:t>Bu süreçte iki unsur önemlidir:</a:t>
            </a:r>
          </a:p>
          <a:p>
            <a:r>
              <a:rPr lang="tr-TR" b="1" dirty="0" smtClean="0"/>
              <a:t>Toplam Sermaye Hacmi</a:t>
            </a:r>
            <a:r>
              <a:rPr lang="tr-TR" dirty="0" smtClean="0"/>
              <a:t>: Hangi sermaye türüne ne kadar sahip olduğu ile ilgilidir. </a:t>
            </a:r>
          </a:p>
          <a:p>
            <a:pPr lvl="1"/>
            <a:r>
              <a:rPr lang="tr-TR" dirty="0" smtClean="0"/>
              <a:t>Her zaman kolaylıkla ölçülebilir değildir. Örneğin; kültürel/sosyal sermaye. 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, bu nedenle, sınırları net çizilmiş sınıf kategorileri üretmenin güçleştiği bir sınıf analizi modeli geliştirir. </a:t>
            </a:r>
          </a:p>
          <a:p>
            <a:r>
              <a:rPr lang="tr-TR" b="1" dirty="0" smtClean="0"/>
              <a:t>Sermaye Yapısı</a:t>
            </a:r>
            <a:r>
              <a:rPr lang="tr-TR" dirty="0" smtClean="0"/>
              <a:t>: Sınıf gruplarını belirleyen ikinci katmandır.</a:t>
            </a:r>
          </a:p>
          <a:p>
            <a:pPr lvl="1"/>
            <a:r>
              <a:rPr lang="tr-TR" u="sng" dirty="0" smtClean="0"/>
              <a:t>Hangi sermaye türünün </a:t>
            </a:r>
            <a:r>
              <a:rPr lang="tr-TR" dirty="0" smtClean="0"/>
              <a:t>önemli olduğuna göre farklı toplumsal konumlar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 özellikle </a:t>
            </a:r>
            <a:r>
              <a:rPr lang="tr-TR" b="1" u="sng" dirty="0" smtClean="0"/>
              <a:t>ekonomik ve kültürel sermayeye </a:t>
            </a:r>
            <a:r>
              <a:rPr lang="tr-TR" dirty="0" smtClean="0"/>
              <a:t>önem verir. Çünkü </a:t>
            </a:r>
            <a:r>
              <a:rPr lang="tr-TR" u="sng" dirty="0" err="1" smtClean="0"/>
              <a:t>aktarılabilirlik</a:t>
            </a:r>
            <a:r>
              <a:rPr lang="tr-TR" dirty="0" smtClean="0"/>
              <a:t> ve </a:t>
            </a:r>
            <a:r>
              <a:rPr lang="tr-TR" u="sng" dirty="0" smtClean="0"/>
              <a:t>çevrilebilirlik</a:t>
            </a:r>
            <a:r>
              <a:rPr lang="tr-TR" dirty="0" smtClean="0"/>
              <a:t> özellikleri daha belirgindir. </a:t>
            </a:r>
          </a:p>
          <a:p>
            <a:r>
              <a:rPr lang="tr-TR" dirty="0" err="1" smtClean="0"/>
              <a:t>Bourdieu’ye</a:t>
            </a:r>
            <a:r>
              <a:rPr lang="tr-TR" dirty="0" smtClean="0"/>
              <a:t> göre, temel </a:t>
            </a:r>
            <a:r>
              <a:rPr lang="tr-TR" b="1" u="sng" dirty="0" smtClean="0"/>
              <a:t>sınıfsal ayrım kriteri </a:t>
            </a:r>
            <a:r>
              <a:rPr lang="tr-TR" dirty="0" smtClean="0"/>
              <a:t>sermaye yapılarının bu iki türe göre değişiklik gösterir.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1851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pic>
        <p:nvPicPr>
          <p:cNvPr id="5" name="Content Placeholder 4" descr="Distinction3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6" b="609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hacmi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farklılaşan</a:t>
            </a:r>
            <a:r>
              <a:rPr lang="en-US" dirty="0" smtClean="0"/>
              <a:t> 4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konum</a:t>
            </a:r>
            <a:endParaRPr lang="en-US" dirty="0" smtClean="0"/>
          </a:p>
          <a:p>
            <a:pPr lvl="1"/>
            <a:r>
              <a:rPr lang="en-US" dirty="0" smtClean="0"/>
              <a:t>Bourdieu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konumların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pratikleri</a:t>
            </a:r>
            <a:r>
              <a:rPr lang="en-US" dirty="0" smtClean="0"/>
              <a:t> (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tarzlarını</a:t>
            </a:r>
            <a:r>
              <a:rPr lang="en-US" dirty="0" smtClean="0"/>
              <a:t>, </a:t>
            </a:r>
            <a:r>
              <a:rPr lang="en-US" dirty="0" err="1" smtClean="0"/>
              <a:t>beğenilerini</a:t>
            </a:r>
            <a:r>
              <a:rPr lang="en-US" dirty="0" smtClean="0"/>
              <a:t>, </a:t>
            </a:r>
            <a:r>
              <a:rPr lang="en-US" dirty="0" err="1" smtClean="0"/>
              <a:t>yatkınlıkları</a:t>
            </a:r>
            <a:r>
              <a:rPr lang="en-US" dirty="0" smtClean="0"/>
              <a:t>, vs.) </a:t>
            </a:r>
            <a:r>
              <a:rPr lang="en-US" dirty="0" err="1" smtClean="0"/>
              <a:t>ürettiğini</a:t>
            </a:r>
            <a:r>
              <a:rPr lang="en-US" dirty="0" smtClean="0"/>
              <a:t> </a:t>
            </a:r>
            <a:r>
              <a:rPr lang="en-US" dirty="0" err="1" smtClean="0"/>
              <a:t>savunur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habitus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işler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Konumların</a:t>
            </a:r>
            <a:r>
              <a:rPr lang="en-US" dirty="0" smtClean="0"/>
              <a:t> </a:t>
            </a:r>
            <a:r>
              <a:rPr lang="en-US" dirty="0" err="1" smtClean="0"/>
              <a:t>kendine</a:t>
            </a:r>
            <a:r>
              <a:rPr lang="en-US" dirty="0" smtClean="0"/>
              <a:t> has, </a:t>
            </a:r>
            <a:r>
              <a:rPr lang="en-US" dirty="0" err="1" smtClean="0"/>
              <a:t>üniter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tarzları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kurumsallaşır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1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pic>
        <p:nvPicPr>
          <p:cNvPr id="5" name="Content Placeholder 4" descr="Distinction3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6" b="609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tercihler</a:t>
            </a:r>
            <a:r>
              <a:rPr lang="en-US" dirty="0" smtClean="0"/>
              <a:t>,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pratikler</a:t>
            </a:r>
            <a:r>
              <a:rPr lang="en-US" dirty="0" smtClean="0"/>
              <a:t>, </a:t>
            </a:r>
            <a:r>
              <a:rPr lang="en-US" dirty="0" err="1" smtClean="0"/>
              <a:t>değerler</a:t>
            </a:r>
            <a:r>
              <a:rPr lang="en-US" dirty="0" smtClean="0"/>
              <a:t>, vs.</a:t>
            </a:r>
          </a:p>
          <a:p>
            <a:r>
              <a:rPr lang="en-US" dirty="0" err="1" smtClean="0"/>
              <a:t>Neyin</a:t>
            </a:r>
            <a:r>
              <a:rPr lang="en-US" dirty="0" smtClean="0"/>
              <a:t> </a:t>
            </a:r>
            <a:r>
              <a:rPr lang="en-US" dirty="0" err="1" smtClean="0"/>
              <a:t>olanaklı</a:t>
            </a:r>
            <a:r>
              <a:rPr lang="en-US" dirty="0" smtClean="0"/>
              <a:t>, </a:t>
            </a:r>
            <a:r>
              <a:rPr lang="en-US" dirty="0" err="1" smtClean="0"/>
              <a:t>kaçınılmaz</a:t>
            </a:r>
            <a:r>
              <a:rPr lang="en-US" dirty="0" smtClean="0"/>
              <a:t>, </a:t>
            </a:r>
            <a:r>
              <a:rPr lang="en-US" dirty="0" err="1" smtClean="0"/>
              <a:t>makul</a:t>
            </a:r>
            <a:r>
              <a:rPr lang="en-US" dirty="0" smtClean="0"/>
              <a:t> </a:t>
            </a:r>
            <a:r>
              <a:rPr lang="en-US" dirty="0" err="1" smtClean="0"/>
              <a:t>göründüğü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yargılar</a:t>
            </a:r>
            <a:r>
              <a:rPr lang="en-US" dirty="0" smtClean="0"/>
              <a:t>, vs.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konumlar</a:t>
            </a:r>
            <a:r>
              <a:rPr lang="en-US" dirty="0" smtClean="0"/>
              <a:t> </a:t>
            </a:r>
            <a:r>
              <a:rPr lang="en-US" dirty="0" err="1" smtClean="0"/>
              <a:t>aktörlerin</a:t>
            </a:r>
            <a:r>
              <a:rPr lang="en-US" dirty="0" smtClean="0"/>
              <a:t> </a:t>
            </a:r>
            <a:r>
              <a:rPr lang="en-US" dirty="0" err="1" smtClean="0"/>
              <a:t>kendilerini</a:t>
            </a:r>
            <a:r>
              <a:rPr lang="en-US" dirty="0" smtClean="0"/>
              <a:t> </a:t>
            </a:r>
            <a:r>
              <a:rPr lang="en-US" dirty="0" err="1" smtClean="0"/>
              <a:t>diğerlerinden</a:t>
            </a:r>
            <a:r>
              <a:rPr lang="en-US" dirty="0" smtClean="0"/>
              <a:t> </a:t>
            </a:r>
            <a:r>
              <a:rPr lang="en-US" dirty="0" err="1" smtClean="0"/>
              <a:t>farklılaştırmalarını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mekandır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Bourdieu,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sayede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farklılaşma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kavramsallaştırır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Bourdieu</a:t>
            </a:r>
            <a:r>
              <a:rPr lang="tr-TR" dirty="0" smtClean="0"/>
              <a:t>, toplumsal konumlar uzayı ve onunla ilgili olarak hayat tarzları, kültürel pratikler ve siyasal yönelimler gibi pratikleri haritalandırdığı bu görselleştirme biçimi ile (mütekabiliyet analizleri)</a:t>
            </a:r>
          </a:p>
          <a:p>
            <a:pPr lvl="1"/>
            <a:r>
              <a:rPr lang="tr-TR" b="1" dirty="0" smtClean="0"/>
              <a:t>Çok boyutlu bir sınıfsal konum </a:t>
            </a:r>
            <a:r>
              <a:rPr lang="tr-TR" dirty="0" smtClean="0"/>
              <a:t>analizi üretir. </a:t>
            </a:r>
          </a:p>
          <a:p>
            <a:pPr lvl="1"/>
            <a:r>
              <a:rPr lang="tr-TR" dirty="0" smtClean="0"/>
              <a:t>Temel olarak sermaye yapısı (ekonomik/kültürel sermaye) ve sermaye hacmine bağlı olarak farklılaşma biçimleri</a:t>
            </a:r>
          </a:p>
          <a:p>
            <a:pPr lvl="1"/>
            <a:r>
              <a:rPr lang="tr-TR" b="1" dirty="0" err="1" smtClean="0"/>
              <a:t>İlişkisellik</a:t>
            </a:r>
            <a:r>
              <a:rPr lang="tr-TR" dirty="0" smtClean="0"/>
              <a:t>: Hiçbir sınıfı kendinden menkul, kendi başına varlık kazanan bir konum alış olarak kavramaz. </a:t>
            </a:r>
          </a:p>
          <a:p>
            <a:pPr lvl="1"/>
            <a:r>
              <a:rPr lang="tr-TR" dirty="0" smtClean="0"/>
              <a:t>Her sınıf diğerine bağlı olarak konumunu üretir.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7743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/>
          </a:bodyPr>
          <a:lstStyle/>
          <a:p>
            <a:r>
              <a:rPr lang="tr-TR" dirty="0" err="1" smtClean="0"/>
              <a:t>Bourdieu</a:t>
            </a:r>
            <a:r>
              <a:rPr lang="tr-TR" dirty="0" smtClean="0"/>
              <a:t>, modern toplumun kompleks yapılanmasına bağlı olarak, farklı alanların kendine has, özerk yapılara kavuşmasından söz eder. </a:t>
            </a:r>
          </a:p>
          <a:p>
            <a:pPr lvl="1"/>
            <a:r>
              <a:rPr lang="tr-TR" dirty="0" smtClean="0"/>
              <a:t>ALAN kavramı bu farklı özerk yapıları karşılayan bir terimdir. </a:t>
            </a:r>
          </a:p>
          <a:p>
            <a:pPr lvl="1"/>
            <a:r>
              <a:rPr lang="tr-TR" dirty="0" smtClean="0"/>
              <a:t>Her bir alanı kendine has kuralları, kendine has sermaye dağılım yapısı bulunur</a:t>
            </a:r>
          </a:p>
          <a:p>
            <a:pPr lvl="1"/>
            <a:r>
              <a:rPr lang="tr-TR" dirty="0" smtClean="0"/>
              <a:t>Örneğin, edebi alandan söz ederken kültürel, sosyal ve sembolik sermayenin kendine has özelliklerini tanımlar. (siyasal alan, dinsel alan, toplumsal cinsiyet alanı, vs.)</a:t>
            </a:r>
          </a:p>
          <a:p>
            <a:pPr lvl="1"/>
            <a:r>
              <a:rPr lang="tr-TR" dirty="0" smtClean="0"/>
              <a:t>Aktörler, alan içerisinde belirlenmiş sermaye türlerine sahip olmak ve sermaye hacimlerini genişletmek ya da korumak için aktif bir mücadele içerisindedir.</a:t>
            </a:r>
          </a:p>
          <a:p>
            <a:pPr lvl="1"/>
            <a:r>
              <a:rPr lang="tr-TR" dirty="0" smtClean="0"/>
              <a:t>Alanların işleyişi özerklik çerçevesindedir.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2889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Bourdieu</a:t>
            </a:r>
            <a:r>
              <a:rPr lang="tr-TR" dirty="0" smtClean="0"/>
              <a:t>, alan içerisinde mücadele biçimlerini OYUN metaforu ile açıklar.</a:t>
            </a:r>
          </a:p>
          <a:p>
            <a:pPr lvl="1"/>
            <a:r>
              <a:rPr lang="tr-TR" dirty="0" smtClean="0"/>
              <a:t>Alanın işleyişi, tıpkı bir oyun gibi, kurallar bütünü gibi çalışır. </a:t>
            </a:r>
          </a:p>
          <a:p>
            <a:pPr lvl="1"/>
            <a:r>
              <a:rPr lang="tr-TR" dirty="0" err="1" smtClean="0"/>
              <a:t>Oyun’a</a:t>
            </a:r>
            <a:r>
              <a:rPr lang="tr-TR" dirty="0" smtClean="0"/>
              <a:t> katılmak ve kazanmak alanların temel işleyişinde metaforik açıklamalardır. </a:t>
            </a:r>
          </a:p>
          <a:p>
            <a:pPr lvl="1"/>
            <a:r>
              <a:rPr lang="tr-TR" dirty="0" smtClean="0"/>
              <a:t>Oyuna dahil olma, basit bir rasyonel tercih ve strateji gibi çalışmaz. (bkz. Habitus </a:t>
            </a:r>
            <a:r>
              <a:rPr lang="mr-IN" dirty="0" smtClean="0"/>
              <a:t>–</a:t>
            </a:r>
            <a:r>
              <a:rPr lang="tr-TR" dirty="0" smtClean="0"/>
              <a:t> sağduyu)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 bu oyunda olma hissini kavramsallaştırmak için </a:t>
            </a:r>
            <a:r>
              <a:rPr lang="tr-TR" b="1" dirty="0" err="1" smtClean="0"/>
              <a:t>illusio</a:t>
            </a:r>
            <a:r>
              <a:rPr lang="tr-TR" b="1" dirty="0" smtClean="0"/>
              <a:t> </a:t>
            </a:r>
            <a:r>
              <a:rPr lang="tr-TR" dirty="0" smtClean="0"/>
              <a:t>terimini kullanır: Oynamaya ikna olma, dahil olma.</a:t>
            </a:r>
          </a:p>
          <a:p>
            <a:pPr lvl="1"/>
            <a:r>
              <a:rPr lang="tr-TR" dirty="0" err="1" smtClean="0"/>
              <a:t>Illusio’nun</a:t>
            </a:r>
            <a:r>
              <a:rPr lang="tr-TR" dirty="0" smtClean="0"/>
              <a:t> içselleştirilmesi habitus kavramı ile ilişkilidir. </a:t>
            </a:r>
          </a:p>
          <a:p>
            <a:r>
              <a:rPr lang="tr-TR" dirty="0" smtClean="0"/>
              <a:t>Alan içerisindeki mücadeleler hem oyundaki üstünlük mücadelesidir, hem de oyunun kuralları üzerinde mücadele etmeyi ima eder.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4905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77693" cy="4144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Alan içerisindeki mücadeleler hem oyundaki üstünlük mücadelesidir, hem de oyunun kuralları üzerinde mücadele etmeyi ima eder. </a:t>
            </a:r>
          </a:p>
          <a:p>
            <a:pPr lvl="1"/>
            <a:r>
              <a:rPr lang="tr-TR" dirty="0" err="1" smtClean="0"/>
              <a:t>Bourdieu</a:t>
            </a:r>
            <a:r>
              <a:rPr lang="tr-TR" dirty="0" smtClean="0"/>
              <a:t> bu süreçleri iki strateji türü olarak açıklar: Muhafaza stratejileri ve yıkım stratejileri. </a:t>
            </a:r>
          </a:p>
          <a:p>
            <a:pPr lvl="1"/>
            <a:r>
              <a:rPr lang="tr-TR" dirty="0" smtClean="0"/>
              <a:t>Alandaki üstünlüğü elde etmiş olan aktörler konumlarını muhafaza etmek üzere mücadele yürütürler. </a:t>
            </a:r>
          </a:p>
          <a:p>
            <a:pPr lvl="1"/>
            <a:r>
              <a:rPr lang="tr-TR" dirty="0" smtClean="0"/>
              <a:t>Alana yeni dahil olan aktörler ise, alandaki sermaye dağılımı ve kuralları bozmak ve yeniden kurmak için mücadele ederler.</a:t>
            </a:r>
          </a:p>
          <a:p>
            <a:r>
              <a:rPr lang="tr-TR" dirty="0" smtClean="0"/>
              <a:t>Alan, sermaye dağılımlarına bağlı olarak hiyerarşik yapılaşma içerisindedir. </a:t>
            </a:r>
          </a:p>
          <a:p>
            <a:pPr lvl="1"/>
            <a:r>
              <a:rPr lang="tr-TR" dirty="0" smtClean="0"/>
              <a:t>Sembolik iktidar ve sembolik şiddet</a:t>
            </a:r>
          </a:p>
          <a:p>
            <a:pPr lvl="1"/>
            <a:r>
              <a:rPr lang="tr-TR" dirty="0" smtClean="0"/>
              <a:t>Alan içerisinde farklı toplumsal konumlar sembolik anlamlarla kodlanır.</a:t>
            </a:r>
          </a:p>
          <a:p>
            <a:pPr lvl="1"/>
            <a:r>
              <a:rPr lang="tr-TR" dirty="0" smtClean="0"/>
              <a:t>Bu alanın hangi içerme-dışlama mekanizmaları ile kurulduğuna ilişkindir. </a:t>
            </a:r>
          </a:p>
          <a:p>
            <a:pPr lvl="1"/>
            <a:r>
              <a:rPr lang="tr-TR" dirty="0" smtClean="0"/>
              <a:t>Sembolik iktidar mekanizmaları aktif mücadelenin bir parçasıdır. </a:t>
            </a:r>
          </a:p>
          <a:p>
            <a:pPr lvl="1"/>
            <a:r>
              <a:rPr lang="tr-TR" dirty="0" smtClean="0"/>
              <a:t>Sembolik sermayenin nasıl bölüştürüleceği, alandaki mücadele içerisinde dinamik bir karaktere kavuşur.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2236135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89</TotalTime>
  <Words>744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Pierre Bourdieu</vt:lpstr>
      <vt:lpstr>Sermaye</vt:lpstr>
      <vt:lpstr>Sermaye</vt:lpstr>
      <vt:lpstr>Sermaye</vt:lpstr>
      <vt:lpstr>Sermaye</vt:lpstr>
      <vt:lpstr>Sermaye</vt:lpstr>
      <vt:lpstr>Alan</vt:lpstr>
      <vt:lpstr>Alan</vt:lpstr>
      <vt:lpstr>Alan</vt:lpstr>
      <vt:lpstr>Alan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Bourdieu</dc:title>
  <dc:creator>süreyya</dc:creator>
  <cp:lastModifiedBy>süreyya</cp:lastModifiedBy>
  <cp:revision>10</cp:revision>
  <dcterms:created xsi:type="dcterms:W3CDTF">2018-11-19T07:44:00Z</dcterms:created>
  <dcterms:modified xsi:type="dcterms:W3CDTF">2018-11-19T09:15:03Z</dcterms:modified>
</cp:coreProperties>
</file>