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  <p:sldMasterId id="2147483859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596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838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32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54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467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292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170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251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3366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26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5652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101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8447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104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365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84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7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7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23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21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14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43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48CBE-4F48-4313-83C9-59CB7FB9F48D}" type="datetimeFigureOut">
              <a:rPr lang="tr-TR" smtClean="0"/>
              <a:t>18.12.2018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8DFB1CF-5F98-4AD6-BDF4-2ED7A9BAB8B4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30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222907" y="1027150"/>
            <a:ext cx="8637073" cy="2541431"/>
          </a:xfrm>
        </p:spPr>
        <p:txBody>
          <a:bodyPr>
            <a:normAutofit/>
          </a:bodyPr>
          <a:lstStyle/>
          <a:p>
            <a:r>
              <a:rPr lang="tr-TR" sz="4800" dirty="0" smtClean="0"/>
              <a:t>İLETİŞİMİ BECERİLERİNİN DESTEKLENMESİNDE KULLANILAN YÖNTEMLER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385950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II. Sesleri ayırt etme ve işitsel geri iletim mekanizmasının keşfedilmesi</a:t>
            </a:r>
          </a:p>
          <a:p>
            <a:pPr lvl="1"/>
            <a:r>
              <a:rPr lang="tr-TR" dirty="0" smtClean="0"/>
              <a:t>İki veya daha fazla sayıda konuşma uyaranı arasındaki benzerlik ve farklılıkları algılayabilme amaçlanır.</a:t>
            </a:r>
          </a:p>
          <a:p>
            <a:pPr lvl="1"/>
            <a:r>
              <a:rPr lang="tr-TR" dirty="0" smtClean="0"/>
              <a:t>Çocuktan beklenti, anne, baba, kardeş ve çevredeki sesleri diğerlerinden ayırt etmesi beklenir.</a:t>
            </a:r>
          </a:p>
          <a:p>
            <a:pPr lvl="1"/>
            <a:r>
              <a:rPr lang="tr-TR" dirty="0" smtClean="0"/>
              <a:t>Ayrıca konuşma seslerini çevresel uyaranlardan ayırt etmesi de beklenenler arasındadır.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223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Uygulamada «Buraya otur.» oyunuyla evdeki bireylerin seslerinin tanıtılması desteklenebilir.</a:t>
            </a:r>
          </a:p>
          <a:p>
            <a:r>
              <a:rPr lang="tr-TR" dirty="0" smtClean="0"/>
              <a:t>«Kutuda </a:t>
            </a:r>
            <a:r>
              <a:rPr lang="tr-TR" dirty="0"/>
              <a:t>N</a:t>
            </a:r>
            <a:r>
              <a:rPr lang="tr-TR" dirty="0" smtClean="0"/>
              <a:t>e Var?» oyunuyla oyuncakların ve nesnelerin seslerini ayırt etme ve bu nesnelerin seslerinin çıkartılması ile geri iletim mekanizmasının keşfedilmesi amaçlanarak çocuğun ilk işitsel ayırt etme deneyimini yaşaması sağlanır.</a:t>
            </a:r>
          </a:p>
          <a:p>
            <a:r>
              <a:rPr lang="tr-TR" dirty="0" smtClean="0"/>
              <a:t>Örnek: araba şarkısının dinletilmesi, araba şarkısının hareketlerinin yapılarak söylenmesi, araba ile oynanması, araba ile ilgili bir kitaba bakılması, okuma bilen çocuklarda resimli-yazılı kartlarla 1,2, 3 heceli kelime ayırt etme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46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III. Sesleri tanıma</a:t>
            </a:r>
          </a:p>
          <a:p>
            <a:r>
              <a:rPr lang="tr-TR" dirty="0" smtClean="0"/>
              <a:t>Duyulan ses ve konuşma uyaranına ait resmi gösterme ve isimlendirme</a:t>
            </a:r>
          </a:p>
          <a:p>
            <a:r>
              <a:rPr lang="tr-TR" dirty="0" smtClean="0"/>
              <a:t>Kelime veya sesi anlayarak taklit edebilme</a:t>
            </a:r>
          </a:p>
          <a:p>
            <a:r>
              <a:rPr lang="tr-TR" dirty="0" smtClean="0"/>
              <a:t>Sesi nesne ile eşleştirebilme</a:t>
            </a:r>
          </a:p>
          <a:p>
            <a:r>
              <a:rPr lang="tr-TR" dirty="0" smtClean="0"/>
              <a:t>Heceleri taklit edebilme</a:t>
            </a:r>
          </a:p>
          <a:p>
            <a:r>
              <a:rPr lang="tr-TR" dirty="0" smtClean="0"/>
              <a:t>Ancak taklit becerisi anlama becerisi geliştirilmesi amaçlı değil ses-hece-kelime üretimini hızlandırmak, işitsel geri iletim mekanizmasını harekete geçirmek amaçlı olmalıdır.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2536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IV. Sesleri anlama</a:t>
            </a:r>
          </a:p>
          <a:p>
            <a:r>
              <a:rPr lang="tr-TR" dirty="0" smtClean="0"/>
              <a:t>Soruları yanıtlama, yönergeleri anlama ve sohbete katılarak konuşmayı anlayabilme sürecidir.</a:t>
            </a:r>
          </a:p>
          <a:p>
            <a:r>
              <a:rPr lang="tr-TR" dirty="0" smtClean="0"/>
              <a:t>Gelişim dönemine uygun olan hikayeleri belirli ifadeleri kullanarak tekrarlayabilmesi</a:t>
            </a:r>
          </a:p>
          <a:p>
            <a:r>
              <a:rPr lang="tr-TR" dirty="0" smtClean="0"/>
              <a:t>Farklı sayıdaki yönergeleri anlayarak yerine getirmesi</a:t>
            </a:r>
          </a:p>
          <a:p>
            <a:r>
              <a:rPr lang="tr-TR" dirty="0" smtClean="0"/>
              <a:t>Birbiri ile ilişkili nesneleri göstermesi ve aynı sırada sıralayabilmesi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807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tr-TR" sz="2400" dirty="0" smtClean="0"/>
              <a:t>İşitsel-sözel yöntemin etkili uygulanmasına yönelik ipuçları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Bilişsel beceriler muhakkak desteklenmeli. Öğrenmeye hazırlık becerilerinin ve gerekli dikkattin edinilmesi </a:t>
            </a:r>
          </a:p>
          <a:p>
            <a:r>
              <a:rPr lang="tr-TR" dirty="0" smtClean="0"/>
              <a:t>Kitap okuma-bakma, ses-harf eşleştirme etkinliklerine gelişim düzeyi dikkate alınarak yer verilmelidir.</a:t>
            </a:r>
          </a:p>
          <a:p>
            <a:r>
              <a:rPr lang="tr-TR" dirty="0" smtClean="0"/>
              <a:t>Her oturuma kitap okunarak başlanması eğitimci ve çocuk arasındaki etkileşimin kurulmasına destek sağlar.</a:t>
            </a:r>
          </a:p>
          <a:p>
            <a:r>
              <a:rPr lang="tr-TR" dirty="0" smtClean="0"/>
              <a:t>Konuşma becerisinin geliştirilmesine yönelik aktivitelere, ses kalitesi ve nefes kontrolü çalışmalarını da içerecek şekilde yer verilmeli.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346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Artikülasyon bozukluğunun giderilmesi tek amaç olmamalı, dil gelişimi ve sözcük dağarcığının geliştirilmesi amacıyla birlikte yürütülmeli.</a:t>
            </a:r>
          </a:p>
          <a:p>
            <a:r>
              <a:rPr lang="tr-TR" dirty="0" smtClean="0"/>
              <a:t>Amaçlarınızı konuşmayı mükemmel hale getirmek olarak değil konuşmanın anlaşılır hale gelmesi temelinde alınız.</a:t>
            </a:r>
          </a:p>
          <a:p>
            <a:r>
              <a:rPr lang="tr-TR" dirty="0" smtClean="0"/>
              <a:t>Dil gelişimi desteklenirken öncelikle alıcı dil becerilerinin gelişim düzeyiyle uyumlu hale getirilmesine odaklanılmalı.</a:t>
            </a:r>
          </a:p>
          <a:p>
            <a:r>
              <a:rPr lang="tr-TR" dirty="0" smtClean="0"/>
              <a:t>İşitme engelli öğrencilerin kaynaştırma ortamlarında eğitim almaları normal-konuşma dil </a:t>
            </a:r>
            <a:r>
              <a:rPr lang="tr-TR" smtClean="0"/>
              <a:t>modelinin kazandırılmasında </a:t>
            </a:r>
            <a:r>
              <a:rPr lang="tr-TR" dirty="0" smtClean="0"/>
              <a:t>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408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Ebeveyn-eğitimci çocuğun dikkatini nasıl çekecek?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Sesin şiddeti ayarlanmalı ve konuşma şiddeti normal konuşma seviyesinde olmalıdır (40-50dB).</a:t>
            </a:r>
          </a:p>
          <a:p>
            <a:r>
              <a:rPr lang="tr-TR" dirty="0" smtClean="0"/>
              <a:t>Mimik ve jestlerin kullanımına yer verilmelidir.</a:t>
            </a:r>
          </a:p>
          <a:p>
            <a:r>
              <a:rPr lang="tr-TR" dirty="0" smtClean="0"/>
              <a:t>Yerinde yapılan vurgu ve tonlama dikkatin çekilmesinde önemlidir.</a:t>
            </a:r>
          </a:p>
          <a:p>
            <a:r>
              <a:rPr lang="tr-TR" dirty="0" smtClean="0"/>
              <a:t>Tüm etkinliklere çocuğun aktif katılımı sağlanmalıdır.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168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Konuşmanızı nasıl anlamlı kılacaksınız?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Desteklenmesi amaçlanan konulara ilişkin ortam hazırlanmalıdır.</a:t>
            </a:r>
          </a:p>
          <a:p>
            <a:r>
              <a:rPr lang="tr-TR" dirty="0" smtClean="0"/>
              <a:t>Çocuğun ilgi alanları keşfedilmelidir.</a:t>
            </a:r>
          </a:p>
          <a:p>
            <a:r>
              <a:rPr lang="tr-TR" dirty="0" smtClean="0"/>
              <a:t>Kullanılan cümlelerin </a:t>
            </a:r>
            <a:r>
              <a:rPr lang="tr-TR" dirty="0" err="1" smtClean="0"/>
              <a:t>gramatik</a:t>
            </a:r>
            <a:r>
              <a:rPr lang="tr-TR" dirty="0" smtClean="0"/>
              <a:t> yapısına dikkat edilmelidir.</a:t>
            </a:r>
          </a:p>
          <a:p>
            <a:r>
              <a:rPr lang="tr-TR" dirty="0" smtClean="0"/>
              <a:t>Çocuk merkezli konuşma sağlanmalıdır.</a:t>
            </a:r>
          </a:p>
          <a:p>
            <a:r>
              <a:rPr lang="tr-TR" dirty="0" smtClean="0"/>
              <a:t>İfadelerde gerektiğinde adlandırmaya yer verilmelidir.</a:t>
            </a:r>
          </a:p>
          <a:p>
            <a:r>
              <a:rPr lang="tr-TR" dirty="0" smtClean="0"/>
              <a:t>Çocuktan gelen cevaplar dinlenmelidir.</a:t>
            </a:r>
          </a:p>
          <a:p>
            <a:r>
              <a:rPr lang="tr-TR" dirty="0" smtClean="0"/>
              <a:t>Alınan cevap tekrarlanarak onu anladığınızı gösterin.</a:t>
            </a:r>
          </a:p>
          <a:p>
            <a:r>
              <a:rPr lang="tr-TR" dirty="0" smtClean="0"/>
              <a:t>Hedef kelime ve ifadelerde genişletmeye gidilmelidir.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054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Eğitimci ve aileye öneriler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Dili kullanma konusunda cesaretlendirin (özellikle soyut kavramlar).</a:t>
            </a:r>
          </a:p>
          <a:p>
            <a:r>
              <a:rPr lang="tr-TR" dirty="0" smtClean="0"/>
              <a:t>İsteklerini ifade etmesi yönünde cesaretlendirin.</a:t>
            </a:r>
          </a:p>
          <a:p>
            <a:r>
              <a:rPr lang="tr-TR" dirty="0" smtClean="0"/>
              <a:t>Sık sık sesli okuma çalışması yapın.</a:t>
            </a:r>
          </a:p>
          <a:p>
            <a:r>
              <a:rPr lang="tr-TR" dirty="0" smtClean="0"/>
              <a:t>Tercih ettiği TV programları izleyip sonrasında onun üzerine sohbet geliştirin.</a:t>
            </a:r>
          </a:p>
          <a:p>
            <a:r>
              <a:rPr lang="tr-TR" dirty="0" smtClean="0"/>
              <a:t>Konuştuğunda SABIRLA dinleyin</a:t>
            </a:r>
          </a:p>
          <a:p>
            <a:r>
              <a:rPr lang="tr-TR" dirty="0" smtClean="0"/>
              <a:t>Günlük yaşamı hakkında sorular sorun.</a:t>
            </a:r>
          </a:p>
          <a:p>
            <a:r>
              <a:rPr lang="tr-TR" dirty="0" smtClean="0"/>
              <a:t>Konuşmalarının anne-baba-kardeş vb. tarafından tamamlanmasına izin vermeyin</a:t>
            </a:r>
          </a:p>
          <a:p>
            <a:r>
              <a:rPr lang="tr-TR" dirty="0" smtClean="0"/>
              <a:t>Aile ve eğitimcinin çalışmalarda paralellik yürütmesi önemlidir. Takip edilmelidir.</a:t>
            </a:r>
          </a:p>
          <a:p>
            <a:r>
              <a:rPr lang="tr-TR" dirty="0" smtClean="0"/>
              <a:t>Konuşma bozukluklarından kaynaklı çekinebilirler, bu anlamda tepkilerinizde kontrollü olun.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99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İşaret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İşaret Dili</a:t>
            </a:r>
          </a:p>
          <a:p>
            <a:pPr lvl="1"/>
            <a:r>
              <a:rPr lang="tr-TR" dirty="0" smtClean="0"/>
              <a:t>Düşünce ve nesneleri vücut hareketleri ile ifade edildiği yöntemdir.</a:t>
            </a:r>
          </a:p>
          <a:p>
            <a:r>
              <a:rPr lang="tr-TR" dirty="0" smtClean="0"/>
              <a:t>Parmakla </a:t>
            </a:r>
            <a:r>
              <a:rPr lang="tr-TR" dirty="0" smtClean="0"/>
              <a:t>Heceleme</a:t>
            </a:r>
            <a:endParaRPr lang="tr-TR" dirty="0" smtClean="0"/>
          </a:p>
          <a:p>
            <a:pPr lvl="1"/>
            <a:r>
              <a:rPr lang="tr-TR" dirty="0" smtClean="0"/>
              <a:t>Seslere karşılık gelen harflerin parmaklara şekil verilerek aktarılması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309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KAYBIN DERECESİ VE İŞİTSEL ALGI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İşitsel algı becerilerinin istendik seviyede görülebilmesinde kaybın derecesi önemli rol oynamaktadır.</a:t>
            </a:r>
          </a:p>
          <a:p>
            <a:r>
              <a:rPr lang="tr-TR" dirty="0" smtClean="0"/>
              <a:t>16-25 </a:t>
            </a:r>
            <a:r>
              <a:rPr lang="tr-TR" dirty="0" err="1" smtClean="0"/>
              <a:t>dB</a:t>
            </a:r>
            <a:r>
              <a:rPr lang="tr-TR" dirty="0" smtClean="0"/>
              <a:t> ve üzeri kayıplarda konuşulanların anlaşılmasında güçlükler yaşanmaya başlamaktadır.</a:t>
            </a:r>
          </a:p>
          <a:p>
            <a:r>
              <a:rPr lang="tr-TR" dirty="0" smtClean="0"/>
              <a:t>İşitme kaybından dolayı işitsel algı problemleri yaşanması durumunda muhakkak sınıf içi uyarlamalara gidilmek durumundadır.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58163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 dil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yaşlarda iki dilin öğretimine dayanan yöntemdir.</a:t>
            </a:r>
          </a:p>
          <a:p>
            <a:r>
              <a:rPr lang="tr-TR" dirty="0" smtClean="0"/>
              <a:t>İlk dil işaret dili, ikinci dil de sözel dil olarak kabul edilir.</a:t>
            </a:r>
          </a:p>
          <a:p>
            <a:r>
              <a:rPr lang="tr-TR" dirty="0" smtClean="0"/>
              <a:t>Sözel dilin öğretilmesi ilerleyen dönemde okuma yazma becerilerinin öğretilmesine yardımcı olmaktadır. Bunun yanında farklı durumlarda sözel iletişimi de kullanmasını desteklemektir.</a:t>
            </a:r>
          </a:p>
          <a:p>
            <a:r>
              <a:rPr lang="tr-TR" dirty="0" smtClean="0"/>
              <a:t>Okuma yazma becerilerinin kazandırılması muhakkak amaçlanmalıdır.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183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Total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yöntemlerin iç içe kullanıldığı bir felsefedir.</a:t>
            </a:r>
          </a:p>
          <a:p>
            <a:r>
              <a:rPr lang="tr-TR" dirty="0" smtClean="0"/>
              <a:t>İhtiyaçların giderilmesi doğrultusunda birey en uygun iletişim kanalını seçerek yaşantısına devam edebilmelidir.</a:t>
            </a:r>
          </a:p>
          <a:p>
            <a:r>
              <a:rPr lang="tr-TR" dirty="0"/>
              <a:t>Ç</a:t>
            </a:r>
            <a:r>
              <a:rPr lang="tr-TR" dirty="0" smtClean="0"/>
              <a:t>ocuğun ihtiyaçları doğrultusunda hangi yönteme ağırlık </a:t>
            </a:r>
            <a:r>
              <a:rPr lang="tr-TR" smtClean="0"/>
              <a:t>verileceği belirlenmelidir.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272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Tercih ettikleri iletişim yöntemleri (Anlama) </a:t>
            </a:r>
            <a:r>
              <a:rPr lang="tr-TR" sz="1050" dirty="0" smtClean="0"/>
              <a:t>(</a:t>
            </a:r>
            <a:r>
              <a:rPr lang="tr-TR" sz="1000" dirty="0" err="1" smtClean="0"/>
              <a:t>Gürboğa</a:t>
            </a:r>
            <a:r>
              <a:rPr lang="tr-TR" sz="1000" dirty="0" smtClean="0"/>
              <a:t> ve kargın 2003)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579" y="1413163"/>
            <a:ext cx="9327257" cy="522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37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Tercih ettikleri iletişim yöntemleri </a:t>
            </a:r>
            <a:r>
              <a:rPr lang="tr-TR" dirty="0" smtClean="0"/>
              <a:t>(ifade)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1579" y="1496291"/>
            <a:ext cx="9036312" cy="522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32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15dB’lik işitme kaybına sahip olan bir öğrenci, sınıfta öğretmeni ile arasındaki mesafe 1,5m’den fazla ise konuşulanların %10’ununu anlamakta güçlük çeker.</a:t>
            </a:r>
          </a:p>
          <a:p>
            <a:r>
              <a:rPr lang="tr-TR" dirty="0" smtClean="0"/>
              <a:t>30 </a:t>
            </a:r>
            <a:r>
              <a:rPr lang="tr-TR" dirty="0" err="1" smtClean="0"/>
              <a:t>dB’lik</a:t>
            </a:r>
            <a:r>
              <a:rPr lang="tr-TR" dirty="0" smtClean="0"/>
              <a:t> işitme kaybı, konuşulanların %25-40’lık bir bölümünün anlaşılmasını etkiler. Burada öğretmen ve çocuk arasındaki mesafe, sınıftaki gürültü miktarı anlamayı daha da güçleştirir.</a:t>
            </a:r>
          </a:p>
          <a:p>
            <a:r>
              <a:rPr lang="tr-TR" dirty="0" smtClean="0"/>
              <a:t>40 </a:t>
            </a:r>
            <a:r>
              <a:rPr lang="tr-TR" dirty="0" err="1" smtClean="0"/>
              <a:t>dB’lik</a:t>
            </a:r>
            <a:r>
              <a:rPr lang="tr-TR" dirty="0" smtClean="0"/>
              <a:t> işitme kaybı cihaz kullanılmadığı </a:t>
            </a:r>
            <a:r>
              <a:rPr lang="tr-TR" dirty="0" err="1" smtClean="0"/>
              <a:t>takfirde</a:t>
            </a:r>
            <a:r>
              <a:rPr lang="tr-TR" dirty="0" smtClean="0"/>
              <a:t> sınıf içerisindeki </a:t>
            </a:r>
            <a:r>
              <a:rPr lang="tr-TR" dirty="0" err="1" smtClean="0"/>
              <a:t>konşmaların</a:t>
            </a:r>
            <a:r>
              <a:rPr lang="tr-TR" dirty="0" smtClean="0"/>
              <a:t> %50-75’ini anlayamaz</a:t>
            </a:r>
          </a:p>
          <a:p>
            <a:r>
              <a:rPr lang="tr-TR" dirty="0" smtClean="0"/>
              <a:t>İşitme cihazı kullanmayan ve 50dB işitme kaybı olan çocuklar konuşulanların %80-100’ünü anlayamaz. Kendi sesini duyarak kontrol etmekten yoksun olduğu için sesin kalitesi ve konuşma bozuk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43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Orta-ileri derecede (56-70 </a:t>
            </a:r>
            <a:r>
              <a:rPr lang="tr-TR" dirty="0" err="1" smtClean="0"/>
              <a:t>dB</a:t>
            </a:r>
            <a:r>
              <a:rPr lang="tr-TR" dirty="0" smtClean="0"/>
              <a:t>) kaybı olan çocuklar ancak kısıtlı bir kelime hazinesi kullanıldığında ve 2-2,5m uzaklıktan ancak yüz yüze konuşulduğunda konuşmaların bir bölümünü anlayabilir.</a:t>
            </a:r>
          </a:p>
          <a:p>
            <a:r>
              <a:rPr lang="tr-TR" dirty="0" smtClean="0"/>
              <a:t>İleri (71-90) ve çok ileri derecede (91 </a:t>
            </a:r>
            <a:r>
              <a:rPr lang="tr-TR" dirty="0" err="1" smtClean="0"/>
              <a:t>dB</a:t>
            </a:r>
            <a:r>
              <a:rPr lang="tr-TR" dirty="0" smtClean="0"/>
              <a:t> veya daha fazlası) işitme kaybı olanlar işitme cihazı olmadan konuşma seslerini duyamazlar. En yüksek güce sahip olan bir işitme cihazı kullandıklarında konuşma ve çevresel sesleri sadece fark edebilirler.</a:t>
            </a:r>
          </a:p>
          <a:p>
            <a:r>
              <a:rPr lang="tr-TR" dirty="0" smtClean="0"/>
              <a:t>İşitme kaybı doğuştan ya da lisanı kazanmadan önceki dönemde (0-4) meydana geldiyse çocuk konuşmayı anlamaz ve </a:t>
            </a:r>
            <a:r>
              <a:rPr lang="tr-TR" u="sng" dirty="0" smtClean="0">
                <a:solidFill>
                  <a:srgbClr val="FF0000"/>
                </a:solidFill>
              </a:rPr>
              <a:t>kendiliğinden </a:t>
            </a:r>
            <a:r>
              <a:rPr lang="tr-TR" dirty="0" smtClean="0"/>
              <a:t>konuşamaz.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8558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İşitsel-sözel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İşitme cihazı/</a:t>
            </a:r>
            <a:r>
              <a:rPr lang="tr-TR" dirty="0" err="1" smtClean="0"/>
              <a:t>koklear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r>
              <a:rPr lang="tr-TR" dirty="0" smtClean="0"/>
              <a:t> ile sesleri duymaya başlayan bebeğin/çocuğun ve ebeveynin bu </a:t>
            </a:r>
            <a:r>
              <a:rPr lang="tr-TR" dirty="0" err="1" smtClean="0"/>
              <a:t>uyarımları</a:t>
            </a:r>
            <a:r>
              <a:rPr lang="tr-TR" dirty="0" smtClean="0"/>
              <a:t> anlamlı bilgiye dönüştürebilmeleri için yönlendirmelere ihtiyacı vardır.</a:t>
            </a:r>
          </a:p>
          <a:p>
            <a:r>
              <a:rPr lang="tr-TR" dirty="0" smtClean="0"/>
              <a:t>Amacı:</a:t>
            </a:r>
          </a:p>
          <a:p>
            <a:pPr lvl="1"/>
            <a:r>
              <a:rPr lang="tr-TR" dirty="0" smtClean="0"/>
              <a:t>İşitsel bilgiyi doğal çevre ile ilişkilendirerek iletişim kurulmasını,</a:t>
            </a:r>
          </a:p>
          <a:p>
            <a:pPr lvl="1"/>
            <a:r>
              <a:rPr lang="tr-TR" dirty="0" smtClean="0"/>
              <a:t>Dilin kurallarına uygun olarak kazandırılmasını ve </a:t>
            </a:r>
          </a:p>
          <a:p>
            <a:pPr lvl="1"/>
            <a:r>
              <a:rPr lang="tr-TR" dirty="0" smtClean="0"/>
              <a:t>Konuşma becerilerinin kazanılmasını desteklemektir.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680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Temel prensipleri:</a:t>
            </a:r>
          </a:p>
          <a:p>
            <a:pPr lvl="1"/>
            <a:r>
              <a:rPr lang="tr-TR" dirty="0" smtClean="0"/>
              <a:t>Erken tanı ve destek hizmetlerin belirlenmesi</a:t>
            </a:r>
          </a:p>
          <a:p>
            <a:pPr lvl="1"/>
            <a:r>
              <a:rPr lang="tr-TR" dirty="0" smtClean="0"/>
              <a:t>Uygun tıbbi ve teknolojik gelişmelerin takip edilerek gerekli yönlendirmelerin yapılması</a:t>
            </a:r>
          </a:p>
          <a:p>
            <a:pPr lvl="1"/>
            <a:r>
              <a:rPr lang="tr-TR" dirty="0" smtClean="0"/>
              <a:t>İşitsel </a:t>
            </a:r>
            <a:r>
              <a:rPr lang="tr-TR" dirty="0" err="1" smtClean="0"/>
              <a:t>uyarımlardan</a:t>
            </a:r>
            <a:r>
              <a:rPr lang="tr-TR" dirty="0" smtClean="0"/>
              <a:t> en üst düzeyde fayda sağlanması</a:t>
            </a:r>
          </a:p>
          <a:p>
            <a:pPr lvl="1"/>
            <a:r>
              <a:rPr lang="tr-TR" dirty="0" smtClean="0"/>
              <a:t>Dinleme becerisinin çocuğun yaşamının bir parçası haline getirilmesi</a:t>
            </a:r>
          </a:p>
          <a:p>
            <a:pPr lvl="1"/>
            <a:r>
              <a:rPr lang="tr-TR" dirty="0" smtClean="0"/>
              <a:t>İşitsel, algısal, dile ait ve bilişsel </a:t>
            </a:r>
            <a:r>
              <a:rPr lang="tr-TR" dirty="0" err="1" smtClean="0"/>
              <a:t>uyarımların</a:t>
            </a:r>
            <a:r>
              <a:rPr lang="tr-TR" dirty="0" smtClean="0"/>
              <a:t> belirli sıralamalarda sunulması</a:t>
            </a:r>
          </a:p>
          <a:p>
            <a:pPr lvl="1"/>
            <a:r>
              <a:rPr lang="tr-TR" dirty="0" smtClean="0"/>
              <a:t>İşitme engelli çocukların uygun sınıf ortamlarına ve programlarına dahil edilmesinin sağlanması</a:t>
            </a:r>
          </a:p>
          <a:p>
            <a:pPr lvl="1"/>
            <a:r>
              <a:rPr lang="tr-TR" dirty="0" smtClean="0"/>
              <a:t>Değerlendirme yapılarak dinleme becerilerinin gelişimi ve rehabilitasyon süreci hakkında bilgi sağlanması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0500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İşitsel-Sözel Eğitim Aşamaları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solidFill>
                  <a:srgbClr val="FF0000"/>
                </a:solidFill>
              </a:rPr>
              <a:t>İşitsel fark etme ve dikkat</a:t>
            </a:r>
          </a:p>
          <a:p>
            <a:pPr lvl="1"/>
            <a:r>
              <a:rPr lang="tr-TR" dirty="0" smtClean="0"/>
              <a:t>0-3 yaş arasında </a:t>
            </a:r>
            <a:r>
              <a:rPr lang="tr-TR" dirty="0" err="1" smtClean="0"/>
              <a:t>cihazlandırılan</a:t>
            </a:r>
            <a:r>
              <a:rPr lang="tr-TR" dirty="0" smtClean="0"/>
              <a:t> bebeklerde kullanılır.</a:t>
            </a:r>
          </a:p>
          <a:p>
            <a:pPr lvl="1"/>
            <a:r>
              <a:rPr lang="tr-TR" dirty="0" smtClean="0"/>
              <a:t>Bu gelişim döneminde beklenen ve desteklenmesi gereken alan duyulan seslere tepki verilmesidir.</a:t>
            </a:r>
          </a:p>
          <a:p>
            <a:pPr lvl="1"/>
            <a:r>
              <a:rPr lang="tr-TR" dirty="0" smtClean="0"/>
              <a:t>Amaçlar doğrultusunda uygulanacak etkinlikler eğlenceli olmalıdır.</a:t>
            </a:r>
          </a:p>
          <a:p>
            <a:pPr lvl="1"/>
            <a:r>
              <a:rPr lang="tr-TR" dirty="0" smtClean="0"/>
              <a:t>Bu doğrultuda eğitimci çocuğun ilgisini çekecek etkinlikleri ve materyalleri belirleyerek aileyi bu konuda desteklemelidir.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536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Bu dönemdeki işitsel eğitim programı bebeğin bir ses duyduğunda ona tepki vermesini sağlama amaçlıdır.</a:t>
            </a:r>
          </a:p>
          <a:p>
            <a:pPr lvl="1"/>
            <a:r>
              <a:rPr lang="tr-TR" dirty="0" smtClean="0"/>
              <a:t>İşitme kaybı derecesi göz önünde bulundurularak </a:t>
            </a:r>
            <a:r>
              <a:rPr lang="tr-TR" dirty="0" err="1" smtClean="0"/>
              <a:t>odyogramda</a:t>
            </a:r>
            <a:r>
              <a:rPr lang="tr-TR" dirty="0" smtClean="0"/>
              <a:t> konuşma alanı içinde bulunan altı temel sesin fark edilmesi hedeflenir.</a:t>
            </a:r>
          </a:p>
          <a:p>
            <a:pPr lvl="2"/>
            <a:r>
              <a:rPr lang="tr-TR" dirty="0" smtClean="0">
                <a:solidFill>
                  <a:srgbClr val="FF0000"/>
                </a:solidFill>
              </a:rPr>
              <a:t>Ah, </a:t>
            </a:r>
            <a:r>
              <a:rPr lang="tr-TR" dirty="0" err="1" smtClean="0">
                <a:solidFill>
                  <a:srgbClr val="FF0000"/>
                </a:solidFill>
              </a:rPr>
              <a:t>uu</a:t>
            </a:r>
            <a:r>
              <a:rPr lang="tr-TR" dirty="0" smtClean="0">
                <a:solidFill>
                  <a:srgbClr val="FF0000"/>
                </a:solidFill>
              </a:rPr>
              <a:t>, mm, ii, </a:t>
            </a:r>
            <a:r>
              <a:rPr lang="tr-TR" dirty="0" err="1" smtClean="0">
                <a:solidFill>
                  <a:srgbClr val="FF0000"/>
                </a:solidFill>
              </a:rPr>
              <a:t>şşh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ss</a:t>
            </a:r>
            <a:endParaRPr lang="tr-TR" dirty="0" smtClean="0">
              <a:solidFill>
                <a:srgbClr val="FF0000"/>
              </a:solidFill>
            </a:endParaRPr>
          </a:p>
          <a:p>
            <a:pPr lvl="1"/>
            <a:r>
              <a:rPr lang="tr-TR" dirty="0" smtClean="0"/>
              <a:t>Müzikli oyuncaklar kullanılarak önce sesin dinletilmesi ve daha sonra ses kaynağının tanınması için çocuğa fırsat sunulması gerekir.</a:t>
            </a:r>
          </a:p>
          <a:p>
            <a:pPr lvl="1"/>
            <a:r>
              <a:rPr lang="tr-TR" dirty="0" smtClean="0"/>
              <a:t>Ebeveyn duyduğu dikkat çekici çevresel sesleri «Bir ses duydum galiba.» ifadesini kullanıp eli ile kulağını işaret edip çocuğu sesin kaynağına götürmesi farkındalığın artmasında etkili olacaktır.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072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Hareketli oyuncaklar kullanarak bu oyuncağın hareketlerini tanımlayan sesler çıkartılarak çocuğun ebeveynin dudaklarını ses kaynağı olarak fark etmesi ve model alması aşamasında kullanılabilir.</a:t>
            </a:r>
          </a:p>
          <a:p>
            <a:pPr lvl="2"/>
            <a:r>
              <a:rPr lang="tr-TR" dirty="0" err="1" smtClean="0"/>
              <a:t>Hın</a:t>
            </a:r>
            <a:r>
              <a:rPr lang="tr-TR" dirty="0" smtClean="0"/>
              <a:t> </a:t>
            </a:r>
            <a:r>
              <a:rPr lang="tr-TR" dirty="0" err="1" smtClean="0"/>
              <a:t>hın</a:t>
            </a:r>
            <a:r>
              <a:rPr lang="tr-TR" dirty="0" smtClean="0"/>
              <a:t>, </a:t>
            </a:r>
            <a:r>
              <a:rPr lang="tr-TR" dirty="0" err="1" smtClean="0"/>
              <a:t>biip</a:t>
            </a:r>
            <a:r>
              <a:rPr lang="tr-TR" dirty="0" smtClean="0"/>
              <a:t>- </a:t>
            </a:r>
            <a:r>
              <a:rPr lang="tr-TR" dirty="0" err="1" smtClean="0"/>
              <a:t>ceee</a:t>
            </a:r>
            <a:r>
              <a:rPr lang="tr-TR" dirty="0" smtClean="0"/>
              <a:t>- çın çın- </a:t>
            </a:r>
            <a:r>
              <a:rPr lang="tr-TR" dirty="0" err="1" smtClean="0"/>
              <a:t>çuf</a:t>
            </a:r>
            <a:r>
              <a:rPr lang="tr-TR" dirty="0" smtClean="0"/>
              <a:t> </a:t>
            </a:r>
            <a:r>
              <a:rPr lang="tr-TR" dirty="0" err="1" smtClean="0"/>
              <a:t>çuf</a:t>
            </a:r>
            <a:r>
              <a:rPr lang="tr-TR" dirty="0" smtClean="0"/>
              <a:t>- </a:t>
            </a:r>
            <a:r>
              <a:rPr lang="tr-TR" dirty="0" err="1" smtClean="0"/>
              <a:t>nani</a:t>
            </a:r>
            <a:r>
              <a:rPr lang="tr-TR" dirty="0" smtClean="0"/>
              <a:t> </a:t>
            </a:r>
            <a:r>
              <a:rPr lang="tr-TR" dirty="0" err="1" smtClean="0"/>
              <a:t>nani</a:t>
            </a:r>
            <a:r>
              <a:rPr lang="tr-TR" dirty="0" smtClean="0"/>
              <a:t>- a </a:t>
            </a:r>
            <a:r>
              <a:rPr lang="tr-TR" dirty="0" err="1" smtClean="0"/>
              <a:t>aaa</a:t>
            </a:r>
            <a:endParaRPr lang="tr-TR" dirty="0" smtClean="0"/>
          </a:p>
          <a:p>
            <a:pPr lvl="1"/>
            <a:r>
              <a:rPr lang="tr-TR" dirty="0" smtClean="0"/>
              <a:t>Ayrıca ninniler, tekerlemeler ve tekrarlayan melodik ifadelerin kullanımı ile ifadelere uygun hareketler sergilenmesi ses-hareket birlikteliğinin keşfedilmesine katkı sağlanır.</a:t>
            </a:r>
          </a:p>
          <a:p>
            <a:pPr lvl="2"/>
            <a:r>
              <a:rPr lang="tr-TR" dirty="0" smtClean="0"/>
              <a:t>Fış fış kayıkçı, kırmızı balık gölde, hop </a:t>
            </a:r>
            <a:r>
              <a:rPr lang="tr-TR" dirty="0" err="1" smtClean="0"/>
              <a:t>hop</a:t>
            </a:r>
            <a:r>
              <a:rPr lang="tr-TR" dirty="0" smtClean="0"/>
              <a:t> altın top, portakalı soydum vb.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920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TM02900720[[fn=Entegral]]</Template>
  <TotalTime>518</TotalTime>
  <Words>1198</Words>
  <Application>Microsoft Office PowerPoint</Application>
  <PresentationFormat>Geniş ekran</PresentationFormat>
  <Paragraphs>108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Gill Sans MT</vt:lpstr>
      <vt:lpstr>Wingdings 2</vt:lpstr>
      <vt:lpstr>HDOfficeLightV0</vt:lpstr>
      <vt:lpstr>Gallery</vt:lpstr>
      <vt:lpstr>İLETİŞİMİ BECERİLERİNİN DESTEKLENMESİNDE KULLANILAN YÖNTEMLER</vt:lpstr>
      <vt:lpstr>KAYBIN DERECESİ VE İŞİTSEL ALGI</vt:lpstr>
      <vt:lpstr>PowerPoint Sunusu</vt:lpstr>
      <vt:lpstr>PowerPoint Sunusu</vt:lpstr>
      <vt:lpstr>İşitsel-sözel yöntem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İşitsel-sözel yöntemin etkili uygulanmasına yönelik ipuçları</vt:lpstr>
      <vt:lpstr>PowerPoint Sunusu</vt:lpstr>
      <vt:lpstr>Ebeveyn-eğitimci çocuğun dikkatini nasıl çekecek?</vt:lpstr>
      <vt:lpstr>Konuşmanızı nasıl anlamlı kılacaksınız?</vt:lpstr>
      <vt:lpstr>Eğitimci ve aileye öneriler</vt:lpstr>
      <vt:lpstr>İşaret yöntemi</vt:lpstr>
      <vt:lpstr>İki dil yöntemi</vt:lpstr>
      <vt:lpstr>Total yöntem</vt:lpstr>
      <vt:lpstr>Tercih ettikleri iletişim yöntemleri (Anlama) (Gürboğa ve kargın 2003)</vt:lpstr>
      <vt:lpstr>Tercih ettikleri iletişim yöntemleri (ifade)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İLETİŞİMİ BECERİLERİNİN DESTEKLENMESİNDE KULLANILAN YÖNTEMLER</dc:title>
  <dc:creator>resat alatli</dc:creator>
  <cp:lastModifiedBy>resat alatli</cp:lastModifiedBy>
  <cp:revision>25</cp:revision>
  <dcterms:created xsi:type="dcterms:W3CDTF">2018-12-04T06:08:54Z</dcterms:created>
  <dcterms:modified xsi:type="dcterms:W3CDTF">2018-12-18T13:10:38Z</dcterms:modified>
</cp:coreProperties>
</file>