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257" r:id="rId4"/>
    <p:sldId id="265" r:id="rId5"/>
    <p:sldId id="300" r:id="rId6"/>
    <p:sldId id="301" r:id="rId7"/>
    <p:sldId id="302" r:id="rId8"/>
    <p:sldId id="271" r:id="rId9"/>
    <p:sldId id="260" r:id="rId10"/>
    <p:sldId id="267"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D9F75050-0E15-4C5B-92B0-66D068882F1F}" type="datetimeFigureOut">
              <a:rPr lang="tr-TR" smtClean="0"/>
              <a:pPr/>
              <a:t>5.2.2018</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B1DEFA8C-F947-479F-BE07-76B6B3F80BF1}"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D9F75050-0E15-4C5B-92B0-66D068882F1F}" type="datetimeFigureOut">
              <a:rPr lang="tr-TR" smtClean="0"/>
              <a:pPr/>
              <a:t>5.2.2018</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B1DEFA8C-F947-479F-BE07-76B6B3F80BF1}"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9F75050-0E15-4C5B-92B0-66D068882F1F}" type="datetimeFigureOut">
              <a:rPr lang="tr-TR" smtClean="0"/>
              <a:pPr/>
              <a:t>5.2.2018</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DEFA8C-F947-479F-BE07-76B6B3F80BF1}"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t>İDİL (VOLGA) BULGAR HANLIĞI</a:t>
            </a:r>
            <a:endParaRPr lang="tr-TR" dirty="0"/>
          </a:p>
        </p:txBody>
      </p:sp>
      <p:sp>
        <p:nvSpPr>
          <p:cNvPr id="3" name="2 Alt Başlık"/>
          <p:cNvSpPr>
            <a:spLocks noGrp="1"/>
          </p:cNvSpPr>
          <p:nvPr>
            <p:ph type="subTitle" idx="1"/>
          </p:nvPr>
        </p:nvSpPr>
        <p:spPr/>
        <p:txBody>
          <a:bodyPr/>
          <a:lstStyle/>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97" y="188640"/>
            <a:ext cx="8572500" cy="644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92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0" y="593893"/>
            <a:ext cx="42862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76672"/>
            <a:ext cx="19050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74" y="559938"/>
            <a:ext cx="19050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385711" y="2958950"/>
            <a:ext cx="3682234" cy="2492990"/>
          </a:xfrm>
          <a:prstGeom prst="rect">
            <a:avLst/>
          </a:prstGeom>
        </p:spPr>
        <p:txBody>
          <a:bodyPr wrap="square">
            <a:spAutoFit/>
          </a:bodyPr>
          <a:lstStyle/>
          <a:p>
            <a:r>
              <a:rPr lang="tr-TR" sz="2600" dirty="0" smtClean="0">
                <a:solidFill>
                  <a:prstClr val="black"/>
                </a:solidFill>
              </a:rPr>
              <a:t>Bulgar şehrinde, Han Camii, Doğu Türbesi, Aksaray, </a:t>
            </a:r>
            <a:r>
              <a:rPr lang="tr-TR" sz="2600" dirty="0" err="1" smtClean="0">
                <a:solidFill>
                  <a:prstClr val="black"/>
                </a:solidFill>
              </a:rPr>
              <a:t>Karasaray</a:t>
            </a:r>
            <a:r>
              <a:rPr lang="tr-TR" sz="2600" dirty="0" smtClean="0">
                <a:solidFill>
                  <a:prstClr val="black"/>
                </a:solidFill>
              </a:rPr>
              <a:t>, Küçük Minare, Han Kabri, Han Sarayları, Büyük Minare gibi eserler dikkati çeker</a:t>
            </a:r>
            <a:endParaRPr lang="tr-TR" dirty="0"/>
          </a:p>
        </p:txBody>
      </p:sp>
    </p:spTree>
    <p:extLst>
      <p:ext uri="{BB962C8B-B14F-4D97-AF65-F5344CB8AC3E}">
        <p14:creationId xmlns:p14="http://schemas.microsoft.com/office/powerpoint/2010/main" val="423855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İDİL (VOLGA) BULGAR HANLIĞI</a:t>
            </a:r>
            <a:endParaRPr lang="tr-TR" dirty="0"/>
          </a:p>
        </p:txBody>
      </p:sp>
      <p:pic>
        <p:nvPicPr>
          <p:cNvPr id="4" name="3 İçerik Yer Tutucusu" descr="G:\İLİTAM Kitabı son\1_0001 - Kopya.jpg"/>
          <p:cNvPicPr>
            <a:picLocks noGrp="1"/>
          </p:cNvPicPr>
          <p:nvPr>
            <p:ph sz="quarter" idx="1"/>
          </p:nvPr>
        </p:nvPicPr>
        <p:blipFill>
          <a:blip r:embed="rId2" cstate="print"/>
          <a:srcRect/>
          <a:stretch>
            <a:fillRect/>
          </a:stretch>
        </p:blipFill>
        <p:spPr bwMode="auto">
          <a:xfrm>
            <a:off x="1218127" y="1219200"/>
            <a:ext cx="6707745" cy="4937125"/>
          </a:xfrm>
          <a:prstGeom prst="rect">
            <a:avLst/>
          </a:prstGeom>
          <a:noFill/>
          <a:ln w="9525">
            <a:noFill/>
            <a:miter lim="800000"/>
            <a:headEnd/>
            <a:tailEnd/>
          </a:ln>
        </p:spPr>
      </p:pic>
    </p:spTree>
    <p:extLst>
      <p:ext uri="{BB962C8B-B14F-4D97-AF65-F5344CB8AC3E}">
        <p14:creationId xmlns:p14="http://schemas.microsoft.com/office/powerpoint/2010/main" val="120755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İDİL (VOLGA) BULGAR HANLIĞI</a:t>
            </a:r>
            <a:endParaRPr lang="tr-TR" dirty="0"/>
          </a:p>
        </p:txBody>
      </p:sp>
      <p:sp>
        <p:nvSpPr>
          <p:cNvPr id="3" name="2 İçerik Yer Tutucusu"/>
          <p:cNvSpPr>
            <a:spLocks noGrp="1"/>
          </p:cNvSpPr>
          <p:nvPr>
            <p:ph sz="quarter" idx="1"/>
          </p:nvPr>
        </p:nvSpPr>
        <p:spPr/>
        <p:txBody>
          <a:bodyPr>
            <a:normAutofit/>
          </a:bodyPr>
          <a:lstStyle/>
          <a:p>
            <a:pPr lvl="0"/>
            <a:r>
              <a:rPr lang="tr-TR" dirty="0" smtClean="0"/>
              <a:t>İdil </a:t>
            </a:r>
            <a:r>
              <a:rPr lang="tr-TR" dirty="0" smtClean="0"/>
              <a:t>(Volga) Bulgar Hanlığı </a:t>
            </a:r>
          </a:p>
          <a:p>
            <a:pPr lvl="1"/>
            <a:r>
              <a:rPr lang="tr-TR" dirty="0" smtClean="0"/>
              <a:t>Bulgarların Menşei</a:t>
            </a:r>
          </a:p>
          <a:p>
            <a:pPr lvl="1"/>
            <a:r>
              <a:rPr lang="tr-TR" dirty="0" smtClean="0"/>
              <a:t>Bulgarların Siyasî Tarihi</a:t>
            </a:r>
          </a:p>
          <a:p>
            <a:pPr lvl="2"/>
            <a:r>
              <a:rPr lang="tr-TR" dirty="0" smtClean="0"/>
              <a:t>1. Büyük </a:t>
            </a:r>
            <a:r>
              <a:rPr lang="tr-TR" dirty="0" err="1" smtClean="0"/>
              <a:t>Bulgarya</a:t>
            </a:r>
            <a:r>
              <a:rPr lang="tr-TR" dirty="0" smtClean="0"/>
              <a:t> Devleti</a:t>
            </a:r>
          </a:p>
          <a:p>
            <a:pPr lvl="2"/>
            <a:r>
              <a:rPr lang="tr-TR" dirty="0" smtClean="0"/>
              <a:t>2. Tuna Bulgar Devleti (Küçük Bulgaristan)</a:t>
            </a:r>
          </a:p>
          <a:p>
            <a:pPr lvl="2"/>
            <a:r>
              <a:rPr lang="tr-TR" dirty="0" smtClean="0"/>
              <a:t>3. İdil (Volga) Bulgar Hanlığı </a:t>
            </a:r>
          </a:p>
          <a:p>
            <a:pPr lvl="0"/>
            <a:r>
              <a:rPr lang="tr-TR" dirty="0" smtClean="0"/>
              <a:t>İdil (Volga) Bulgar Hanlığında Teşkilât, Kültür Ve Medeniyet</a:t>
            </a:r>
          </a:p>
          <a:p>
            <a:pPr lvl="1"/>
            <a:r>
              <a:rPr lang="tr-TR" dirty="0" smtClean="0"/>
              <a:t>Devlet Teşkilâtı</a:t>
            </a:r>
          </a:p>
          <a:p>
            <a:pPr lvl="1"/>
            <a:r>
              <a:rPr lang="tr-TR" dirty="0" smtClean="0"/>
              <a:t>İktisadî Hayat	</a:t>
            </a:r>
          </a:p>
          <a:p>
            <a:pPr lvl="1"/>
            <a:r>
              <a:rPr lang="tr-TR" dirty="0" smtClean="0"/>
              <a:t>Kültür ve Medeniyet</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47700"/>
            <a:ext cx="7620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15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1412776"/>
            <a:ext cx="8229600" cy="4937760"/>
          </a:xfrm>
        </p:spPr>
        <p:txBody>
          <a:bodyPr/>
          <a:lstStyle/>
          <a:p>
            <a:pPr algn="just"/>
            <a:r>
              <a:rPr lang="tr-TR" b="1" dirty="0">
                <a:solidFill>
                  <a:srgbClr val="3980AE"/>
                </a:solidFill>
                <a:latin typeface="Arial"/>
              </a:rPr>
              <a:t>BÜYÜK BULGARYA DEVLETİ</a:t>
            </a:r>
          </a:p>
          <a:p>
            <a:r>
              <a:rPr lang="tr-TR" b="1" dirty="0">
                <a:solidFill>
                  <a:srgbClr val="000000"/>
                </a:solidFill>
                <a:latin typeface="Arial"/>
              </a:rPr>
              <a:t>1.Tuna Bulgar Devleti</a:t>
            </a:r>
            <a:br>
              <a:rPr lang="tr-TR" b="1" dirty="0">
                <a:solidFill>
                  <a:srgbClr val="000000"/>
                </a:solidFill>
                <a:latin typeface="Arial"/>
              </a:rPr>
            </a:br>
            <a:r>
              <a:rPr lang="tr-TR" b="1" dirty="0">
                <a:solidFill>
                  <a:srgbClr val="000000"/>
                </a:solidFill>
                <a:latin typeface="Arial"/>
              </a:rPr>
              <a:t>2.Kama(Volga=İtil) Bulgar Devleti</a:t>
            </a:r>
            <a:br>
              <a:rPr lang="tr-TR" b="1" dirty="0">
                <a:solidFill>
                  <a:srgbClr val="000000"/>
                </a:solidFill>
                <a:latin typeface="Arial"/>
              </a:rPr>
            </a:br>
            <a:r>
              <a:rPr lang="tr-TR" b="1" dirty="0">
                <a:solidFill>
                  <a:srgbClr val="000000"/>
                </a:solidFill>
                <a:latin typeface="Arial"/>
              </a:rPr>
              <a:t/>
            </a:r>
            <a:br>
              <a:rPr lang="tr-TR" b="1" dirty="0">
                <a:solidFill>
                  <a:srgbClr val="000000"/>
                </a:solidFill>
                <a:latin typeface="Arial"/>
              </a:rPr>
            </a:br>
            <a:r>
              <a:rPr lang="tr-TR" b="1" dirty="0">
                <a:solidFill>
                  <a:srgbClr val="000000"/>
                </a:solidFill>
                <a:latin typeface="Arial"/>
              </a:rPr>
              <a:t>* Karadeniz'in kuzeyinde Göktürk Devletinin yıkılmasıyla Büyük </a:t>
            </a:r>
            <a:r>
              <a:rPr lang="tr-TR" b="1" dirty="0" err="1">
                <a:solidFill>
                  <a:srgbClr val="000000"/>
                </a:solidFill>
                <a:latin typeface="Arial"/>
              </a:rPr>
              <a:t>Bulgarya</a:t>
            </a:r>
            <a:r>
              <a:rPr lang="tr-TR" b="1" dirty="0">
                <a:solidFill>
                  <a:srgbClr val="000000"/>
                </a:solidFill>
                <a:latin typeface="Arial"/>
              </a:rPr>
              <a:t> Devleti'' kuruldu. Ancak kurucusu </a:t>
            </a:r>
            <a:r>
              <a:rPr lang="tr-TR" b="1" dirty="0" err="1" smtClean="0">
                <a:solidFill>
                  <a:srgbClr val="000000"/>
                </a:solidFill>
                <a:latin typeface="Arial"/>
              </a:rPr>
              <a:t>KOBRAT'ın</a:t>
            </a:r>
            <a:r>
              <a:rPr lang="tr-TR" b="1" dirty="0" smtClean="0">
                <a:solidFill>
                  <a:srgbClr val="000000"/>
                </a:solidFill>
                <a:latin typeface="Arial"/>
              </a:rPr>
              <a:t> </a:t>
            </a:r>
            <a:r>
              <a:rPr lang="tr-TR" b="1" dirty="0">
                <a:solidFill>
                  <a:srgbClr val="000000"/>
                </a:solidFill>
                <a:latin typeface="Arial"/>
              </a:rPr>
              <a:t>ölümüyle Hazarlar tarafından yıkıldı. Bulgarların bir kısmı Tuna nehri, bir kısmı da Volga nehri kıyılarına göç etmek zorunda kaldı.</a:t>
            </a:r>
            <a:endParaRPr lang="tr-TR"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0"/>
            <a:ext cx="33337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157192"/>
            <a:ext cx="24479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aşlık 1"/>
          <p:cNvSpPr>
            <a:spLocks noGrp="1"/>
          </p:cNvSpPr>
          <p:nvPr>
            <p:ph type="title"/>
          </p:nvPr>
        </p:nvSpPr>
        <p:spPr>
          <a:xfrm>
            <a:off x="468313" y="0"/>
            <a:ext cx="8218487" cy="1143000"/>
          </a:xfrm>
        </p:spPr>
        <p:txBody>
          <a:bodyPr/>
          <a:lstStyle/>
          <a:p>
            <a:r>
              <a:rPr lang="tr-TR" dirty="0">
                <a:solidFill>
                  <a:srgbClr val="464653"/>
                </a:solidFill>
              </a:rPr>
              <a:t>İDİL (VOLGA) BULGAR HANLIĞI</a:t>
            </a:r>
            <a:endParaRPr lang="tr-TR" dirty="0"/>
          </a:p>
        </p:txBody>
      </p:sp>
    </p:spTree>
    <p:extLst>
      <p:ext uri="{BB962C8B-B14F-4D97-AF65-F5344CB8AC3E}">
        <p14:creationId xmlns:p14="http://schemas.microsoft.com/office/powerpoint/2010/main" val="206985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77500" lnSpcReduction="20000"/>
          </a:bodyPr>
          <a:lstStyle/>
          <a:p>
            <a:pPr algn="just"/>
            <a:r>
              <a:rPr lang="tr-TR" b="1" dirty="0">
                <a:solidFill>
                  <a:srgbClr val="3980AE"/>
                </a:solidFill>
                <a:latin typeface="Arial"/>
              </a:rPr>
              <a:t>Tuna Bulgar Devleti</a:t>
            </a:r>
          </a:p>
          <a:p>
            <a:r>
              <a:rPr lang="tr-TR" b="1" dirty="0">
                <a:solidFill>
                  <a:srgbClr val="000000"/>
                </a:solidFill>
                <a:latin typeface="Arial"/>
              </a:rPr>
              <a:t>Hazarlara bağlanmak istemeyen Bulgarların bir kısmı kuzeye, bir kısmı da batıya gelerek, Balkanlarda Tuna Bulgar Devleti'ni kurdular (679). Batıya gelenlerin başında, </a:t>
            </a:r>
            <a:r>
              <a:rPr lang="tr-TR" b="1" dirty="0" err="1">
                <a:solidFill>
                  <a:srgbClr val="000000"/>
                </a:solidFill>
                <a:latin typeface="Arial"/>
              </a:rPr>
              <a:t>Kobrat'ın</a:t>
            </a:r>
            <a:r>
              <a:rPr lang="tr-TR" b="1" dirty="0">
                <a:solidFill>
                  <a:srgbClr val="000000"/>
                </a:solidFill>
                <a:latin typeface="Arial"/>
              </a:rPr>
              <a:t> küçük oğlu </a:t>
            </a:r>
            <a:r>
              <a:rPr lang="tr-TR" b="1" dirty="0" err="1">
                <a:solidFill>
                  <a:srgbClr val="000000"/>
                </a:solidFill>
                <a:latin typeface="Arial"/>
              </a:rPr>
              <a:t>Asparuh</a:t>
            </a:r>
            <a:r>
              <a:rPr lang="tr-TR" b="1" dirty="0">
                <a:solidFill>
                  <a:srgbClr val="000000"/>
                </a:solidFill>
                <a:latin typeface="Arial"/>
              </a:rPr>
              <a:t> bulunuyordu . Tuna Bulgarları, bir yandan Avarlar ile bir yandan da Bizans ile mücadele etmişlerdir. Tuna </a:t>
            </a:r>
            <a:r>
              <a:rPr lang="tr-TR" b="1" dirty="0" err="1">
                <a:solidFill>
                  <a:srgbClr val="000000"/>
                </a:solidFill>
                <a:latin typeface="Arial"/>
              </a:rPr>
              <a:t>Bulgarları'nın</a:t>
            </a:r>
            <a:r>
              <a:rPr lang="tr-TR" b="1" dirty="0">
                <a:solidFill>
                  <a:srgbClr val="000000"/>
                </a:solidFill>
                <a:latin typeface="Arial"/>
              </a:rPr>
              <a:t> en büyük hükümdarı Kurum Han (803-814) idi. Onun zamanında büyük bir Bizans ordusu yenilmiş, imparatorları da bu savaşta ölmüştü. Bulgarlar, yine onun zamanında İstanbul'u kuşatacak kadar güçlenmişlerdi. Kurum Han giriştiği saldırılarla Avarlara da büyük darbeler vurmuştur.</a:t>
            </a:r>
            <a:br>
              <a:rPr lang="tr-TR" b="1" dirty="0">
                <a:solidFill>
                  <a:srgbClr val="000000"/>
                </a:solidFill>
                <a:latin typeface="Arial"/>
              </a:rPr>
            </a:br>
            <a:r>
              <a:rPr lang="tr-TR" b="1" dirty="0">
                <a:solidFill>
                  <a:srgbClr val="000000"/>
                </a:solidFill>
                <a:latin typeface="Arial"/>
              </a:rPr>
              <a:t/>
            </a:r>
            <a:br>
              <a:rPr lang="tr-TR" b="1" dirty="0">
                <a:solidFill>
                  <a:srgbClr val="000000"/>
                </a:solidFill>
                <a:latin typeface="Arial"/>
              </a:rPr>
            </a:br>
            <a:r>
              <a:rPr lang="tr-TR" b="1" dirty="0">
                <a:solidFill>
                  <a:srgbClr val="000000"/>
                </a:solidFill>
                <a:latin typeface="Arial"/>
              </a:rPr>
              <a:t>Tuna </a:t>
            </a:r>
            <a:r>
              <a:rPr lang="tr-TR" b="1" dirty="0" err="1">
                <a:solidFill>
                  <a:srgbClr val="000000"/>
                </a:solidFill>
                <a:latin typeface="Arial"/>
              </a:rPr>
              <a:t>Bulgarları'nın</a:t>
            </a:r>
            <a:r>
              <a:rPr lang="tr-TR" b="1" dirty="0">
                <a:solidFill>
                  <a:srgbClr val="000000"/>
                </a:solidFill>
                <a:latin typeface="Arial"/>
              </a:rPr>
              <a:t> hâkim olduğu sahada, yoğun </a:t>
            </a:r>
            <a:r>
              <a:rPr lang="tr-TR" b="1" dirty="0" err="1">
                <a:solidFill>
                  <a:srgbClr val="000000"/>
                </a:solidFill>
                <a:latin typeface="Arial"/>
              </a:rPr>
              <a:t>Slâv</a:t>
            </a:r>
            <a:r>
              <a:rPr lang="tr-TR" b="1" dirty="0">
                <a:solidFill>
                  <a:srgbClr val="000000"/>
                </a:solidFill>
                <a:latin typeface="Arial"/>
              </a:rPr>
              <a:t> nüfusu yaşamaktaydı. İki yüz yıla yakın Türklüklerini muhafaza eden Bulgarlar, </a:t>
            </a:r>
            <a:r>
              <a:rPr lang="tr-TR" b="1" dirty="0" err="1">
                <a:solidFill>
                  <a:srgbClr val="000000"/>
                </a:solidFill>
                <a:latin typeface="Arial"/>
              </a:rPr>
              <a:t>Boris</a:t>
            </a:r>
            <a:r>
              <a:rPr lang="tr-TR" b="1" dirty="0">
                <a:solidFill>
                  <a:srgbClr val="000000"/>
                </a:solidFill>
                <a:latin typeface="Arial"/>
              </a:rPr>
              <a:t> Han zamanında Hristiyanlığı resmen kabul etmeleriyle (864) bu </a:t>
            </a:r>
            <a:r>
              <a:rPr lang="tr-TR" b="1" dirty="0" err="1">
                <a:solidFill>
                  <a:srgbClr val="000000"/>
                </a:solidFill>
                <a:latin typeface="Arial"/>
              </a:rPr>
              <a:t>Slâv</a:t>
            </a:r>
            <a:r>
              <a:rPr lang="tr-TR" b="1" dirty="0">
                <a:solidFill>
                  <a:srgbClr val="000000"/>
                </a:solidFill>
                <a:latin typeface="Arial"/>
              </a:rPr>
              <a:t> nüfus arasında eriyip gitmişlerdir. Bu bölgede 14.ncü yüzyıldan sonra, beş yüz yıl Osmanlı Türkleri egemen olacaklardır.</a:t>
            </a:r>
            <a:endParaRPr lang="tr-TR" dirty="0"/>
          </a:p>
        </p:txBody>
      </p:sp>
      <p:sp>
        <p:nvSpPr>
          <p:cNvPr id="4" name="Başlık 1"/>
          <p:cNvSpPr>
            <a:spLocks noGrp="1"/>
          </p:cNvSpPr>
          <p:nvPr>
            <p:ph type="title"/>
          </p:nvPr>
        </p:nvSpPr>
        <p:spPr/>
        <p:txBody>
          <a:bodyPr/>
          <a:lstStyle/>
          <a:p>
            <a:r>
              <a:rPr lang="tr-TR" dirty="0">
                <a:solidFill>
                  <a:srgbClr val="464653"/>
                </a:solidFill>
              </a:rPr>
              <a:t>İDİL (VOLGA) BULGAR HANLIĞI</a:t>
            </a:r>
            <a:endParaRPr lang="tr-TR" dirty="0"/>
          </a:p>
        </p:txBody>
      </p:sp>
    </p:spTree>
    <p:extLst>
      <p:ext uri="{BB962C8B-B14F-4D97-AF65-F5344CB8AC3E}">
        <p14:creationId xmlns:p14="http://schemas.microsoft.com/office/powerpoint/2010/main" val="270423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85000" lnSpcReduction="20000"/>
          </a:bodyPr>
          <a:lstStyle/>
          <a:p>
            <a:pPr algn="just"/>
            <a:r>
              <a:rPr lang="tr-TR" b="1" dirty="0">
                <a:solidFill>
                  <a:srgbClr val="3980AE"/>
                </a:solidFill>
                <a:latin typeface="Arial"/>
              </a:rPr>
              <a:t>İtil Bulgar Devleti</a:t>
            </a:r>
          </a:p>
          <a:p>
            <a:pPr lvl="0">
              <a:buClr>
                <a:srgbClr val="727CA3"/>
              </a:buClr>
            </a:pPr>
            <a:r>
              <a:rPr lang="tr-TR" b="1" dirty="0">
                <a:solidFill>
                  <a:srgbClr val="000000"/>
                </a:solidFill>
                <a:latin typeface="Arial"/>
              </a:rPr>
              <a:t>Hazar hâkimiyetine girmek istemeyerek, kuzeye yönelen bir kısım Bulgarlar, </a:t>
            </a:r>
            <a:r>
              <a:rPr lang="tr-TR" b="1" dirty="0">
                <a:solidFill>
                  <a:srgbClr val="00B0F0"/>
                </a:solidFill>
                <a:latin typeface="Arial"/>
              </a:rPr>
              <a:t>İtil (Volga</a:t>
            </a:r>
            <a:r>
              <a:rPr lang="tr-TR" b="1" dirty="0" smtClean="0">
                <a:solidFill>
                  <a:srgbClr val="000000"/>
                </a:solidFill>
                <a:latin typeface="Arial"/>
              </a:rPr>
              <a:t>)/ </a:t>
            </a:r>
            <a:r>
              <a:rPr lang="tr-TR" b="1" dirty="0" smtClean="0">
                <a:solidFill>
                  <a:srgbClr val="00B0F0"/>
                </a:solidFill>
                <a:latin typeface="Arial"/>
              </a:rPr>
              <a:t>Kama (</a:t>
            </a:r>
            <a:r>
              <a:rPr lang="tr-TR" b="1" dirty="0" err="1" smtClean="0">
                <a:solidFill>
                  <a:srgbClr val="00B0F0"/>
                </a:solidFill>
                <a:latin typeface="Arial"/>
              </a:rPr>
              <a:t>Çulman</a:t>
            </a:r>
            <a:r>
              <a:rPr lang="tr-TR" b="1" dirty="0" smtClean="0">
                <a:solidFill>
                  <a:srgbClr val="00B0F0"/>
                </a:solidFill>
                <a:latin typeface="Arial"/>
              </a:rPr>
              <a:t>)</a:t>
            </a:r>
            <a:r>
              <a:rPr lang="tr-TR" b="1" dirty="0" smtClean="0">
                <a:solidFill>
                  <a:srgbClr val="000000"/>
                </a:solidFill>
                <a:latin typeface="Arial"/>
              </a:rPr>
              <a:t> </a:t>
            </a:r>
            <a:r>
              <a:rPr lang="tr-TR" b="1" dirty="0">
                <a:solidFill>
                  <a:srgbClr val="000000"/>
                </a:solidFill>
                <a:latin typeface="Arial"/>
              </a:rPr>
              <a:t>boylarında yerleşmişler ve burada Moğol istilasına kadar devam edecek bir devlet kurmuşlardır. İtil Bulgarlarının yerleştiği bölge, İslâm ülkeleri ile Hazarlar ve İskandinav kavimleri arasında ticaret yolları üzerinde idi. Ticaret ve tarım ile uğraştıklarını bildiğimiz Bulgarlar, uzun bir süre Hazarlara bağlı kalmışlardır</a:t>
            </a:r>
            <a:r>
              <a:rPr lang="tr-TR" b="1" dirty="0" smtClean="0">
                <a:solidFill>
                  <a:srgbClr val="000000"/>
                </a:solidFill>
                <a:latin typeface="Arial"/>
              </a:rPr>
              <a:t>.</a:t>
            </a:r>
            <a:r>
              <a:rPr lang="tr-TR" dirty="0">
                <a:solidFill>
                  <a:srgbClr val="000000"/>
                </a:solidFill>
                <a:latin typeface="Verdana"/>
              </a:rPr>
              <a:t> 965 yılında Hazar Devletinin yıkılmasıyla tamamen bağımsızlıklarına kavuşabildiler. </a:t>
            </a:r>
            <a:endParaRPr lang="tr-TR" dirty="0">
              <a:solidFill>
                <a:srgbClr val="000000"/>
              </a:solidFill>
              <a:latin typeface="Times New Roman"/>
            </a:endParaRPr>
          </a:p>
          <a:p>
            <a:r>
              <a:rPr lang="tr-TR" b="1" dirty="0" smtClean="0">
                <a:solidFill>
                  <a:srgbClr val="000000"/>
                </a:solidFill>
                <a:latin typeface="Arial"/>
              </a:rPr>
              <a:t> </a:t>
            </a:r>
            <a:r>
              <a:rPr lang="tr-TR" b="1" dirty="0">
                <a:solidFill>
                  <a:srgbClr val="000000"/>
                </a:solidFill>
                <a:latin typeface="Arial"/>
              </a:rPr>
              <a:t>Bulgar şehri diye bilinen başkentleri, zamanının önemli ticaret merkezlerinden idi.</a:t>
            </a:r>
            <a:br>
              <a:rPr lang="tr-TR" b="1" dirty="0">
                <a:solidFill>
                  <a:srgbClr val="000000"/>
                </a:solidFill>
                <a:latin typeface="Arial"/>
              </a:rPr>
            </a:br>
            <a:r>
              <a:rPr lang="tr-TR" b="1" dirty="0">
                <a:solidFill>
                  <a:srgbClr val="000000"/>
                </a:solidFill>
                <a:latin typeface="Arial"/>
              </a:rPr>
              <a:t/>
            </a:r>
            <a:br>
              <a:rPr lang="tr-TR" b="1" dirty="0">
                <a:solidFill>
                  <a:srgbClr val="000000"/>
                </a:solidFill>
                <a:latin typeface="Arial"/>
              </a:rPr>
            </a:br>
            <a:r>
              <a:rPr lang="tr-TR" sz="1900" dirty="0">
                <a:solidFill>
                  <a:srgbClr val="000000"/>
                </a:solidFill>
                <a:latin typeface="Verdana"/>
              </a:rPr>
              <a:t>İtil Bulgarları hakkındaki bilgiler, Hazarlara bağlı kaldığı dönemde oldukça kısıtlı olmasına karşın Müslümanlığı kabul etmelerine vesile olan Abbasilerle ilişki kurmaya başladıkları dönemde (921) daha detaylı bilgilere ulaşabiliyoruz.</a:t>
            </a:r>
            <a:endParaRPr lang="tr-TR" dirty="0"/>
          </a:p>
        </p:txBody>
      </p:sp>
      <p:sp>
        <p:nvSpPr>
          <p:cNvPr id="4" name="Başlık 1"/>
          <p:cNvSpPr>
            <a:spLocks noGrp="1"/>
          </p:cNvSpPr>
          <p:nvPr>
            <p:ph type="title"/>
          </p:nvPr>
        </p:nvSpPr>
        <p:spPr/>
        <p:txBody>
          <a:bodyPr/>
          <a:lstStyle/>
          <a:p>
            <a:r>
              <a:rPr lang="tr-TR" dirty="0">
                <a:solidFill>
                  <a:srgbClr val="464653"/>
                </a:solidFill>
              </a:rPr>
              <a:t>İDİL (VOLGA) BULGAR HANLIĞI</a:t>
            </a:r>
            <a:endParaRPr lang="tr-TR" dirty="0"/>
          </a:p>
        </p:txBody>
      </p:sp>
    </p:spTree>
    <p:extLst>
      <p:ext uri="{BB962C8B-B14F-4D97-AF65-F5344CB8AC3E}">
        <p14:creationId xmlns:p14="http://schemas.microsoft.com/office/powerpoint/2010/main" val="226367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464653"/>
                </a:solidFill>
              </a:rPr>
              <a:t>İDİL (VOLGA) BULGAR HANLIĞI</a:t>
            </a:r>
            <a:endParaRPr lang="tr-TR" dirty="0"/>
          </a:p>
        </p:txBody>
      </p:sp>
      <p:sp>
        <p:nvSpPr>
          <p:cNvPr id="3" name="İçerik Yer Tutucusu 2"/>
          <p:cNvSpPr>
            <a:spLocks noGrp="1"/>
          </p:cNvSpPr>
          <p:nvPr>
            <p:ph sz="quarter" idx="1"/>
          </p:nvPr>
        </p:nvSpPr>
        <p:spPr/>
        <p:txBody>
          <a:bodyPr>
            <a:normAutofit fontScale="77500" lnSpcReduction="20000"/>
          </a:bodyPr>
          <a:lstStyle/>
          <a:p>
            <a:r>
              <a:rPr lang="tr-TR" dirty="0">
                <a:solidFill>
                  <a:srgbClr val="000000"/>
                </a:solidFill>
                <a:latin typeface="Verdana"/>
              </a:rPr>
              <a:t>İtil Bulgarları, pek çok kez baş kaldırmalarına rağmen bağımsızlıklarını tekrar kazanamadılar. Altın Ordu hanı Pulat Timur, Bulgarların başkaldırmalarını cezalandırmak amacıyla 1361 yılında Bulgarların üzerine yürüyerek ağır tahribatlar yaparak geri çekildi. 1391 yılında ise bölgede hakimiyet kazanan Timur’un (Timur İmparatorluğu), Altın Ordu Devletinin Hanı Toktamış’a karşı mücadeleye girişir. Bu mücadele Altın Ordu devletinin hakimiyeti altındaki İtil Bulgarlarını da önemli ölçüde etkilemiştir. Hakimiyetlerine kavuşmayı düşünen İtil Bulgarları, daha da zayıflayarak güçlerini yitirdiler. </a:t>
            </a:r>
            <a:endParaRPr lang="tr-TR" dirty="0">
              <a:solidFill>
                <a:srgbClr val="000000"/>
              </a:solidFill>
              <a:latin typeface="Times New Roman"/>
            </a:endParaRPr>
          </a:p>
          <a:p>
            <a:r>
              <a:rPr lang="tr-TR" dirty="0" smtClean="0">
                <a:solidFill>
                  <a:srgbClr val="000000"/>
                </a:solidFill>
                <a:latin typeface="Verdana"/>
              </a:rPr>
              <a:t>1399 </a:t>
            </a:r>
            <a:r>
              <a:rPr lang="tr-TR" dirty="0">
                <a:solidFill>
                  <a:srgbClr val="000000"/>
                </a:solidFill>
                <a:latin typeface="Verdana"/>
              </a:rPr>
              <a:t>yılında Ruslarla giriştikleri mücadeleyi de kaybedince zayıflayan otoriteleri tamamen ortadan kalkarak dağıldılar. Halkın büyük kısmı Kama Nehrinin kuzeyindeki Kazan Nehri boyunca göç ederek bulundukları bölgeyi Türkleştirdiler. 1437 yılında kuzulan Kazan </a:t>
            </a:r>
            <a:r>
              <a:rPr lang="tr-TR" dirty="0" err="1">
                <a:solidFill>
                  <a:srgbClr val="000000"/>
                </a:solidFill>
                <a:latin typeface="Verdana"/>
              </a:rPr>
              <a:t>Hanlığı’nın</a:t>
            </a:r>
            <a:r>
              <a:rPr lang="tr-TR" dirty="0">
                <a:solidFill>
                  <a:srgbClr val="000000"/>
                </a:solidFill>
                <a:latin typeface="Verdana"/>
              </a:rPr>
              <a:t> temel taşlarını oluşturan İtil Bulgarları, Kazan Türkleri ve Şimal Türkleri olarak anılırlar.</a:t>
            </a:r>
            <a:endParaRPr lang="tr-TR" dirty="0">
              <a:solidFill>
                <a:srgbClr val="000000"/>
              </a:solidFill>
              <a:latin typeface="Times New Roman"/>
            </a:endParaRPr>
          </a:p>
          <a:p>
            <a:endParaRPr lang="tr-TR" dirty="0"/>
          </a:p>
        </p:txBody>
      </p:sp>
    </p:spTree>
    <p:extLst>
      <p:ext uri="{BB962C8B-B14F-4D97-AF65-F5344CB8AC3E}">
        <p14:creationId xmlns:p14="http://schemas.microsoft.com/office/powerpoint/2010/main" val="305643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lgn="ctr"/>
            <a:r>
              <a:rPr lang="tr-TR" dirty="0" smtClean="0"/>
              <a:t>İDİL (VOLGA) BULGAR HANLIĞINDA TEŞKİLÂT, KÜLTÜR VE MEDENİYET</a:t>
            </a:r>
            <a:endParaRPr lang="tr-TR" dirty="0"/>
          </a:p>
        </p:txBody>
      </p:sp>
      <p:sp>
        <p:nvSpPr>
          <p:cNvPr id="3" name="2 İçerik Yer Tutucusu"/>
          <p:cNvSpPr>
            <a:spLocks noGrp="1"/>
          </p:cNvSpPr>
          <p:nvPr>
            <p:ph sz="quarter" idx="1"/>
          </p:nvPr>
        </p:nvSpPr>
        <p:spPr/>
        <p:txBody>
          <a:bodyPr>
            <a:normAutofit fontScale="92500"/>
          </a:bodyPr>
          <a:lstStyle/>
          <a:p>
            <a:r>
              <a:rPr lang="tr-TR" dirty="0" smtClean="0"/>
              <a:t>İdil (Volga) Bulgar Hanlığı, devlet teşkilatı hakkında bilgimiz yok.</a:t>
            </a:r>
          </a:p>
          <a:p>
            <a:r>
              <a:rPr lang="tr-TR" dirty="0" smtClean="0"/>
              <a:t>Hükümdar adına para basıldığı, hutbe okunduğu biliniyor. </a:t>
            </a:r>
            <a:r>
              <a:rPr lang="tr-TR" dirty="0" err="1" smtClean="0"/>
              <a:t>X.y.y.’dan</a:t>
            </a:r>
            <a:r>
              <a:rPr lang="tr-TR" dirty="0" smtClean="0"/>
              <a:t> itibaren devlet gelenekleri var. Hükümdar kendisine kimse refakat etmeksizin dolaşıyor. Resmi kabullerde hükümdarın yanında eşi de bulunuyor.</a:t>
            </a:r>
          </a:p>
          <a:p>
            <a:r>
              <a:rPr lang="tr-TR" dirty="0" smtClean="0"/>
              <a:t>Bulgarlar üç kavimden oluşuyor: </a:t>
            </a:r>
            <a:r>
              <a:rPr lang="tr-TR" dirty="0" err="1" smtClean="0"/>
              <a:t>Barsula</a:t>
            </a:r>
            <a:r>
              <a:rPr lang="tr-TR" dirty="0" smtClean="0"/>
              <a:t>, </a:t>
            </a:r>
            <a:r>
              <a:rPr lang="tr-TR" dirty="0" err="1" smtClean="0"/>
              <a:t>Asgıl</a:t>
            </a:r>
            <a:r>
              <a:rPr lang="tr-TR" dirty="0" smtClean="0"/>
              <a:t> ve Bulgar.</a:t>
            </a:r>
          </a:p>
          <a:p>
            <a:r>
              <a:rPr lang="tr-TR" dirty="0" smtClean="0"/>
              <a:t>Güçlü bir askeri organizasyonları yok. </a:t>
            </a:r>
          </a:p>
          <a:p>
            <a:r>
              <a:rPr lang="tr-TR" dirty="0" smtClean="0"/>
              <a:t>Devlet halktan çok az vergi alıyor.</a:t>
            </a:r>
          </a:p>
          <a:p>
            <a:r>
              <a:rPr lang="tr-TR" dirty="0" err="1" smtClean="0"/>
              <a:t>Katl</a:t>
            </a:r>
            <a:r>
              <a:rPr lang="tr-TR" dirty="0" smtClean="0"/>
              <a:t>, fuhuş ve hırsızlığın cezası ölüm.</a:t>
            </a:r>
          </a:p>
          <a:p>
            <a:r>
              <a:rPr lang="tr-TR" dirty="0" smtClean="0"/>
              <a:t>Aile içi ilişkiler, veraset usulü </a:t>
            </a:r>
            <a:r>
              <a:rPr lang="tr-TR" dirty="0" err="1" smtClean="0"/>
              <a:t>slami</a:t>
            </a:r>
            <a:r>
              <a:rPr lang="tr-TR" dirty="0" smtClean="0"/>
              <a:t> kaidelere pek uygun değil.</a:t>
            </a:r>
          </a:p>
          <a:p>
            <a:r>
              <a:rPr lang="tr-TR" dirty="0" smtClean="0"/>
              <a:t>İktisadi hayat gelişmiş durumda. (Dericilik, tarım ve ticaret)</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330</TotalTime>
  <Words>489</Words>
  <Application>Microsoft Office PowerPoint</Application>
  <PresentationFormat>Ekran Gösterisi (4:3)</PresentationFormat>
  <Paragraphs>36</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Kaynak</vt:lpstr>
      <vt:lpstr>İDİL (VOLGA) BULGAR HANLIĞI</vt:lpstr>
      <vt:lpstr>İDİL (VOLGA) BULGAR HANLIĞI</vt:lpstr>
      <vt:lpstr>İDİL (VOLGA) BULGAR HANLIĞI</vt:lpstr>
      <vt:lpstr>PowerPoint Sunusu</vt:lpstr>
      <vt:lpstr>İDİL (VOLGA) BULGAR HANLIĞI</vt:lpstr>
      <vt:lpstr>İDİL (VOLGA) BULGAR HANLIĞI</vt:lpstr>
      <vt:lpstr>İDİL (VOLGA) BULGAR HANLIĞI</vt:lpstr>
      <vt:lpstr>İDİL (VOLGA) BULGAR HANLIĞI</vt:lpstr>
      <vt:lpstr>İDİL (VOLGA) BULGAR HANLIĞINDA TEŞKİLÂT, KÜLTÜR VE MEDENİYET</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İDİL (VOLGA) BULGAR HANLIĞI</dc:title>
  <dc:creator>halide</dc:creator>
  <cp:lastModifiedBy>user</cp:lastModifiedBy>
  <cp:revision>30</cp:revision>
  <dcterms:created xsi:type="dcterms:W3CDTF">2012-09-26T08:29:59Z</dcterms:created>
  <dcterms:modified xsi:type="dcterms:W3CDTF">2018-02-05T15:46:28Z</dcterms:modified>
</cp:coreProperties>
</file>