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70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6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8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01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2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0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7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9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8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A64223-5A9A-4860-8E39-4A4AE40A345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F1D9D3-3B85-4BB7-8F09-B03BA83457E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6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bu.saglik.gov.tr/Ekutuphane/kitaplar/maddebagimliligi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BAĞIMLILIK YAPICI MADDELER VE ETKİLERİ 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Gonca POLAT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902914" y="585216"/>
          <a:ext cx="9720265" cy="5869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5404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43288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Halüsinojenler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LSD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Kullanıcının ruh halini değiştirir, renkler görülebilir, memnuniyet verici hisler yaşatır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Hafıza zarar görür, ruh sağlığı olumsuz etkilenir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Belirgin fiziksel semptomları yoktur, ancak kullanıcılar duygusal olarak maddeye bağımlı </a:t>
                      </a:r>
                      <a:r>
                        <a:rPr lang="tr-TR" sz="180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olur,değişken</a:t>
                      </a: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ruh hali görülür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3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585216"/>
          <a:ext cx="9720265" cy="578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1838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46048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 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Depresan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ilk kullanımda rahatlatıcı, sakinleştiricidir. Yüksek dozlarda halüsinasyon, paranoya ve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konfüzyona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neden olur.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Kontrol kaybı, konsantrasyon kaybı, iştah artışı, huzursuzluk, solunum problemleri, paranoya, ruhsal sorunlarda artış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sinirlilik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8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585216"/>
          <a:ext cx="9720265" cy="5734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1944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45404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Esrar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 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Depresan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ilk kullanımda rahatlatıcı, sakinleştiricidir. Yüksek dozlarda halüsinasyon, paranoya ve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konfüzyona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neden olur.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Kontrol kaybı, konsantrasyon kaybı, iştah artışı, huzursuzluk, solunum problemleri, paranoya, ruhsal sorunlarda artış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sinirlilik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5" y="585216"/>
          <a:ext cx="9720265" cy="576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8446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b="1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391711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Beden ve ruhu canlandırır, enerjik hissettirir, açlık hissinin azalması, öfkede artış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Ruhsal sorunlar (depresyon ve psikoz), sinirlilik, deri hastalıkları, öfke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Yorgunluk, ağrı, intihar düşünceleri, paranoya, öfke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5" y="585216"/>
          <a:ext cx="9720265" cy="5869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9343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b="1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39349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Uyarıcılar(Stimulanlar)</a:t>
                      </a:r>
                      <a:endParaRPr lang="en-US" sz="1800" b="0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Amfetamin,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Metamfetamin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Kokain,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ecstasy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 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Beden ve ruhu canlandırır, enerjik hissettirir, açlık hissinin azalması, öfkede artış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Ruhsal sorunlar (depresyon ve psikoz), sinirlilik, deri hastalıkları, öfke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Yorgunluk, ağrı, intihar düşünceleri, paranoya, öfke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585216"/>
          <a:ext cx="9720265" cy="578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6284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41602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Kullanıcıların düşünce ve eylemlerini yavaşlatır,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barbitüratlar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aşırı dozda ölümcüldür.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ve depresyon,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barbitüratların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aşırı dozu ölüme sebebiyet verebilir.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Sinirlilik, uykusuzluk, kramplar, yüksek miktarda kullanıldığında titremeler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5" y="585216"/>
          <a:ext cx="9720265" cy="584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9255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39169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Hipnosedatifler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(Sakinleştirici)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Benzodiazepinler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Barbitürat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Kullanıcıların düşünce ve eylemlerini yavaşlatır,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barbitüratlar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aşırı dozda ölümcüldür.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ve depresyon,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barbitüratların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aşırı dozu ölüme sebebiyet verebilir.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Sinirlilik, uykusuzluk, kramplar, yüksek miktarda kullanıldığında titremeler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44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585216"/>
          <a:ext cx="9720265" cy="56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4236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b="1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42709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Mutluluk, rahatlama, uyku hali, daha sonra rahatsızlık,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Burun kanaması, deride kaşıntı, iştahın kesilmesi, motivasyonsuzluk, böbrek ve akciğerlerde hasar.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Kimi uçucular içerdiği bazı maddeler nedeniyle (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örn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. Kurşun), beyne zarar verebilir.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2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5" y="585215"/>
          <a:ext cx="9720265" cy="574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8944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b="1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b="1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38538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Uçucu Maddeler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Uhu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bali,tiner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Mutluluk, rahatlama, uyku hali, daha sonra rahatsızlık, 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Burun kanaması, deride kaşıntı, iştahın kesilmesi, motivasyonsuzluk, böbrek ve akciğerlerde hasar.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Kimi uçucular içerdiği bazı maddeler nedeniyle (</a:t>
                      </a:r>
                      <a:r>
                        <a:rPr lang="tr-TR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örn</a:t>
                      </a:r>
                      <a:r>
                        <a:rPr lang="tr-TR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. Kurşun), beyne zarar verebilir.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6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Maddeler ve etkileri ile ilgili ayrıntılı bilgi için:</a:t>
            </a:r>
            <a:endParaRPr lang="tr-TR" dirty="0" smtClean="0">
              <a:hlinkClick r:id="rId2"/>
            </a:endParaRPr>
          </a:p>
          <a:p>
            <a:endParaRPr lang="tr-TR" dirty="0">
              <a:hlinkClick r:id="rId2"/>
            </a:endParaRPr>
          </a:p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sbu.saglik.gov.tr/Ekutuphane/kitaplar/maddebagimliligi.pdf</a:t>
            </a:r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UYUŞTURUCU MADDELER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Alkol</a:t>
            </a:r>
            <a:endParaRPr lang="en-US" dirty="0"/>
          </a:p>
          <a:p>
            <a:r>
              <a:rPr lang="tr-TR" dirty="0"/>
              <a:t>Nikotin </a:t>
            </a:r>
            <a:endParaRPr lang="en-US" dirty="0"/>
          </a:p>
          <a:p>
            <a:r>
              <a:rPr lang="tr-TR" dirty="0" err="1"/>
              <a:t>Opiatlar</a:t>
            </a:r>
            <a:r>
              <a:rPr lang="tr-TR" dirty="0"/>
              <a:t> </a:t>
            </a:r>
            <a:endParaRPr lang="en-US" dirty="0"/>
          </a:p>
          <a:p>
            <a:r>
              <a:rPr lang="tr-TR" dirty="0" err="1"/>
              <a:t>Halüsinojenler</a:t>
            </a:r>
            <a:endParaRPr lang="en-US" dirty="0"/>
          </a:p>
          <a:p>
            <a:r>
              <a:rPr lang="tr-TR" dirty="0"/>
              <a:t>Esrar </a:t>
            </a:r>
            <a:endParaRPr lang="en-US" dirty="0"/>
          </a:p>
          <a:p>
            <a:r>
              <a:rPr lang="tr-TR" dirty="0"/>
              <a:t>Uyarıcılar (</a:t>
            </a:r>
            <a:r>
              <a:rPr lang="tr-TR" dirty="0" err="1"/>
              <a:t>Stimulanlar</a:t>
            </a:r>
            <a:r>
              <a:rPr lang="tr-TR" dirty="0"/>
              <a:t>)</a:t>
            </a:r>
            <a:endParaRPr lang="en-US" dirty="0"/>
          </a:p>
          <a:p>
            <a:r>
              <a:rPr lang="tr-TR" dirty="0"/>
              <a:t>Sakinleştiriciler (</a:t>
            </a:r>
            <a:r>
              <a:rPr lang="tr-TR" dirty="0" err="1"/>
              <a:t>Hipnosedatifler</a:t>
            </a:r>
            <a:r>
              <a:rPr lang="tr-TR" dirty="0"/>
              <a:t>) </a:t>
            </a:r>
            <a:endParaRPr lang="en-US" dirty="0"/>
          </a:p>
          <a:p>
            <a:r>
              <a:rPr lang="tr-TR" dirty="0"/>
              <a:t>Uçucu Maddeler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4753" y="324784"/>
            <a:ext cx="10515600" cy="13255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24753" y="324784"/>
          <a:ext cx="10515600" cy="6156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1565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12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Az miktarda alındığında vücudu rahatlatır, </a:t>
                      </a:r>
                      <a:endParaRPr lang="tr-TR" sz="1800" baseline="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fazla </a:t>
                      </a: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miktarda alındığında kusma, koordinasyon kaybı, konuşma bozukluğu etkileri vardır.  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Depresyon </a:t>
                      </a:r>
                      <a:endParaRPr lang="tr-TR" sz="1800" baseline="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Karaciğer </a:t>
                      </a: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Fonksiyonlarında bozulma, </a:t>
                      </a:r>
                      <a:endParaRPr lang="tr-TR" sz="1800" baseline="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kalp </a:t>
                      </a: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ve kan hastalıkları 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</a:t>
                      </a: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titreme, </a:t>
                      </a:r>
                      <a:endParaRPr lang="tr-TR" sz="1800" baseline="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kasılma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916361" y="585216"/>
          <a:ext cx="9720265" cy="570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0764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</a:tr>
              <a:tr h="46315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Alkol 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Alkollü İçecekler,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Şuruplar (Öksürük)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Az miktarda alındığında vücudu rahatlatır, </a:t>
                      </a:r>
                      <a:endParaRPr lang="tr-TR" sz="1800" baseline="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fazla </a:t>
                      </a: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miktarda alındığında kusma, koordinasyon kaybı, konuşma bozukluğu etkileri vardır.  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Depresyon </a:t>
                      </a:r>
                      <a:endParaRPr lang="tr-TR" sz="1800" baseline="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Karaciğer </a:t>
                      </a: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Fonksiyonlarında bozulma, </a:t>
                      </a:r>
                      <a:endParaRPr lang="tr-TR" sz="1800" baseline="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kalp </a:t>
                      </a: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ve kan hastalıkları 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</a:t>
                      </a:r>
                      <a:r>
                        <a:rPr lang="tr-TR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titreme, </a:t>
                      </a:r>
                      <a:endParaRPr lang="tr-TR" sz="1800" baseline="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kasılma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2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5" y="585215"/>
          <a:ext cx="9720265" cy="580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8908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3911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Uyarıcı, duyuları harekete geçirir, vücudu rahatlatır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Akciğer, kalp hastalıkları, kanser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Uyku düzeninde bozulma, baş ağrısı, öksürük, sinirlilik, beslenme sorunları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2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5" y="585216"/>
          <a:ext cx="9720265" cy="5667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8892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37784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Nikotin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Sigara, Nikotin Sakızlı, Nikotin Bandı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Uyarıcı, duyuları harekete geçirir, vücudu rahatlatır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Akciğer, kalp hastalıkları, kanser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Uyku düzeninde bozulma, baş ağrısı, öksürük, sinirlilik, beslenme sorunları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9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5" y="585215"/>
          <a:ext cx="9720265" cy="5829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24739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33550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Acıyı azaltır, hayal görme hissi uyandırır, doz aşımı ölümcüldür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Bağımlılık geliştirir, damar içi kullanımda sağlık riskleri taşır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uykusuzluk, kas kasılmaları, kusma, terleme, ishal, ağrı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7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5" y="585216"/>
          <a:ext cx="9720265" cy="584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24796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336282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Opiatlar</a:t>
                      </a: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Eroin, Morfin, Kodein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Acıyı azaltır, hayal görme hissi uyandırır, doz aşımı ölümcüldür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Bağımlılık geliştirir, damar içi kullanımda sağlık riskleri taşır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Anksiyete</a:t>
                      </a: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uykusuzluk, kas kasılmaları, kusma, terleme, ishal, ağrı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2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902914" y="585216"/>
          <a:ext cx="9720265" cy="576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/>
                <a:gridCol w="1944053"/>
                <a:gridCol w="1944053"/>
                <a:gridCol w="1944053"/>
                <a:gridCol w="1944053"/>
              </a:tblGrid>
              <a:tr h="128039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Madde Adı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Sokak Adı ya da Bulunma Şekli </a:t>
                      </a:r>
                      <a:endParaRPr lang="en-US" sz="1800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Kısa Dönem Etkileri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Uzun Dönem Etkileri </a:t>
                      </a:r>
                      <a:endParaRPr lang="en-US" sz="1800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Geri Çekilme Semptomları </a:t>
                      </a:r>
                      <a:endParaRPr lang="en-US" sz="1800" kern="1200" baseline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  <a:tr h="44813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Kullanıcının ruh halini değiştirir, renkler görülebilir, memnuniyet verici hisler yaşatır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Hafıza zarar görür, ruh sağlığı olumsuz etkilenir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Belirgin fiziksel semptomları yoktur, ancak kullanıcılar duygusal olarak maddeye bağımlı olur</a:t>
                      </a:r>
                      <a:r>
                        <a:rPr lang="tr-T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, değişken </a:t>
                      </a:r>
                      <a:r>
                        <a:rPr lang="tr-TR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NewRoman"/>
                        </a:rPr>
                        <a:t>ruh hali görülür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NewRoman"/>
                      </a:endParaRPr>
                    </a:p>
                  </a:txBody>
                  <a:tcPr marL="63393" marR="633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1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921</Words>
  <Application>Microsoft Office PowerPoint</Application>
  <PresentationFormat>Geniş ekran</PresentationFormat>
  <Paragraphs>172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 Narrow</vt:lpstr>
      <vt:lpstr>Calibri</vt:lpstr>
      <vt:lpstr>Calibri Light</vt:lpstr>
      <vt:lpstr>Times New Roman</vt:lpstr>
      <vt:lpstr>TimesNewRoman</vt:lpstr>
      <vt:lpstr>Geçmişe bakış</vt:lpstr>
      <vt:lpstr>BAĞIMLILIK YAPICI MADDELER VE ETKİLERİ </vt:lpstr>
      <vt:lpstr>UYUŞTURUCU MADDELER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BAĞIMLILIK YAPICI MADDELER VE ETKİLERİ </dc:title>
  <dc:creator>Gonca</dc:creator>
  <cp:lastModifiedBy> x</cp:lastModifiedBy>
  <cp:revision>2</cp:revision>
  <dcterms:created xsi:type="dcterms:W3CDTF">2017-05-23T19:11:22Z</dcterms:created>
  <dcterms:modified xsi:type="dcterms:W3CDTF">2017-06-30T10:28:56Z</dcterms:modified>
</cp:coreProperties>
</file>