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64223-5A9A-4860-8E39-4A4AE40A3459}" type="datetimeFigureOut">
              <a:rPr lang="en-US" smtClean="0"/>
              <a:t>6/30/2017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1D9D3-3B85-4BB7-8F09-B03BA83457E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3703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64223-5A9A-4860-8E39-4A4AE40A3459}" type="datetimeFigureOut">
              <a:rPr lang="en-US" smtClean="0"/>
              <a:t>6/30/2017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1D9D3-3B85-4BB7-8F09-B03BA8345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667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64223-5A9A-4860-8E39-4A4AE40A3459}" type="datetimeFigureOut">
              <a:rPr lang="en-US" smtClean="0"/>
              <a:t>6/30/2017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1D9D3-3B85-4BB7-8F09-B03BA8345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470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64223-5A9A-4860-8E39-4A4AE40A3459}" type="datetimeFigureOut">
              <a:rPr lang="en-US" smtClean="0"/>
              <a:t>6/30/2017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1D9D3-3B85-4BB7-8F09-B03BA8345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489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64223-5A9A-4860-8E39-4A4AE40A3459}" type="datetimeFigureOut">
              <a:rPr lang="en-US" smtClean="0"/>
              <a:t>6/30/2017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1D9D3-3B85-4BB7-8F09-B03BA83457E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7016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64223-5A9A-4860-8E39-4A4AE40A3459}" type="datetimeFigureOut">
              <a:rPr lang="en-US" smtClean="0"/>
              <a:t>6/30/2017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1D9D3-3B85-4BB7-8F09-B03BA8345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726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64223-5A9A-4860-8E39-4A4AE40A3459}" type="datetimeFigureOut">
              <a:rPr lang="en-US" smtClean="0"/>
              <a:t>6/30/2017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1D9D3-3B85-4BB7-8F09-B03BA8345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806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64223-5A9A-4860-8E39-4A4AE40A3459}" type="datetimeFigureOut">
              <a:rPr lang="en-US" smtClean="0"/>
              <a:t>6/30/2017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1D9D3-3B85-4BB7-8F09-B03BA8345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93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64223-5A9A-4860-8E39-4A4AE40A3459}" type="datetimeFigureOut">
              <a:rPr lang="en-US" smtClean="0"/>
              <a:t>6/30/2017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1D9D3-3B85-4BB7-8F09-B03BA8345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070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0A64223-5A9A-4860-8E39-4A4AE40A3459}" type="datetimeFigureOut">
              <a:rPr lang="en-US" smtClean="0"/>
              <a:t>6/30/2017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FF1D9D3-3B85-4BB7-8F09-B03BA8345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499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64223-5A9A-4860-8E39-4A4AE40A3459}" type="datetimeFigureOut">
              <a:rPr lang="en-US" smtClean="0"/>
              <a:t>6/30/2017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1D9D3-3B85-4BB7-8F09-B03BA8345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980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0A64223-5A9A-4860-8E39-4A4AE40A3459}" type="datetimeFigureOut">
              <a:rPr lang="en-US" smtClean="0"/>
              <a:t>6/30/2017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FF1D9D3-3B85-4BB7-8F09-B03BA83457ED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7652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sbu.saglik.gov.tr/Ekutuphane/kitaplar/maddebagimliligi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BAĞIMLILIK YAPICI MADDELER VE ETKİLERİ </a:t>
            </a:r>
            <a:endParaRPr lang="en-US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err="1" smtClean="0"/>
              <a:t>Doç.Dr</a:t>
            </a:r>
            <a:r>
              <a:rPr lang="tr-TR" dirty="0" smtClean="0"/>
              <a:t>. Gonca POLAT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198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902914" y="585216"/>
          <a:ext cx="9720265" cy="58693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053"/>
                <a:gridCol w="1944053"/>
                <a:gridCol w="1944053"/>
                <a:gridCol w="1944053"/>
                <a:gridCol w="1944053"/>
              </a:tblGrid>
              <a:tr h="154049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Madde Adı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Sokak Adı ya da Bulunma Şekli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Kısa Dönem Etkileri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Uzun Dönem Etkileri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Geri Çekilme Semptomları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</a:tr>
              <a:tr h="432887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 err="1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Halüsinojenler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LSD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Kullanıcının ruh halini değiştirir, renkler görülebilir, memnuniyet verici hisler yaşatır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Hafıza zarar görür, ruh sağlığı olumsuz etkilenir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Belirgin fiziksel semptomları yoktur, ancak kullanıcılar duygusal olarak maddeye bağımlı </a:t>
                      </a:r>
                      <a:r>
                        <a:rPr lang="tr-TR" sz="1800" kern="1200" baseline="0" dirty="0" err="1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olur,değişken</a:t>
                      </a: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 ruh hali görülür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5314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1024128" y="585216"/>
          <a:ext cx="9720265" cy="5788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053"/>
                <a:gridCol w="1944053"/>
                <a:gridCol w="1944053"/>
                <a:gridCol w="1944053"/>
                <a:gridCol w="1944053"/>
              </a:tblGrid>
              <a:tr h="1183834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Madde Adı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Sokak Adı ya da Bulunma Şekli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Kısa Dönem Etkileri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Uzun Dönem Etkileri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Geri Çekilme Semptomları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</a:tr>
              <a:tr h="460485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 </a:t>
                      </a:r>
                      <a:endParaRPr lang="en-US" sz="1800" b="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 </a:t>
                      </a:r>
                      <a:endParaRPr lang="en-US" sz="1800" b="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0" kern="1200" baseline="0" dirty="0" err="1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Depresan</a:t>
                      </a:r>
                      <a:r>
                        <a:rPr lang="tr-TR" sz="1800" b="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, ilk kullanımda rahatlatıcı, sakinleştiricidir. Yüksek dozlarda halüsinasyon, paranoya ve </a:t>
                      </a:r>
                      <a:r>
                        <a:rPr lang="tr-TR" sz="1800" b="0" kern="1200" baseline="0" dirty="0" err="1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konfüzyona</a:t>
                      </a:r>
                      <a:r>
                        <a:rPr lang="tr-TR" sz="1800" b="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 neden olur. </a:t>
                      </a:r>
                      <a:endParaRPr lang="en-US" sz="1800" b="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Kontrol kaybı, konsantrasyon kaybı, iştah artışı, huzursuzluk, solunum problemleri, paranoya, ruhsal sorunlarda artış </a:t>
                      </a:r>
                      <a:endParaRPr lang="en-US" sz="1800" b="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0" kern="1200" baseline="0" dirty="0" err="1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Anksiyete</a:t>
                      </a:r>
                      <a:r>
                        <a:rPr lang="tr-TR" sz="1800" b="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, sinirlilik </a:t>
                      </a:r>
                      <a:endParaRPr lang="en-US" sz="1800" b="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1852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1024128" y="585216"/>
          <a:ext cx="9720265" cy="57349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053"/>
                <a:gridCol w="1944053"/>
                <a:gridCol w="1944053"/>
                <a:gridCol w="1944053"/>
                <a:gridCol w="1944053"/>
              </a:tblGrid>
              <a:tr h="119446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Madde Adı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Sokak Adı ya da Bulunma Şekli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Kısa Dönem Etkileri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Uzun Dönem Etkileri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Geri Çekilme Semptomları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</a:tr>
              <a:tr h="454044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Esrar</a:t>
                      </a:r>
                      <a:endParaRPr lang="en-US" sz="1800" b="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 </a:t>
                      </a:r>
                      <a:endParaRPr lang="en-US" sz="1800" b="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0" kern="1200" baseline="0" dirty="0" err="1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Depresan</a:t>
                      </a:r>
                      <a:r>
                        <a:rPr lang="tr-TR" sz="1800" b="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, ilk kullanımda rahatlatıcı, sakinleştiricidir. Yüksek dozlarda halüsinasyon, paranoya ve </a:t>
                      </a:r>
                      <a:r>
                        <a:rPr lang="tr-TR" sz="1800" b="0" kern="1200" baseline="0" dirty="0" err="1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konfüzyona</a:t>
                      </a:r>
                      <a:r>
                        <a:rPr lang="tr-TR" sz="1800" b="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 neden olur. </a:t>
                      </a:r>
                      <a:endParaRPr lang="en-US" sz="1800" b="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Kontrol kaybı, konsantrasyon kaybı, iştah artışı, huzursuzluk, solunum problemleri, paranoya, ruhsal sorunlarda artış </a:t>
                      </a:r>
                      <a:endParaRPr lang="en-US" sz="1800" b="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0" kern="1200" baseline="0" dirty="0" err="1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Anksiyete</a:t>
                      </a:r>
                      <a:r>
                        <a:rPr lang="tr-TR" sz="1800" b="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, sinirlilik </a:t>
                      </a:r>
                      <a:endParaRPr lang="en-US" sz="1800" b="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190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1023935" y="585216"/>
          <a:ext cx="9720265" cy="57617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053"/>
                <a:gridCol w="1944053"/>
                <a:gridCol w="1944053"/>
                <a:gridCol w="1944053"/>
                <a:gridCol w="1944053"/>
              </a:tblGrid>
              <a:tr h="184468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Madde Adı </a:t>
                      </a:r>
                      <a:endParaRPr lang="en-US" sz="1800" b="1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Sokak Adı ya da Bulunma Şekli </a:t>
                      </a:r>
                      <a:endParaRPr lang="en-US" sz="1800" b="1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Kısa Dönem Etkileri </a:t>
                      </a:r>
                      <a:endParaRPr lang="en-US" sz="1800" b="1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kern="1200" baseline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Uzun Dönem Etkileri </a:t>
                      </a:r>
                      <a:endParaRPr lang="en-US" sz="1800" b="1" kern="1200" baseline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Geri Çekilme Semptomları </a:t>
                      </a:r>
                      <a:endParaRPr lang="en-US" sz="1800" b="1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</a:tr>
              <a:tr h="391711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en-US" sz="1800" b="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en-US" sz="1800" b="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Beden ve ruhu canlandırır, enerjik hissettirir, açlık hissinin azalması, öfkede artış </a:t>
                      </a:r>
                      <a:endParaRPr lang="en-US" sz="1800" b="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Ruhsal sorunlar (depresyon ve psikoz), sinirlilik, deri hastalıkları, öfke </a:t>
                      </a:r>
                      <a:endParaRPr lang="en-US" sz="1800" b="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Yorgunluk, ağrı, intihar düşünceleri, paranoya, öfke</a:t>
                      </a:r>
                      <a:endParaRPr lang="en-US" sz="1800" b="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14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1023935" y="585216"/>
          <a:ext cx="9720265" cy="58693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053"/>
                <a:gridCol w="1944053"/>
                <a:gridCol w="1944053"/>
                <a:gridCol w="1944053"/>
                <a:gridCol w="1944053"/>
              </a:tblGrid>
              <a:tr h="193437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Madde Adı </a:t>
                      </a:r>
                      <a:endParaRPr lang="en-US" sz="1800" b="1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Sokak Adı ya da Bulunma Şekli </a:t>
                      </a:r>
                      <a:endParaRPr lang="en-US" sz="1800" b="1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Kısa Dönem Etkileri </a:t>
                      </a:r>
                      <a:endParaRPr lang="en-US" sz="1800" b="1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kern="1200" baseline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Uzun Dönem Etkileri </a:t>
                      </a:r>
                      <a:endParaRPr lang="en-US" sz="1800" b="1" kern="1200" baseline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Geri Çekilme Semptomları </a:t>
                      </a:r>
                      <a:endParaRPr lang="en-US" sz="1800" b="1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</a:tr>
              <a:tr h="393499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0" kern="1200" baseline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Uyarıcılar(Stimulanlar)</a:t>
                      </a:r>
                      <a:endParaRPr lang="en-US" sz="1800" b="0" kern="1200" baseline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Amfetamin, </a:t>
                      </a:r>
                      <a:r>
                        <a:rPr lang="tr-TR" sz="1800" b="0" kern="1200" baseline="0" dirty="0" err="1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Metamfetamin</a:t>
                      </a:r>
                      <a:r>
                        <a:rPr lang="tr-TR" sz="1800" b="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, Kokain, </a:t>
                      </a:r>
                      <a:r>
                        <a:rPr lang="tr-TR" sz="1800" b="0" kern="1200" baseline="0" dirty="0" err="1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ecstasy</a:t>
                      </a:r>
                      <a:r>
                        <a:rPr lang="tr-TR" sz="1800" b="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 </a:t>
                      </a:r>
                      <a:endParaRPr lang="en-US" sz="1800" b="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 </a:t>
                      </a:r>
                      <a:endParaRPr lang="en-US" sz="1800" b="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Beden ve ruhu canlandırır, enerjik hissettirir, açlık hissinin azalması, öfkede artış </a:t>
                      </a:r>
                      <a:endParaRPr lang="en-US" sz="1800" b="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Ruhsal sorunlar (depresyon ve psikoz), sinirlilik, deri hastalıkları, öfke </a:t>
                      </a:r>
                      <a:endParaRPr lang="en-US" sz="1800" b="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Yorgunluk, ağrı, intihar düşünceleri, paranoya, öfke</a:t>
                      </a:r>
                      <a:endParaRPr lang="en-US" sz="1800" b="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3172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1024128" y="585216"/>
          <a:ext cx="9720265" cy="5788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053"/>
                <a:gridCol w="1944053"/>
                <a:gridCol w="1944053"/>
                <a:gridCol w="1944053"/>
                <a:gridCol w="1944053"/>
              </a:tblGrid>
              <a:tr h="162848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Madde Adı </a:t>
                      </a:r>
                      <a:endParaRPr lang="en-US" sz="1800" b="1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Sokak Adı ya da Bulunma Şekli </a:t>
                      </a:r>
                      <a:endParaRPr lang="en-US" sz="1800" b="1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Kısa Dönem Etkileri </a:t>
                      </a:r>
                      <a:endParaRPr lang="en-US" sz="1800" b="1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Uzun Dönem Etkileri </a:t>
                      </a:r>
                      <a:endParaRPr lang="en-US" sz="1800" b="1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Geri Çekilme Semptomları </a:t>
                      </a:r>
                      <a:endParaRPr lang="en-US" sz="1800" b="1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</a:tr>
              <a:tr h="4160204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en-US" sz="1800" b="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en-US" sz="1800" b="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Kullanıcıların düşünce ve eylemlerini yavaşlatır, </a:t>
                      </a:r>
                      <a:r>
                        <a:rPr lang="tr-TR" sz="1800" b="0" kern="1200" baseline="0" dirty="0" err="1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barbitüratlar</a:t>
                      </a:r>
                      <a:r>
                        <a:rPr lang="tr-TR" sz="1800" b="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 aşırı dozda ölümcüldür. </a:t>
                      </a:r>
                      <a:endParaRPr lang="en-US" sz="1800" b="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0" kern="1200" baseline="0" dirty="0" err="1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Anksiyete</a:t>
                      </a:r>
                      <a:r>
                        <a:rPr lang="tr-TR" sz="1800" b="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 ve depresyon, </a:t>
                      </a:r>
                      <a:r>
                        <a:rPr lang="tr-TR" sz="1800" b="0" kern="1200" baseline="0" dirty="0" err="1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barbitüratların</a:t>
                      </a:r>
                      <a:r>
                        <a:rPr lang="tr-TR" sz="1800" b="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 aşırı dozu ölüme sebebiyet verebilir. </a:t>
                      </a:r>
                      <a:endParaRPr lang="en-US" sz="1800" b="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Sinirlilik, uykusuzluk, kramplar, yüksek miktarda kullanıldığında titremeler </a:t>
                      </a:r>
                      <a:endParaRPr lang="en-US" sz="1800" b="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371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1023935" y="585216"/>
          <a:ext cx="9720265" cy="58424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053"/>
                <a:gridCol w="1944053"/>
                <a:gridCol w="1944053"/>
                <a:gridCol w="1944053"/>
                <a:gridCol w="1944053"/>
              </a:tblGrid>
              <a:tr h="192551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Madde Adı </a:t>
                      </a:r>
                      <a:endParaRPr lang="en-US" sz="1800" b="1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Sokak Adı ya da Bulunma Şekli </a:t>
                      </a:r>
                      <a:endParaRPr lang="en-US" sz="1800" b="1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Kısa Dönem Etkileri </a:t>
                      </a:r>
                      <a:endParaRPr lang="en-US" sz="1800" b="1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Uzun Dönem Etkileri </a:t>
                      </a:r>
                      <a:endParaRPr lang="en-US" sz="1800" b="1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Geri Çekilme Semptomları </a:t>
                      </a:r>
                      <a:endParaRPr lang="en-US" sz="1800" b="1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</a:tr>
              <a:tr h="391696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0" kern="1200" baseline="0" dirty="0" err="1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Hipnosedatifler</a:t>
                      </a:r>
                      <a:r>
                        <a:rPr lang="tr-TR" sz="1800" b="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(Sakinleştirici)</a:t>
                      </a:r>
                      <a:endParaRPr lang="en-US" sz="1800" b="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0" kern="1200" baseline="0" dirty="0" err="1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Benzodiazepinler</a:t>
                      </a:r>
                      <a:r>
                        <a:rPr lang="tr-TR" sz="1800" b="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,  </a:t>
                      </a:r>
                      <a:r>
                        <a:rPr lang="tr-TR" sz="1800" b="0" kern="1200" baseline="0" dirty="0" err="1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Barbitürat</a:t>
                      </a:r>
                      <a:r>
                        <a:rPr lang="tr-TR" sz="1800" b="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 </a:t>
                      </a:r>
                      <a:endParaRPr lang="en-US" sz="1800" b="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Kullanıcıların düşünce ve eylemlerini yavaşlatır, </a:t>
                      </a:r>
                      <a:r>
                        <a:rPr lang="tr-TR" sz="1800" b="0" kern="1200" baseline="0" dirty="0" err="1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barbitüratlar</a:t>
                      </a:r>
                      <a:r>
                        <a:rPr lang="tr-TR" sz="1800" b="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 aşırı dozda ölümcüldür. </a:t>
                      </a:r>
                      <a:endParaRPr lang="en-US" sz="1800" b="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0" kern="1200" baseline="0" dirty="0" err="1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Anksiyete</a:t>
                      </a:r>
                      <a:r>
                        <a:rPr lang="tr-TR" sz="1800" b="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 ve depresyon, </a:t>
                      </a:r>
                      <a:r>
                        <a:rPr lang="tr-TR" sz="1800" b="0" kern="1200" baseline="0" dirty="0" err="1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barbitüratların</a:t>
                      </a:r>
                      <a:r>
                        <a:rPr lang="tr-TR" sz="1800" b="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 aşırı dozu ölüme sebebiyet verebilir. </a:t>
                      </a:r>
                      <a:endParaRPr lang="en-US" sz="1800" b="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Sinirlilik, uykusuzluk, kramplar, yüksek miktarda kullanıldığında titremeler </a:t>
                      </a:r>
                      <a:endParaRPr lang="en-US" sz="1800" b="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3449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1024128" y="585216"/>
          <a:ext cx="9720265" cy="56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053"/>
                <a:gridCol w="1944053"/>
                <a:gridCol w="1944053"/>
                <a:gridCol w="1944053"/>
                <a:gridCol w="1944053"/>
              </a:tblGrid>
              <a:tr h="142364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Madde Adı </a:t>
                      </a:r>
                      <a:endParaRPr lang="en-US" sz="1800" b="1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Sokak Adı ya da Bulunma Şekli </a:t>
                      </a:r>
                      <a:endParaRPr lang="en-US" sz="1800" b="1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Kısa Dönem Etkileri </a:t>
                      </a:r>
                      <a:endParaRPr lang="en-US" sz="1800" b="1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kern="1200" baseline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Uzun Dönem Etkileri </a:t>
                      </a:r>
                      <a:endParaRPr lang="en-US" sz="1800" b="1" kern="1200" baseline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Geri Çekilme Semptomları </a:t>
                      </a:r>
                      <a:endParaRPr lang="en-US" sz="1800" b="1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</a:tr>
              <a:tr h="427092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en-US" sz="1800" b="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en-US" sz="1800" b="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Mutluluk, rahatlama, uyku hali, daha sonra rahatsızlık, </a:t>
                      </a:r>
                      <a:r>
                        <a:rPr lang="tr-TR" sz="1800" b="0" kern="1200" baseline="0" dirty="0" err="1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anksiyete</a:t>
                      </a:r>
                      <a:endParaRPr lang="en-US" sz="1800" b="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Burun kanaması, deride kaşıntı, iştahın kesilmesi, motivasyonsuzluk, böbrek ve akciğerlerde hasar. </a:t>
                      </a:r>
                      <a:endParaRPr lang="en-US" sz="1800" b="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Kimi uçucular içerdiği bazı maddeler nedeniyle (</a:t>
                      </a:r>
                      <a:r>
                        <a:rPr lang="tr-TR" sz="1800" b="0" kern="1200" baseline="0" dirty="0" err="1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örn</a:t>
                      </a:r>
                      <a:r>
                        <a:rPr lang="tr-TR" sz="1800" b="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. Kurşun), beyne zarar verebilir. </a:t>
                      </a:r>
                      <a:endParaRPr lang="en-US" sz="1800" b="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0251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1023935" y="585215"/>
          <a:ext cx="9720265" cy="57483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053"/>
                <a:gridCol w="1944053"/>
                <a:gridCol w="1944053"/>
                <a:gridCol w="1944053"/>
                <a:gridCol w="1944053"/>
              </a:tblGrid>
              <a:tr h="1894489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Madde Adı </a:t>
                      </a:r>
                      <a:endParaRPr lang="en-US" sz="1800" b="1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Sokak Adı ya da Bulunma Şekli </a:t>
                      </a:r>
                      <a:endParaRPr lang="en-US" sz="1800" b="1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kern="1200" baseline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Kısa Dönem Etkileri </a:t>
                      </a:r>
                      <a:endParaRPr lang="en-US" sz="1800" b="1" kern="1200" baseline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kern="1200" baseline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Uzun Dönem Etkileri </a:t>
                      </a:r>
                      <a:endParaRPr lang="en-US" sz="1800" b="1" kern="1200" baseline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Geri Çekilme Semptomları </a:t>
                      </a:r>
                      <a:endParaRPr lang="en-US" sz="1800" b="1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</a:tr>
              <a:tr h="385386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Uçucu Maddeler </a:t>
                      </a:r>
                      <a:endParaRPr lang="en-US" sz="1800" b="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0" kern="1200" baseline="0" dirty="0" err="1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Uhu</a:t>
                      </a:r>
                      <a:r>
                        <a:rPr lang="tr-TR" sz="1800" b="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, </a:t>
                      </a:r>
                      <a:r>
                        <a:rPr lang="tr-TR" sz="1800" b="0" kern="1200" baseline="0" dirty="0" err="1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bali,tiner</a:t>
                      </a:r>
                      <a:endParaRPr lang="en-US" sz="1800" b="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Mutluluk, rahatlama, uyku hali, daha sonra rahatsızlık, </a:t>
                      </a:r>
                      <a:r>
                        <a:rPr lang="tr-TR" sz="1800" b="0" kern="1200" baseline="0" dirty="0" err="1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anksiyete</a:t>
                      </a:r>
                      <a:endParaRPr lang="en-US" sz="1800" b="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Burun kanaması, deride kaşıntı, iştahın kesilmesi, motivasyonsuzluk, böbrek ve akciğerlerde hasar. </a:t>
                      </a:r>
                      <a:endParaRPr lang="en-US" sz="1800" b="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Kimi uçucular içerdiği bazı maddeler nedeniyle (</a:t>
                      </a:r>
                      <a:r>
                        <a:rPr lang="tr-TR" sz="1800" b="0" kern="1200" baseline="0" dirty="0" err="1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örn</a:t>
                      </a:r>
                      <a:r>
                        <a:rPr lang="tr-TR" sz="1800" b="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. Kurşun), beyne zarar verebilir. </a:t>
                      </a:r>
                      <a:endParaRPr lang="en-US" sz="1800" b="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2663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Maddeler ve etkileri ile ilgili ayrıntılı bilgi için:</a:t>
            </a:r>
            <a:endParaRPr lang="tr-TR" dirty="0" smtClean="0">
              <a:hlinkClick r:id="rId2"/>
            </a:endParaRPr>
          </a:p>
          <a:p>
            <a:endParaRPr lang="tr-TR" dirty="0">
              <a:hlinkClick r:id="rId2"/>
            </a:endParaRPr>
          </a:p>
          <a:p>
            <a:r>
              <a:rPr lang="tr-TR" dirty="0" smtClean="0">
                <a:hlinkClick r:id="rId2"/>
              </a:rPr>
              <a:t>https</a:t>
            </a:r>
            <a:r>
              <a:rPr lang="tr-TR" dirty="0">
                <a:hlinkClick r:id="rId2"/>
              </a:rPr>
              <a:t>://</a:t>
            </a:r>
            <a:r>
              <a:rPr lang="tr-TR" dirty="0" smtClean="0">
                <a:hlinkClick r:id="rId2"/>
              </a:rPr>
              <a:t>sbu.saglik.gov.tr/Ekutuphane/kitaplar/maddebagimliligi.pdf</a:t>
            </a:r>
            <a:r>
              <a:rPr lang="tr-TR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030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UYUŞTURUCU MADDELER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Alkol</a:t>
            </a:r>
            <a:endParaRPr lang="en-US" dirty="0"/>
          </a:p>
          <a:p>
            <a:r>
              <a:rPr lang="tr-TR" dirty="0"/>
              <a:t>Nikotin </a:t>
            </a:r>
            <a:endParaRPr lang="en-US" dirty="0"/>
          </a:p>
          <a:p>
            <a:r>
              <a:rPr lang="tr-TR" dirty="0" err="1"/>
              <a:t>Opiatlar</a:t>
            </a:r>
            <a:r>
              <a:rPr lang="tr-TR" dirty="0"/>
              <a:t> </a:t>
            </a:r>
            <a:endParaRPr lang="en-US" dirty="0"/>
          </a:p>
          <a:p>
            <a:r>
              <a:rPr lang="tr-TR" dirty="0" err="1"/>
              <a:t>Halüsinojenler</a:t>
            </a:r>
            <a:endParaRPr lang="en-US" dirty="0"/>
          </a:p>
          <a:p>
            <a:r>
              <a:rPr lang="tr-TR" dirty="0"/>
              <a:t>Esrar </a:t>
            </a:r>
            <a:endParaRPr lang="en-US" dirty="0"/>
          </a:p>
          <a:p>
            <a:r>
              <a:rPr lang="tr-TR" dirty="0"/>
              <a:t>Uyarıcılar (</a:t>
            </a:r>
            <a:r>
              <a:rPr lang="tr-TR" dirty="0" err="1"/>
              <a:t>Stimulanlar</a:t>
            </a:r>
            <a:r>
              <a:rPr lang="tr-TR" dirty="0"/>
              <a:t>)</a:t>
            </a:r>
            <a:endParaRPr lang="en-US" dirty="0"/>
          </a:p>
          <a:p>
            <a:r>
              <a:rPr lang="tr-TR" dirty="0"/>
              <a:t>Sakinleştiriciler (</a:t>
            </a:r>
            <a:r>
              <a:rPr lang="tr-TR" dirty="0" err="1"/>
              <a:t>Hipnosedatifler</a:t>
            </a:r>
            <a:r>
              <a:rPr lang="tr-TR" dirty="0"/>
              <a:t>) </a:t>
            </a:r>
            <a:endParaRPr lang="en-US" dirty="0"/>
          </a:p>
          <a:p>
            <a:r>
              <a:rPr lang="tr-TR" dirty="0"/>
              <a:t>Uçucu Maddeler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48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24753" y="324784"/>
            <a:ext cx="10515600" cy="1325563"/>
          </a:xfrm>
        </p:spPr>
        <p:txBody>
          <a:bodyPr/>
          <a:lstStyle/>
          <a:p>
            <a:endParaRPr lang="en-US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824753" y="324784"/>
          <a:ext cx="10515600" cy="61566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/>
                <a:gridCol w="2103120"/>
                <a:gridCol w="2103120"/>
                <a:gridCol w="2103120"/>
                <a:gridCol w="2103120"/>
              </a:tblGrid>
              <a:tr h="156545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Madde Adı </a:t>
                      </a:r>
                      <a:endParaRPr lang="en-US" sz="180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Sokak Adı ya da Bulunma Şekli </a:t>
                      </a:r>
                      <a:endParaRPr lang="en-US" sz="180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Kısa Dönem Etkileri </a:t>
                      </a:r>
                      <a:endParaRPr lang="en-US" sz="180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Uzun Dönem Etkileri </a:t>
                      </a:r>
                      <a:endParaRPr lang="en-US" sz="180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Geri Çekilme Semptomları </a:t>
                      </a:r>
                      <a:endParaRPr lang="en-US" sz="180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912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en-US" sz="18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en-US" sz="18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aseline="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Az miktarda alındığında vücudu rahatlatır, </a:t>
                      </a:r>
                      <a:endParaRPr lang="tr-TR" sz="1800" baseline="0" dirty="0" smtClean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aseline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fazla </a:t>
                      </a:r>
                      <a:r>
                        <a:rPr lang="tr-TR" sz="1800" baseline="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miktarda alındığında kusma, koordinasyon kaybı, konuşma bozukluğu etkileri vardır.  </a:t>
                      </a:r>
                      <a:endParaRPr lang="en-US" sz="18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aseline="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Depresyon </a:t>
                      </a:r>
                      <a:endParaRPr lang="tr-TR" sz="1800" baseline="0" dirty="0" smtClean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aseline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Karaciğer </a:t>
                      </a:r>
                      <a:r>
                        <a:rPr lang="tr-TR" sz="1800" baseline="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Fonksiyonlarında bozulma, </a:t>
                      </a:r>
                      <a:endParaRPr lang="tr-TR" sz="1800" baseline="0" dirty="0" smtClean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aseline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kalp </a:t>
                      </a:r>
                      <a:r>
                        <a:rPr lang="tr-TR" sz="1800" baseline="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ve kan hastalıkları </a:t>
                      </a:r>
                      <a:endParaRPr lang="en-US" sz="18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aseline="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Anksiyete</a:t>
                      </a:r>
                      <a:r>
                        <a:rPr lang="tr-TR" sz="1800" baseline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,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aseline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 </a:t>
                      </a:r>
                      <a:r>
                        <a:rPr lang="tr-TR" sz="1800" baseline="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titreme, </a:t>
                      </a:r>
                      <a:endParaRPr lang="tr-TR" sz="1800" baseline="0" dirty="0" smtClean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aseline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kasılma</a:t>
                      </a:r>
                      <a:endParaRPr lang="en-US" sz="18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0201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916361" y="585216"/>
          <a:ext cx="9720265" cy="5708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053"/>
                <a:gridCol w="1944053"/>
                <a:gridCol w="1944053"/>
                <a:gridCol w="1944053"/>
                <a:gridCol w="1944053"/>
              </a:tblGrid>
              <a:tr h="1076421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Madde Adı </a:t>
                      </a:r>
                      <a:endParaRPr lang="en-US" sz="180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Sokak Adı ya da Bulunma Şekli </a:t>
                      </a:r>
                      <a:endParaRPr lang="en-US" sz="180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Kısa Dönem Etkileri </a:t>
                      </a:r>
                      <a:endParaRPr lang="en-US" sz="180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Uzun Dönem Etkileri </a:t>
                      </a:r>
                      <a:endParaRPr lang="en-US" sz="180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Geri Çekilme Semptomları </a:t>
                      </a:r>
                      <a:endParaRPr lang="en-US" sz="180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93" marR="63393" marT="0" marB="0"/>
                </a:tc>
              </a:tr>
              <a:tr h="463158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Alkol </a:t>
                      </a:r>
                      <a:endParaRPr lang="en-US" sz="18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Alkollü İçecekler,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Şuruplar (Öksürük)</a:t>
                      </a:r>
                      <a:endParaRPr lang="en-US" sz="18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aseline="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Az miktarda alındığında vücudu rahatlatır, </a:t>
                      </a:r>
                      <a:endParaRPr lang="tr-TR" sz="1800" baseline="0" dirty="0" smtClean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aseline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fazla </a:t>
                      </a:r>
                      <a:r>
                        <a:rPr lang="tr-TR" sz="1800" baseline="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miktarda alındığında kusma, koordinasyon kaybı, konuşma bozukluğu etkileri vardır.  </a:t>
                      </a:r>
                      <a:endParaRPr lang="en-US" sz="18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aseline="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Depresyon </a:t>
                      </a:r>
                      <a:endParaRPr lang="tr-TR" sz="1800" baseline="0" dirty="0" smtClean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aseline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Karaciğer </a:t>
                      </a:r>
                      <a:r>
                        <a:rPr lang="tr-TR" sz="1800" baseline="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Fonksiyonlarında bozulma, </a:t>
                      </a:r>
                      <a:endParaRPr lang="tr-TR" sz="1800" baseline="0" dirty="0" smtClean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aseline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kalp </a:t>
                      </a:r>
                      <a:r>
                        <a:rPr lang="tr-TR" sz="1800" baseline="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ve kan hastalıkları </a:t>
                      </a:r>
                      <a:endParaRPr lang="en-US" sz="18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aseline="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Anksiyete</a:t>
                      </a:r>
                      <a:r>
                        <a:rPr lang="tr-TR" sz="1800" baseline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,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aseline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 </a:t>
                      </a:r>
                      <a:r>
                        <a:rPr lang="tr-TR" sz="1800" baseline="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titreme, </a:t>
                      </a:r>
                      <a:endParaRPr lang="tr-TR" sz="1800" baseline="0" dirty="0" smtClean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baseline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kasılma</a:t>
                      </a:r>
                      <a:endParaRPr lang="en-US" sz="18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93" marR="6339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729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1023935" y="585215"/>
          <a:ext cx="9720265" cy="58021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053"/>
                <a:gridCol w="1944053"/>
                <a:gridCol w="1944053"/>
                <a:gridCol w="1944053"/>
                <a:gridCol w="1944053"/>
              </a:tblGrid>
              <a:tr h="189088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Madde Adı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Sokak Adı ya da Bulunma Şekli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Kısa Dönem Etkileri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Uzun Dönem Etkileri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Geri Çekilme Semptomları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</a:tr>
              <a:tr h="391125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Uyarıcı, duyuları harekete geçirir, vücudu rahatlatır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Akciğer, kalp hastalıkları, kanser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Uyku düzeninde bozulma, baş ağrısı, öksürük, sinirlilik, beslenme sorunları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9273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1023935" y="585216"/>
          <a:ext cx="9720265" cy="56676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053"/>
                <a:gridCol w="1944053"/>
                <a:gridCol w="1944053"/>
                <a:gridCol w="1944053"/>
                <a:gridCol w="1944053"/>
              </a:tblGrid>
              <a:tr h="188922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Madde Adı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Sokak Adı ya da Bulunma Şekli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Kısa Dönem Etkileri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Uzun Dönem Etkileri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Geri Çekilme Semptomları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</a:tr>
              <a:tr h="3778444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Nikotin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Sigara, Nikotin Sakızlı, Nikotin Bandı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Uyarıcı, duyuları harekete geçirir, vücudu rahatlatır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Akciğer, kalp hastalıkları, kanser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Uyku düzeninde bozulma, baş ağrısı, öksürük, sinirlilik, beslenme sorunları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5983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1023935" y="585215"/>
          <a:ext cx="9720265" cy="58290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053"/>
                <a:gridCol w="1944053"/>
                <a:gridCol w="1944053"/>
                <a:gridCol w="1944053"/>
                <a:gridCol w="1944053"/>
              </a:tblGrid>
              <a:tr h="2473949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Madde Adı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Sokak Adı ya da Bulunma Şekli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Kısa Dönem Etkileri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Uzun Dönem Etkileri </a:t>
                      </a:r>
                      <a:endParaRPr lang="en-US" sz="1800" kern="1200" baseline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Geri Çekilme Semptomları </a:t>
                      </a:r>
                      <a:endParaRPr lang="en-US" sz="1800" kern="1200" baseline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</a:tr>
              <a:tr h="335508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Acıyı azaltır, hayal görme hissi uyandırır, doz aşımı ölümcüldür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Bağımlılık geliştirir, damar içi kullanımda sağlık riskleri taşır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 err="1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Anksiyete</a:t>
                      </a: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, uykusuzluk, kas kasılmaları, kusma, terleme, ishal, ağrı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0725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1023935" y="585216"/>
          <a:ext cx="9720265" cy="58424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053"/>
                <a:gridCol w="1944053"/>
                <a:gridCol w="1944053"/>
                <a:gridCol w="1944053"/>
                <a:gridCol w="1944053"/>
              </a:tblGrid>
              <a:tr h="2479657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Madde Adı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Sokak Adı ya da Bulunma Şekli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Kısa Dönem Etkileri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Uzun Dönem Etkileri </a:t>
                      </a:r>
                      <a:endParaRPr lang="en-US" sz="1800" kern="1200" baseline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Geri Çekilme Semptomları </a:t>
                      </a:r>
                      <a:endParaRPr lang="en-US" sz="1800" kern="1200" baseline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</a:tr>
              <a:tr h="3362821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 err="1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Opiatlar</a:t>
                      </a: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Eroin, Morfin, Kodein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Acıyı azaltır, hayal görme hissi uyandırır, doz aşımı ölümcüldür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Bağımlılık geliştirir, damar içi kullanımda sağlık riskleri taşır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 err="1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Anksiyete</a:t>
                      </a: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, uykusuzluk, kas kasılmaları, kusma, terleme, ishal, ağrı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6208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902914" y="585216"/>
          <a:ext cx="9720265" cy="57617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053"/>
                <a:gridCol w="1944053"/>
                <a:gridCol w="1944053"/>
                <a:gridCol w="1944053"/>
                <a:gridCol w="1944053"/>
              </a:tblGrid>
              <a:tr h="1280399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Madde Adı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Sokak Adı ya da Bulunma Şekli </a:t>
                      </a:r>
                      <a:endParaRPr lang="en-US" sz="1800" kern="1200" baseline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Kısa Dönem Etkileri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Uzun Dönem Etkileri </a:t>
                      </a:r>
                      <a:endParaRPr lang="en-US" sz="1800" kern="1200" baseline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Geri Çekilme Semptomları </a:t>
                      </a:r>
                      <a:endParaRPr lang="en-US" sz="1800" kern="1200" baseline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</a:tr>
              <a:tr h="4481397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Kullanıcının ruh halini değiştirir, renkler görülebilir, memnuniyet verici hisler yaşatır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Hafıza zarar görür, ruh sağlığı olumsuz etkilenir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Belirgin fiziksel semptomları yoktur, ancak kullanıcılar duygusal olarak maddeye bağımlı olur</a:t>
                      </a:r>
                      <a:r>
                        <a:rPr lang="tr-TR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, değişken </a:t>
                      </a:r>
                      <a:r>
                        <a:rPr lang="tr-TR" sz="1800" kern="1200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NewRoman"/>
                        </a:rPr>
                        <a:t>ruh hali görülür 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NewRoman"/>
                      </a:endParaRPr>
                    </a:p>
                  </a:txBody>
                  <a:tcPr marL="63393" marR="6339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7153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</TotalTime>
  <Words>921</Words>
  <Application>Microsoft Office PowerPoint</Application>
  <PresentationFormat>Geniş ekran</PresentationFormat>
  <Paragraphs>172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5" baseType="lpstr">
      <vt:lpstr>Arial Narrow</vt:lpstr>
      <vt:lpstr>Calibri</vt:lpstr>
      <vt:lpstr>Calibri Light</vt:lpstr>
      <vt:lpstr>Times New Roman</vt:lpstr>
      <vt:lpstr>TimesNewRoman</vt:lpstr>
      <vt:lpstr>Geçmişe bakış</vt:lpstr>
      <vt:lpstr>BAĞIMLILIK YAPICI MADDELER VE ETKİLERİ </vt:lpstr>
      <vt:lpstr>UYUŞTURUCU MADDELER 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BAĞIMLILIK YAPICI MADDELER VE ETKİLERİ </dc:title>
  <dc:creator>Gonca</dc:creator>
  <cp:lastModifiedBy> x</cp:lastModifiedBy>
  <cp:revision>2</cp:revision>
  <dcterms:created xsi:type="dcterms:W3CDTF">2017-05-23T19:11:22Z</dcterms:created>
  <dcterms:modified xsi:type="dcterms:W3CDTF">2017-06-30T10:28:56Z</dcterms:modified>
</cp:coreProperties>
</file>