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6" r:id="rId4"/>
    <p:sldId id="267" r:id="rId5"/>
    <p:sldId id="268" r:id="rId6"/>
    <p:sldId id="269" r:id="rId7"/>
    <p:sldId id="270" r:id="rId8"/>
    <p:sldId id="27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3770611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9079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5EB87B-CDD9-4B2C-8073-BDACCB49749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4705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38496839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EB87B-CDD9-4B2C-8073-BDACCB49749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38339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2553874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32697278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8161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490082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FB815F9-CE32-4C92-A860-B116EF155862}" type="datetimeFigureOut">
              <a:rPr lang="tr-TR" smtClean="0"/>
              <a:t>20.5.2020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3049120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2629288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FB815F9-CE32-4C92-A860-B116EF155862}" type="datetimeFigureOut">
              <a:rPr lang="tr-TR" smtClean="0"/>
              <a:t>20.5.2020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432842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FB815F9-CE32-4C92-A860-B116EF155862}" type="datetimeFigureOut">
              <a:rPr lang="tr-TR" smtClean="0"/>
              <a:t>20.5.2020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698420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B815F9-CE32-4C92-A860-B116EF155862}" type="datetimeFigureOut">
              <a:rPr lang="tr-TR" smtClean="0"/>
              <a:t>20.5.2020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2887543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1338981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FB815F9-CE32-4C92-A860-B116EF155862}" type="datetimeFigureOut">
              <a:rPr lang="tr-TR" smtClean="0"/>
              <a:t>20.5.2020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25EB87B-CDD9-4B2C-8073-BDACCB497499}" type="slidenum">
              <a:rPr lang="tr-TR" smtClean="0"/>
              <a:t>‹#›</a:t>
            </a:fld>
            <a:endParaRPr lang="tr-TR"/>
          </a:p>
        </p:txBody>
      </p:sp>
    </p:spTree>
    <p:extLst>
      <p:ext uri="{BB962C8B-B14F-4D97-AF65-F5344CB8AC3E}">
        <p14:creationId xmlns:p14="http://schemas.microsoft.com/office/powerpoint/2010/main" val="1490903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FB815F9-CE32-4C92-A860-B116EF155862}" type="datetimeFigureOut">
              <a:rPr lang="tr-TR" smtClean="0"/>
              <a:t>20.5.2020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25EB87B-CDD9-4B2C-8073-BDACCB497499}" type="slidenum">
              <a:rPr lang="tr-TR" smtClean="0"/>
              <a:t>‹#›</a:t>
            </a:fld>
            <a:endParaRPr lang="tr-TR"/>
          </a:p>
        </p:txBody>
      </p:sp>
    </p:spTree>
    <p:extLst>
      <p:ext uri="{BB962C8B-B14F-4D97-AF65-F5344CB8AC3E}">
        <p14:creationId xmlns:p14="http://schemas.microsoft.com/office/powerpoint/2010/main" val="253995789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8D9E07-ED7B-4158-84FC-EAB4FBA4330E}"/>
              </a:ext>
            </a:extLst>
          </p:cNvPr>
          <p:cNvSpPr>
            <a:spLocks noGrp="1"/>
          </p:cNvSpPr>
          <p:nvPr>
            <p:ph type="ctrTitle"/>
          </p:nvPr>
        </p:nvSpPr>
        <p:spPr/>
        <p:txBody>
          <a:bodyPr>
            <a:normAutofit/>
          </a:bodyPr>
          <a:lstStyle/>
          <a:p>
            <a:r>
              <a:rPr lang="tr-TR" dirty="0"/>
              <a:t>Sosyal </a:t>
            </a:r>
            <a:r>
              <a:rPr lang="tr-TR" dirty="0" err="1"/>
              <a:t>Tabakalaşma</a:t>
            </a:r>
            <a:endParaRPr lang="tr-TR" dirty="0"/>
          </a:p>
        </p:txBody>
      </p:sp>
      <p:sp>
        <p:nvSpPr>
          <p:cNvPr id="3" name="Alt Başlık 2">
            <a:extLst>
              <a:ext uri="{FF2B5EF4-FFF2-40B4-BE49-F238E27FC236}">
                <a16:creationId xmlns:a16="http://schemas.microsoft.com/office/drawing/2014/main" id="{9BA35200-A765-4A17-96EE-7B5806AD4A6C}"/>
              </a:ext>
            </a:extLst>
          </p:cNvPr>
          <p:cNvSpPr>
            <a:spLocks noGrp="1"/>
          </p:cNvSpPr>
          <p:nvPr>
            <p:ph type="subTitle" idx="1"/>
          </p:nvPr>
        </p:nvSpPr>
        <p:spPr/>
        <p:txBody>
          <a:bodyPr/>
          <a:lstStyle/>
          <a:p>
            <a:r>
              <a:rPr lang="tr-TR" dirty="0"/>
              <a:t>K. </a:t>
            </a:r>
            <a:r>
              <a:rPr lang="tr-TR" dirty="0" err="1"/>
              <a:t>Bales</a:t>
            </a:r>
            <a:r>
              <a:rPr lang="tr-TR" dirty="0"/>
              <a:t>- Kullanılıp Atılanlar: Küresel Ekonomide Yeni Kölelik </a:t>
            </a:r>
          </a:p>
        </p:txBody>
      </p:sp>
    </p:spTree>
    <p:extLst>
      <p:ext uri="{BB962C8B-B14F-4D97-AF65-F5344CB8AC3E}">
        <p14:creationId xmlns:p14="http://schemas.microsoft.com/office/powerpoint/2010/main" val="122208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08CF60-8FA9-49F2-A0D9-13486C15299E}"/>
              </a:ext>
            </a:extLst>
          </p:cNvPr>
          <p:cNvSpPr>
            <a:spLocks noGrp="1"/>
          </p:cNvSpPr>
          <p:nvPr>
            <p:ph type="title"/>
          </p:nvPr>
        </p:nvSpPr>
        <p:spPr/>
        <p:txBody>
          <a:bodyPr/>
          <a:lstStyle/>
          <a:p>
            <a:r>
              <a:rPr lang="tr-TR" dirty="0"/>
              <a:t>Yeni Kölelik</a:t>
            </a:r>
          </a:p>
        </p:txBody>
      </p:sp>
      <p:sp>
        <p:nvSpPr>
          <p:cNvPr id="4" name="İçerik Yer Tutucusu 3">
            <a:extLst>
              <a:ext uri="{FF2B5EF4-FFF2-40B4-BE49-F238E27FC236}">
                <a16:creationId xmlns:a16="http://schemas.microsoft.com/office/drawing/2014/main" id="{3F5BCCA2-928E-458B-824D-3B5C91446DF7}"/>
              </a:ext>
            </a:extLst>
          </p:cNvPr>
          <p:cNvSpPr>
            <a:spLocks noGrp="1"/>
          </p:cNvSpPr>
          <p:nvPr>
            <p:ph sz="half" idx="1"/>
          </p:nvPr>
        </p:nvSpPr>
        <p:spPr/>
        <p:txBody>
          <a:bodyPr>
            <a:noAutofit/>
          </a:bodyPr>
          <a:lstStyle/>
          <a:p>
            <a:r>
              <a:rPr lang="tr-TR" sz="2000" b="1" dirty="0" err="1"/>
              <a:t>Kevin</a:t>
            </a:r>
            <a:r>
              <a:rPr lang="tr-TR" sz="2000" b="1" dirty="0"/>
              <a:t> </a:t>
            </a:r>
            <a:r>
              <a:rPr lang="tr-TR" sz="2000" b="1" dirty="0" err="1"/>
              <a:t>Bales</a:t>
            </a:r>
            <a:r>
              <a:rPr lang="tr-TR" sz="2000" b="1" dirty="0"/>
              <a:t> kitabında,  temel tartışması köleliğin farklı şekilde var olduğunu ve köleliğin ekonomik sömürü amacıyla bir kişinin diğeri tarafından tam kontrolü olarak  tanımlamaktadır.</a:t>
            </a:r>
          </a:p>
          <a:p>
            <a:r>
              <a:rPr lang="tr-TR" sz="2000" b="1" dirty="0"/>
              <a:t> Kölelik, 19. yüzyılda köle ticaretinin kaldırılmasından bu yana küresel olarak ortadan kalkmamıştır.</a:t>
            </a:r>
          </a:p>
        </p:txBody>
      </p:sp>
      <p:pic>
        <p:nvPicPr>
          <p:cNvPr id="1026" name="Picture 2" descr="Disposable People">
            <a:extLst>
              <a:ext uri="{FF2B5EF4-FFF2-40B4-BE49-F238E27FC236}">
                <a16:creationId xmlns:a16="http://schemas.microsoft.com/office/drawing/2014/main" id="{CC5E51C2-CE14-4AC4-840E-76F0304C9959}"/>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7807569" y="2133599"/>
            <a:ext cx="3123028" cy="3676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5949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054" name="Group 136">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38"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39"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40"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41"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42"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3"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44"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45"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46"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47"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48"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49"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055" name="Group 150">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52"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53"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54"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55"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6"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57"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58"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59"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60"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61"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62"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63"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056" name="Rectangle 164">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057"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169" name="Rectangle 168">
            <a:extLst>
              <a:ext uri="{FF2B5EF4-FFF2-40B4-BE49-F238E27FC236}">
                <a16:creationId xmlns:a16="http://schemas.microsoft.com/office/drawing/2014/main" id="{1EDD21E1-BAF0-4314-AB31-82ECB8AC9E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608CF60-8FA9-49F2-A0D9-13486C15299E}"/>
              </a:ext>
            </a:extLst>
          </p:cNvPr>
          <p:cNvSpPr>
            <a:spLocks noGrp="1"/>
          </p:cNvSpPr>
          <p:nvPr>
            <p:ph type="title"/>
          </p:nvPr>
        </p:nvSpPr>
        <p:spPr>
          <a:xfrm>
            <a:off x="649224" y="645106"/>
            <a:ext cx="5122652" cy="1259894"/>
          </a:xfrm>
        </p:spPr>
        <p:txBody>
          <a:bodyPr vert="horz" lIns="91440" tIns="45720" rIns="91440" bIns="45720" rtlCol="0" anchor="t">
            <a:normAutofit/>
          </a:bodyPr>
          <a:lstStyle/>
          <a:p>
            <a:r>
              <a:rPr lang="en-US"/>
              <a:t>Yeni Kölelik</a:t>
            </a:r>
          </a:p>
        </p:txBody>
      </p:sp>
      <p:sp>
        <p:nvSpPr>
          <p:cNvPr id="171" name="Rectangle 170">
            <a:extLst>
              <a:ext uri="{FF2B5EF4-FFF2-40B4-BE49-F238E27FC236}">
                <a16:creationId xmlns:a16="http://schemas.microsoft.com/office/drawing/2014/main" id="{FDC8619C-F25D-468E-95FA-2A2151D7DD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3" name="İçerik Yer Tutucusu 2">
            <a:extLst>
              <a:ext uri="{FF2B5EF4-FFF2-40B4-BE49-F238E27FC236}">
                <a16:creationId xmlns:a16="http://schemas.microsoft.com/office/drawing/2014/main" id="{F834F784-5254-4B6A-9942-0C2130B9A37C}"/>
              </a:ext>
            </a:extLst>
          </p:cNvPr>
          <p:cNvSpPr>
            <a:spLocks noGrp="1"/>
          </p:cNvSpPr>
          <p:nvPr>
            <p:ph sz="half" idx="1"/>
          </p:nvPr>
        </p:nvSpPr>
        <p:spPr>
          <a:xfrm>
            <a:off x="649225" y="2133600"/>
            <a:ext cx="5669186" cy="3858227"/>
          </a:xfrm>
        </p:spPr>
        <p:txBody>
          <a:bodyPr vert="horz" lIns="91440" tIns="45720" rIns="91440" bIns="45720" rtlCol="0">
            <a:noAutofit/>
          </a:bodyPr>
          <a:lstStyle/>
          <a:p>
            <a:pPr>
              <a:lnSpc>
                <a:spcPct val="90000"/>
              </a:lnSpc>
            </a:pPr>
            <a:r>
              <a:rPr lang="en-US" sz="2000" b="1" dirty="0" err="1"/>
              <a:t>Dünyada</a:t>
            </a:r>
            <a:r>
              <a:rPr lang="en-US" sz="2000" b="1" dirty="0"/>
              <a:t> </a:t>
            </a:r>
            <a:r>
              <a:rPr lang="en-US" sz="2000" b="1" dirty="0" err="1"/>
              <a:t>Kaç</a:t>
            </a:r>
            <a:r>
              <a:rPr lang="en-US" sz="2000" b="1" dirty="0"/>
              <a:t> Tane </a:t>
            </a:r>
            <a:r>
              <a:rPr lang="en-US" sz="2000" b="1" dirty="0" err="1"/>
              <a:t>Köle</a:t>
            </a:r>
            <a:r>
              <a:rPr lang="en-US" sz="2000" b="1" dirty="0"/>
              <a:t> Var? </a:t>
            </a:r>
          </a:p>
          <a:p>
            <a:pPr>
              <a:lnSpc>
                <a:spcPct val="90000"/>
              </a:lnSpc>
            </a:pPr>
            <a:r>
              <a:rPr lang="tr-TR" sz="2000" b="1" dirty="0" err="1"/>
              <a:t>Bales’e</a:t>
            </a:r>
            <a:r>
              <a:rPr lang="tr-TR" sz="2000" b="1" dirty="0"/>
              <a:t> </a:t>
            </a:r>
            <a:r>
              <a:rPr lang="en-US" sz="2000" b="1" dirty="0" err="1"/>
              <a:t>göre</a:t>
            </a:r>
            <a:r>
              <a:rPr lang="en-US" sz="2000" b="1" dirty="0"/>
              <a:t> </a:t>
            </a:r>
            <a:r>
              <a:rPr lang="en-US" sz="2000" b="1" dirty="0" err="1"/>
              <a:t>bugün</a:t>
            </a:r>
            <a:r>
              <a:rPr lang="en-US" sz="2000" b="1" dirty="0"/>
              <a:t> </a:t>
            </a:r>
            <a:r>
              <a:rPr lang="en-US" sz="2000" b="1" dirty="0" err="1"/>
              <a:t>dünyadaki</a:t>
            </a:r>
            <a:r>
              <a:rPr lang="en-US" sz="2000" b="1" dirty="0"/>
              <a:t> </a:t>
            </a:r>
            <a:r>
              <a:rPr lang="en-US" sz="2000" b="1" dirty="0" err="1"/>
              <a:t>kölelerin</a:t>
            </a:r>
            <a:r>
              <a:rPr lang="en-US" sz="2000" b="1" dirty="0"/>
              <a:t> </a:t>
            </a:r>
            <a:r>
              <a:rPr lang="en-US" sz="2000" b="1" dirty="0" err="1"/>
              <a:t>toplam</a:t>
            </a:r>
            <a:r>
              <a:rPr lang="en-US" sz="2000" b="1" dirty="0"/>
              <a:t> </a:t>
            </a:r>
            <a:r>
              <a:rPr lang="en-US" sz="2000" b="1" dirty="0" err="1"/>
              <a:t>sayısı</a:t>
            </a:r>
            <a:r>
              <a:rPr lang="en-US" sz="2000" b="1" dirty="0"/>
              <a:t> 27milyon</a:t>
            </a:r>
            <a:r>
              <a:rPr lang="tr-TR" sz="2000" b="1" dirty="0"/>
              <a:t>dur</a:t>
            </a:r>
            <a:r>
              <a:rPr lang="en-US" sz="2000" b="1" dirty="0"/>
              <a:t>. </a:t>
            </a:r>
          </a:p>
          <a:p>
            <a:pPr>
              <a:lnSpc>
                <a:spcPct val="90000"/>
              </a:lnSpc>
            </a:pPr>
            <a:r>
              <a:rPr lang="tr-TR" sz="2000" b="1" dirty="0"/>
              <a:t>«</a:t>
            </a:r>
            <a:r>
              <a:rPr lang="en-US" sz="2000" b="1" dirty="0"/>
              <a:t>Bu, 200 </a:t>
            </a:r>
            <a:r>
              <a:rPr lang="en-US" sz="2000" b="1" dirty="0" err="1"/>
              <a:t>milyona</a:t>
            </a:r>
            <a:r>
              <a:rPr lang="en-US" sz="2000" b="1" dirty="0"/>
              <a:t> </a:t>
            </a:r>
            <a:r>
              <a:rPr lang="en-US" sz="2000" b="1" dirty="0" err="1"/>
              <a:t>ulaşan</a:t>
            </a:r>
            <a:r>
              <a:rPr lang="en-US" sz="2000" b="1" dirty="0"/>
              <a:t> </a:t>
            </a:r>
            <a:r>
              <a:rPr lang="en-US" sz="2000" b="1" dirty="0" err="1"/>
              <a:t>tahminler</a:t>
            </a:r>
            <a:r>
              <a:rPr lang="en-US" sz="2000" b="1" dirty="0"/>
              <a:t> </a:t>
            </a:r>
            <a:r>
              <a:rPr lang="en-US" sz="2000" b="1" dirty="0" err="1"/>
              <a:t>öne</a:t>
            </a:r>
            <a:r>
              <a:rPr lang="en-US" sz="2000" b="1" dirty="0"/>
              <a:t> </a:t>
            </a:r>
            <a:r>
              <a:rPr lang="en-US" sz="2000" b="1" dirty="0" err="1"/>
              <a:t>süren</a:t>
            </a:r>
            <a:r>
              <a:rPr lang="en-US" sz="2000" b="1" dirty="0"/>
              <a:t> </a:t>
            </a:r>
            <a:r>
              <a:rPr lang="en-US" sz="2000" b="1" dirty="0" err="1"/>
              <a:t>bazı</a:t>
            </a:r>
            <a:r>
              <a:rPr lang="en-US" sz="2000" b="1" dirty="0"/>
              <a:t> </a:t>
            </a:r>
            <a:r>
              <a:rPr lang="en-US" sz="2000" b="1" dirty="0" err="1"/>
              <a:t>eylemcilerindekinin</a:t>
            </a:r>
            <a:r>
              <a:rPr lang="en-US" sz="2000" b="1" dirty="0"/>
              <a:t> </a:t>
            </a:r>
            <a:r>
              <a:rPr lang="en-US" sz="2000" b="1" dirty="0" err="1"/>
              <a:t>yanında</a:t>
            </a:r>
            <a:r>
              <a:rPr lang="en-US" sz="2000" b="1" dirty="0"/>
              <a:t> </a:t>
            </a:r>
            <a:r>
              <a:rPr lang="en-US" sz="2000" b="1" dirty="0" err="1"/>
              <a:t>çok</a:t>
            </a:r>
            <a:r>
              <a:rPr lang="en-US" sz="2000" b="1" dirty="0"/>
              <a:t> </a:t>
            </a:r>
            <a:r>
              <a:rPr lang="en-US" sz="2000" b="1" dirty="0" err="1"/>
              <a:t>düşük</a:t>
            </a:r>
            <a:r>
              <a:rPr lang="en-US" sz="2000" b="1" dirty="0"/>
              <a:t> </a:t>
            </a:r>
            <a:r>
              <a:rPr lang="en-US" sz="2000" b="1" dirty="0" err="1"/>
              <a:t>kalsa</a:t>
            </a:r>
            <a:r>
              <a:rPr lang="en-US" sz="2000" b="1" dirty="0"/>
              <a:t> da, </a:t>
            </a:r>
            <a:r>
              <a:rPr lang="en-US" sz="2000" b="1" dirty="0" err="1"/>
              <a:t>benim</a:t>
            </a:r>
            <a:r>
              <a:rPr lang="en-US" sz="2000" b="1" dirty="0"/>
              <a:t> </a:t>
            </a:r>
            <a:r>
              <a:rPr lang="en-US" sz="2000" b="1" dirty="0" err="1"/>
              <a:t>şahsen</a:t>
            </a:r>
            <a:r>
              <a:rPr lang="en-US" sz="2000" b="1" dirty="0"/>
              <a:t> </a:t>
            </a:r>
            <a:r>
              <a:rPr lang="en-US" sz="2000" b="1" dirty="0" err="1"/>
              <a:t>güvenebileceğim</a:t>
            </a:r>
            <a:r>
              <a:rPr lang="en-US" sz="2000" b="1" dirty="0"/>
              <a:t> </a:t>
            </a:r>
            <a:r>
              <a:rPr lang="en-US" sz="2000" b="1" dirty="0" err="1"/>
              <a:t>ve</a:t>
            </a:r>
            <a:r>
              <a:rPr lang="en-US" sz="2000" b="1" dirty="0"/>
              <a:t> </a:t>
            </a:r>
            <a:r>
              <a:rPr lang="en-US" sz="2000" b="1" dirty="0" err="1"/>
              <a:t>yaptığım</a:t>
            </a:r>
            <a:r>
              <a:rPr lang="en-US" sz="2000" b="1" dirty="0"/>
              <a:t> </a:t>
            </a:r>
            <a:r>
              <a:rPr lang="en-US" sz="2000" b="1" dirty="0" err="1"/>
              <a:t>yeni</a:t>
            </a:r>
            <a:r>
              <a:rPr lang="en-US" sz="2000" b="1" dirty="0"/>
              <a:t> </a:t>
            </a:r>
            <a:r>
              <a:rPr lang="en-US" sz="2000" b="1" dirty="0" err="1"/>
              <a:t>kölelik</a:t>
            </a:r>
            <a:r>
              <a:rPr lang="en-US" sz="2000" b="1" dirty="0"/>
              <a:t> </a:t>
            </a:r>
            <a:r>
              <a:rPr lang="en-US" sz="2000" b="1" dirty="0" err="1"/>
              <a:t>tarifine</a:t>
            </a:r>
            <a:r>
              <a:rPr lang="en-US" sz="2000" b="1" dirty="0"/>
              <a:t> de </a:t>
            </a:r>
            <a:r>
              <a:rPr lang="en-US" sz="2000" b="1" dirty="0" err="1"/>
              <a:t>denk</a:t>
            </a:r>
            <a:r>
              <a:rPr lang="en-US" sz="2000" b="1" dirty="0"/>
              <a:t> </a:t>
            </a:r>
            <a:r>
              <a:rPr lang="en-US" sz="2000" b="1" dirty="0" err="1"/>
              <a:t>düşen</a:t>
            </a:r>
            <a:r>
              <a:rPr lang="en-US" sz="2000" b="1" dirty="0"/>
              <a:t> </a:t>
            </a:r>
            <a:r>
              <a:rPr lang="en-US" sz="2000" b="1" dirty="0" err="1"/>
              <a:t>bir</a:t>
            </a:r>
            <a:r>
              <a:rPr lang="en-US" sz="2000" b="1" dirty="0"/>
              <a:t> </a:t>
            </a:r>
            <a:r>
              <a:rPr lang="en-US" sz="2000" b="1" dirty="0" err="1"/>
              <a:t>rakam</a:t>
            </a:r>
            <a:r>
              <a:rPr lang="en-US" sz="2000" b="1" dirty="0"/>
              <a:t>. Bu 270 </a:t>
            </a:r>
            <a:r>
              <a:rPr lang="en-US" sz="2000" b="1" dirty="0" err="1"/>
              <a:t>milyonun</a:t>
            </a:r>
            <a:r>
              <a:rPr lang="en-US" sz="2000" b="1" dirty="0"/>
              <a:t> </a:t>
            </a:r>
            <a:r>
              <a:rPr lang="en-US" sz="2000" b="1" dirty="0" err="1"/>
              <a:t>aşağı</a:t>
            </a:r>
            <a:r>
              <a:rPr lang="en-US" sz="2000" b="1" dirty="0"/>
              <a:t> </a:t>
            </a:r>
            <a:r>
              <a:rPr lang="en-US" sz="2000" b="1" dirty="0" err="1"/>
              <a:t>yukarı</a:t>
            </a:r>
            <a:r>
              <a:rPr lang="en-US" sz="2000" b="1" dirty="0"/>
              <a:t> 15-20 </a:t>
            </a:r>
            <a:r>
              <a:rPr lang="en-US" sz="2000" b="1" dirty="0" err="1"/>
              <a:t>milyonunu</a:t>
            </a:r>
            <a:r>
              <a:rPr lang="en-US" sz="2000" b="1" dirty="0"/>
              <a:t>, </a:t>
            </a:r>
            <a:r>
              <a:rPr lang="en-US" sz="2000" b="1" dirty="0" err="1"/>
              <a:t>özellikle</a:t>
            </a:r>
            <a:r>
              <a:rPr lang="en-US" sz="2000" b="1" dirty="0"/>
              <a:t> </a:t>
            </a:r>
            <a:r>
              <a:rPr lang="en-US" sz="2000" b="1" dirty="0" err="1"/>
              <a:t>Hindistan</a:t>
            </a:r>
            <a:r>
              <a:rPr lang="en-US" sz="2000" b="1" dirty="0"/>
              <a:t>, Pakistan, </a:t>
            </a:r>
            <a:r>
              <a:rPr lang="en-US" sz="2000" b="1" dirty="0" err="1"/>
              <a:t>Bangladeş</a:t>
            </a:r>
            <a:r>
              <a:rPr lang="en-US" sz="2000" b="1" dirty="0"/>
              <a:t> </a:t>
            </a:r>
            <a:r>
              <a:rPr lang="en-US" sz="2000" b="1" dirty="0" err="1"/>
              <a:t>ve</a:t>
            </a:r>
            <a:r>
              <a:rPr lang="en-US" sz="2000" b="1" dirty="0"/>
              <a:t> Nepal de </a:t>
            </a:r>
            <a:r>
              <a:rPr lang="en-US" sz="2000" b="1" dirty="0" err="1"/>
              <a:t>görülen</a:t>
            </a:r>
            <a:r>
              <a:rPr lang="en-US" sz="2000" b="1" dirty="0"/>
              <a:t> </a:t>
            </a:r>
            <a:r>
              <a:rPr lang="en-US" sz="2000" b="1" dirty="0" err="1"/>
              <a:t>bağlı</a:t>
            </a:r>
            <a:r>
              <a:rPr lang="en-US" sz="2000" b="1" dirty="0"/>
              <a:t> </a:t>
            </a:r>
            <a:r>
              <a:rPr lang="en-US" sz="2000" b="1" dirty="0" err="1"/>
              <a:t>emek</a:t>
            </a:r>
            <a:r>
              <a:rPr lang="en-US" sz="2000" b="1" dirty="0"/>
              <a:t> </a:t>
            </a:r>
            <a:r>
              <a:rPr lang="en-US" sz="2000" b="1" dirty="0" err="1"/>
              <a:t>gücü</a:t>
            </a:r>
            <a:r>
              <a:rPr lang="en-US" sz="2000" b="1" dirty="0"/>
              <a:t> </a:t>
            </a:r>
            <a:r>
              <a:rPr lang="en-US" sz="2000" b="1" dirty="0" err="1"/>
              <a:t>oluşturuyor</a:t>
            </a:r>
            <a:r>
              <a:rPr lang="tr-TR" sz="2000" b="1" dirty="0"/>
              <a:t>»</a:t>
            </a:r>
            <a:r>
              <a:rPr lang="en-US" sz="2000" b="1" dirty="0"/>
              <a:t>  (Bales, 2002).</a:t>
            </a:r>
          </a:p>
        </p:txBody>
      </p:sp>
      <p:pic>
        <p:nvPicPr>
          <p:cNvPr id="2052" name="Picture 4" descr="10 Countries Most Afflicted By Modern Slavery - YouTube">
            <a:extLst>
              <a:ext uri="{FF2B5EF4-FFF2-40B4-BE49-F238E27FC236}">
                <a16:creationId xmlns:a16="http://schemas.microsoft.com/office/drawing/2014/main" id="{DD63BE75-F875-4B12-B161-5B6C3739BA84}"/>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6369576" y="1911496"/>
            <a:ext cx="5451627" cy="3052911"/>
          </a:xfrm>
          <a:prstGeom prst="rect">
            <a:avLst/>
          </a:prstGeom>
          <a:noFill/>
          <a:extLst>
            <a:ext uri="{909E8E84-426E-40DD-AFC4-6F175D3DCCD1}">
              <a14:hiddenFill xmlns:a14="http://schemas.microsoft.com/office/drawing/2010/main">
                <a:solidFill>
                  <a:srgbClr val="FFFFFF"/>
                </a:solidFill>
              </a14:hiddenFill>
            </a:ext>
          </a:extLst>
        </p:spPr>
      </p:pic>
      <p:sp>
        <p:nvSpPr>
          <p:cNvPr id="173" name="Freeform 12">
            <a:extLst>
              <a:ext uri="{FF2B5EF4-FFF2-40B4-BE49-F238E27FC236}">
                <a16:creationId xmlns:a16="http://schemas.microsoft.com/office/drawing/2014/main" id="{7D9439D6-DEAD-4CEB-A61B-BE3D64D1B5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297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08CF60-8FA9-49F2-A0D9-13486C15299E}"/>
              </a:ext>
            </a:extLst>
          </p:cNvPr>
          <p:cNvSpPr>
            <a:spLocks noGrp="1"/>
          </p:cNvSpPr>
          <p:nvPr>
            <p:ph type="title"/>
          </p:nvPr>
        </p:nvSpPr>
        <p:spPr/>
        <p:txBody>
          <a:bodyPr/>
          <a:lstStyle/>
          <a:p>
            <a:r>
              <a:rPr lang="tr-TR" dirty="0"/>
              <a:t>Yeni Kölelik</a:t>
            </a:r>
          </a:p>
        </p:txBody>
      </p:sp>
      <p:sp>
        <p:nvSpPr>
          <p:cNvPr id="3" name="İçerik Yer Tutucusu 2">
            <a:extLst>
              <a:ext uri="{FF2B5EF4-FFF2-40B4-BE49-F238E27FC236}">
                <a16:creationId xmlns:a16="http://schemas.microsoft.com/office/drawing/2014/main" id="{F834F784-5254-4B6A-9942-0C2130B9A37C}"/>
              </a:ext>
            </a:extLst>
          </p:cNvPr>
          <p:cNvSpPr>
            <a:spLocks noGrp="1"/>
          </p:cNvSpPr>
          <p:nvPr>
            <p:ph idx="1"/>
          </p:nvPr>
        </p:nvSpPr>
        <p:spPr/>
        <p:txBody>
          <a:bodyPr>
            <a:normAutofit/>
          </a:bodyPr>
          <a:lstStyle/>
          <a:p>
            <a:r>
              <a:rPr lang="tr-TR" sz="3600" b="1" dirty="0"/>
              <a:t>Bağlı emek gücü ya da borç esareti, insanların borç teminatı olarak kendilerini sundukları ya da akrabalarından miras olarak borç kaldığı durumlarda ortaya çıkıyor </a:t>
            </a:r>
            <a:r>
              <a:rPr lang="en-US" sz="3600" b="1" dirty="0"/>
              <a:t>(Bales, 2002)</a:t>
            </a:r>
            <a:r>
              <a:rPr lang="tr-TR" sz="3600" b="1" dirty="0"/>
              <a:t>.</a:t>
            </a:r>
          </a:p>
        </p:txBody>
      </p:sp>
    </p:spTree>
    <p:extLst>
      <p:ext uri="{BB962C8B-B14F-4D97-AF65-F5344CB8AC3E}">
        <p14:creationId xmlns:p14="http://schemas.microsoft.com/office/powerpoint/2010/main" val="3045055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08CF60-8FA9-49F2-A0D9-13486C15299E}"/>
              </a:ext>
            </a:extLst>
          </p:cNvPr>
          <p:cNvSpPr>
            <a:spLocks noGrp="1"/>
          </p:cNvSpPr>
          <p:nvPr>
            <p:ph type="title"/>
          </p:nvPr>
        </p:nvSpPr>
        <p:spPr/>
        <p:txBody>
          <a:bodyPr/>
          <a:lstStyle/>
          <a:p>
            <a:r>
              <a:rPr lang="tr-TR" dirty="0"/>
              <a:t>Yeni Kölelik</a:t>
            </a:r>
          </a:p>
        </p:txBody>
      </p:sp>
      <p:sp>
        <p:nvSpPr>
          <p:cNvPr id="3" name="İçerik Yer Tutucusu 2">
            <a:extLst>
              <a:ext uri="{FF2B5EF4-FFF2-40B4-BE49-F238E27FC236}">
                <a16:creationId xmlns:a16="http://schemas.microsoft.com/office/drawing/2014/main" id="{F834F784-5254-4B6A-9942-0C2130B9A37C}"/>
              </a:ext>
            </a:extLst>
          </p:cNvPr>
          <p:cNvSpPr>
            <a:spLocks noGrp="1"/>
          </p:cNvSpPr>
          <p:nvPr>
            <p:ph idx="1"/>
          </p:nvPr>
        </p:nvSpPr>
        <p:spPr/>
        <p:txBody>
          <a:bodyPr>
            <a:normAutofit/>
          </a:bodyPr>
          <a:lstStyle/>
          <a:p>
            <a:r>
              <a:rPr lang="tr-TR" sz="2400" b="1" dirty="0"/>
              <a:t>Bunun dışında kölelik daha çok Güneydoğu Asya'ya, Kuzey ve Batı Afrika'ya ve Güney Amerika'nın bazı bölümlerine özgü bir sorun olarak değerlendiriliyor. (</a:t>
            </a:r>
            <a:r>
              <a:rPr lang="tr-TR" sz="2400" b="1" dirty="0" err="1"/>
              <a:t>Kaldi</a:t>
            </a:r>
            <a:r>
              <a:rPr lang="tr-TR" sz="2400" b="1" dirty="0"/>
              <a:t> ki Amerika, Japonya ve birçok Avrupa ülkesi de dahil, dünya üzerindeki hemen hemen her ülkede kölelik mevcut.) </a:t>
            </a:r>
          </a:p>
          <a:p>
            <a:r>
              <a:rPr lang="tr-TR" sz="2400" b="1" dirty="0"/>
              <a:t>Bugün yaşayan kölelerin sayısı, </a:t>
            </a:r>
            <a:r>
              <a:rPr lang="tr-TR" sz="2400" b="1" dirty="0" err="1"/>
              <a:t>Atlantık</a:t>
            </a:r>
            <a:r>
              <a:rPr lang="tr-TR" sz="2400" b="1" dirty="0"/>
              <a:t>-ötesi köle ticaretinin yaşandığı dönemde Afrika'dan kopartılan insanların sayısından çok daha fazla </a:t>
            </a:r>
            <a:r>
              <a:rPr lang="en-US" sz="2400" b="1" dirty="0"/>
              <a:t>(Bales, 2002)</a:t>
            </a:r>
            <a:r>
              <a:rPr lang="tr-TR" sz="2400" b="1" dirty="0"/>
              <a:t>.</a:t>
            </a:r>
          </a:p>
        </p:txBody>
      </p:sp>
    </p:spTree>
    <p:extLst>
      <p:ext uri="{BB962C8B-B14F-4D97-AF65-F5344CB8AC3E}">
        <p14:creationId xmlns:p14="http://schemas.microsoft.com/office/powerpoint/2010/main" val="3817286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08CF60-8FA9-49F2-A0D9-13486C15299E}"/>
              </a:ext>
            </a:extLst>
          </p:cNvPr>
          <p:cNvSpPr>
            <a:spLocks noGrp="1"/>
          </p:cNvSpPr>
          <p:nvPr>
            <p:ph type="title"/>
          </p:nvPr>
        </p:nvSpPr>
        <p:spPr/>
        <p:txBody>
          <a:bodyPr/>
          <a:lstStyle/>
          <a:p>
            <a:r>
              <a:rPr lang="tr-TR" dirty="0"/>
              <a:t>Yeni Kölelik</a:t>
            </a:r>
          </a:p>
        </p:txBody>
      </p:sp>
      <p:sp>
        <p:nvSpPr>
          <p:cNvPr id="3" name="İçerik Yer Tutucusu 2">
            <a:extLst>
              <a:ext uri="{FF2B5EF4-FFF2-40B4-BE49-F238E27FC236}">
                <a16:creationId xmlns:a16="http://schemas.microsoft.com/office/drawing/2014/main" id="{F834F784-5254-4B6A-9942-0C2130B9A37C}"/>
              </a:ext>
            </a:extLst>
          </p:cNvPr>
          <p:cNvSpPr>
            <a:spLocks noGrp="1"/>
          </p:cNvSpPr>
          <p:nvPr>
            <p:ph idx="1"/>
          </p:nvPr>
        </p:nvSpPr>
        <p:spPr/>
        <p:txBody>
          <a:bodyPr>
            <a:normAutofit/>
          </a:bodyPr>
          <a:lstStyle/>
          <a:p>
            <a:br>
              <a:rPr lang="tr-TR" dirty="0"/>
            </a:br>
            <a:r>
              <a:rPr lang="tr-TR" sz="2400" b="1" dirty="0"/>
              <a:t>Köleler daha çok basit, teknoloji gerektirmeyen, geleneksel işlerde çalıştırılıyor. Tarım alanında çalışanlar çoğunlukta. Ama bunun dışında tuğla yapımı, maden işçiliği, taş ocağı işçiliği, fahişelik, mücevher yapımı, giyecek ve kilim dokuma gibi işlerde de kullanılıyorlar; evlerde, dükkanlarda çalıştırılan, ormanları temizleyen, kömür yapan da onlar </a:t>
            </a:r>
            <a:r>
              <a:rPr lang="en-US" sz="2400" b="1" dirty="0"/>
              <a:t>(Bales, 2002)</a:t>
            </a:r>
            <a:r>
              <a:rPr lang="tr-TR" sz="2400" b="1" dirty="0"/>
              <a:t>. </a:t>
            </a:r>
          </a:p>
        </p:txBody>
      </p:sp>
    </p:spTree>
    <p:extLst>
      <p:ext uri="{BB962C8B-B14F-4D97-AF65-F5344CB8AC3E}">
        <p14:creationId xmlns:p14="http://schemas.microsoft.com/office/powerpoint/2010/main" val="4097097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08CF60-8FA9-49F2-A0D9-13486C15299E}"/>
              </a:ext>
            </a:extLst>
          </p:cNvPr>
          <p:cNvSpPr>
            <a:spLocks noGrp="1"/>
          </p:cNvSpPr>
          <p:nvPr>
            <p:ph type="title"/>
          </p:nvPr>
        </p:nvSpPr>
        <p:spPr/>
        <p:txBody>
          <a:bodyPr/>
          <a:lstStyle/>
          <a:p>
            <a:r>
              <a:rPr lang="tr-TR" dirty="0"/>
              <a:t>Yeni Kölelik</a:t>
            </a:r>
          </a:p>
        </p:txBody>
      </p:sp>
      <p:sp>
        <p:nvSpPr>
          <p:cNvPr id="3" name="İçerik Yer Tutucusu 2">
            <a:extLst>
              <a:ext uri="{FF2B5EF4-FFF2-40B4-BE49-F238E27FC236}">
                <a16:creationId xmlns:a16="http://schemas.microsoft.com/office/drawing/2014/main" id="{F834F784-5254-4B6A-9942-0C2130B9A37C}"/>
              </a:ext>
            </a:extLst>
          </p:cNvPr>
          <p:cNvSpPr>
            <a:spLocks noGrp="1"/>
          </p:cNvSpPr>
          <p:nvPr>
            <p:ph idx="1"/>
          </p:nvPr>
        </p:nvSpPr>
        <p:spPr/>
        <p:txBody>
          <a:bodyPr>
            <a:normAutofit/>
          </a:bodyPr>
          <a:lstStyle/>
          <a:p>
            <a:r>
              <a:rPr lang="tr-TR" sz="2000" b="1" dirty="0"/>
              <a:t>Yeni tarz kölelik için ırk sözcüğü, fazla bir anlam ifade etmiyor. Geçmişte, ırksal ve etnik farklılıklar köleliğin varlığını açıklamak, hatta köleliği mazur göstermek için kullanılabiliyordu…. On dokuzuncu yüzyılda Amerika’nın güneyinde çalıştırılan köleler pahalıya patlıyordu tabii; Afrika’dan, binlerce kilometre uzaktan buralara insan taşımak ucuz bir iş değildi (</a:t>
            </a:r>
            <a:r>
              <a:rPr lang="tr-TR" sz="2000" b="1" dirty="0" err="1"/>
              <a:t>Bales</a:t>
            </a:r>
            <a:r>
              <a:rPr lang="tr-TR" sz="2000" b="1"/>
              <a:t>, 2002). </a:t>
            </a:r>
            <a:endParaRPr lang="tr-TR" sz="2000" b="1" dirty="0"/>
          </a:p>
          <a:p>
            <a:r>
              <a:rPr lang="tr-TR" sz="2000" b="1" dirty="0"/>
              <a:t>O yüzden, bugün asıl olan, o insanların “ten renklerinin köle olmaya ne kadar uygun olduğu” değil, aslında “ne kadar savunmasız oldukları”. Ten rengi, kabile, din; bugün köle ararken kimse bunların peşinde koşmuyor; kandırılabilecek kadar saf, güçsüz, yoksul ve yoksun olsunlar yeter (</a:t>
            </a:r>
            <a:r>
              <a:rPr lang="tr-TR" sz="2000" b="1" dirty="0" err="1"/>
              <a:t>Bales</a:t>
            </a:r>
            <a:r>
              <a:rPr lang="tr-TR" sz="2000" b="1" dirty="0"/>
              <a:t>, 2002:16-17). </a:t>
            </a:r>
          </a:p>
          <a:p>
            <a:endParaRPr lang="tr-TR" sz="2400" b="1" dirty="0"/>
          </a:p>
        </p:txBody>
      </p:sp>
    </p:spTree>
    <p:extLst>
      <p:ext uri="{BB962C8B-B14F-4D97-AF65-F5344CB8AC3E}">
        <p14:creationId xmlns:p14="http://schemas.microsoft.com/office/powerpoint/2010/main" val="1890694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08CF60-8FA9-49F2-A0D9-13486C15299E}"/>
              </a:ext>
            </a:extLst>
          </p:cNvPr>
          <p:cNvSpPr>
            <a:spLocks noGrp="1"/>
          </p:cNvSpPr>
          <p:nvPr>
            <p:ph type="title"/>
          </p:nvPr>
        </p:nvSpPr>
        <p:spPr/>
        <p:txBody>
          <a:bodyPr/>
          <a:lstStyle/>
          <a:p>
            <a:r>
              <a:rPr lang="tr-TR" dirty="0"/>
              <a:t>Yeni Kölelik</a:t>
            </a:r>
          </a:p>
        </p:txBody>
      </p:sp>
      <p:sp>
        <p:nvSpPr>
          <p:cNvPr id="3" name="İçerik Yer Tutucusu 2">
            <a:extLst>
              <a:ext uri="{FF2B5EF4-FFF2-40B4-BE49-F238E27FC236}">
                <a16:creationId xmlns:a16="http://schemas.microsoft.com/office/drawing/2014/main" id="{F834F784-5254-4B6A-9942-0C2130B9A37C}"/>
              </a:ext>
            </a:extLst>
          </p:cNvPr>
          <p:cNvSpPr>
            <a:spLocks noGrp="1"/>
          </p:cNvSpPr>
          <p:nvPr>
            <p:ph idx="1"/>
          </p:nvPr>
        </p:nvSpPr>
        <p:spPr/>
        <p:txBody>
          <a:bodyPr>
            <a:normAutofit/>
          </a:bodyPr>
          <a:lstStyle/>
          <a:p>
            <a:r>
              <a:rPr lang="tr-TR" sz="2400" b="1" dirty="0"/>
              <a:t>Kaynak: </a:t>
            </a:r>
          </a:p>
          <a:p>
            <a:endParaRPr lang="tr-TR" sz="2400" b="1" dirty="0"/>
          </a:p>
          <a:p>
            <a:r>
              <a:rPr lang="tr-TR" sz="3200" b="1" dirty="0" err="1"/>
              <a:t>Bales</a:t>
            </a:r>
            <a:r>
              <a:rPr lang="tr-TR" sz="3200" b="1" dirty="0"/>
              <a:t>, K. (2002) Yeni Kölelik: Kullanılıp Atılanlar, İstanbul: Çitlembik Yayınevi. </a:t>
            </a:r>
          </a:p>
          <a:p>
            <a:endParaRPr lang="tr-TR" sz="2400" b="1" dirty="0"/>
          </a:p>
        </p:txBody>
      </p:sp>
    </p:spTree>
    <p:extLst>
      <p:ext uri="{BB962C8B-B14F-4D97-AF65-F5344CB8AC3E}">
        <p14:creationId xmlns:p14="http://schemas.microsoft.com/office/powerpoint/2010/main" val="172076300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53</TotalTime>
  <Words>440</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Sosyal Tabakalaşma</vt:lpstr>
      <vt:lpstr>Yeni Kölelik</vt:lpstr>
      <vt:lpstr>Yeni Kölelik</vt:lpstr>
      <vt:lpstr>Yeni Kölelik</vt:lpstr>
      <vt:lpstr>Yeni Kölelik</vt:lpstr>
      <vt:lpstr>Yeni Kölelik</vt:lpstr>
      <vt:lpstr>Yeni Kölelik</vt:lpstr>
      <vt:lpstr>Yeni Kölelik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Tabakalaşma</dc:title>
  <dc:creator>Mavis</dc:creator>
  <cp:lastModifiedBy>Mavis</cp:lastModifiedBy>
  <cp:revision>5</cp:revision>
  <dcterms:created xsi:type="dcterms:W3CDTF">2020-05-18T09:41:47Z</dcterms:created>
  <dcterms:modified xsi:type="dcterms:W3CDTF">2020-05-20T10:41:10Z</dcterms:modified>
</cp:coreProperties>
</file>