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4697"/>
  </p:normalViewPr>
  <p:slideViewPr>
    <p:cSldViewPr snapToGrid="0" snapToObjects="1">
      <p:cViewPr varScale="1">
        <p:scale>
          <a:sx n="90" d="100"/>
          <a:sy n="90" d="100"/>
        </p:scale>
        <p:origin x="11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1886EE-F96E-4840-AE5E-A9FBA5782EA3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256DFB-8EF8-4042-A6C3-DD5572297C8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059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E44E0-1B5F-3F41-B1E7-5D47D0922ABC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335F-2C3C-1A48-A168-B98BA3C87D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90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E44E0-1B5F-3F41-B1E7-5D47D0922ABC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335F-2C3C-1A48-A168-B98BA3C87D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5907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E44E0-1B5F-3F41-B1E7-5D47D0922ABC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335F-2C3C-1A48-A168-B98BA3C87D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8814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E44E0-1B5F-3F41-B1E7-5D47D0922ABC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335F-2C3C-1A48-A168-B98BA3C87D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0900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E44E0-1B5F-3F41-B1E7-5D47D0922ABC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335F-2C3C-1A48-A168-B98BA3C87D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075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E44E0-1B5F-3F41-B1E7-5D47D0922ABC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335F-2C3C-1A48-A168-B98BA3C87D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0137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E44E0-1B5F-3F41-B1E7-5D47D0922ABC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335F-2C3C-1A48-A168-B98BA3C87D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1730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E44E0-1B5F-3F41-B1E7-5D47D0922ABC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335F-2C3C-1A48-A168-B98BA3C87D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89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E44E0-1B5F-3F41-B1E7-5D47D0922ABC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335F-2C3C-1A48-A168-B98BA3C87D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68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E44E0-1B5F-3F41-B1E7-5D47D0922ABC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335F-2C3C-1A48-A168-B98BA3C87D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8230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E44E0-1B5F-3F41-B1E7-5D47D0922ABC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D335F-2C3C-1A48-A168-B98BA3C87D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766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E44E0-1B5F-3F41-B1E7-5D47D0922ABC}" type="datetimeFigureOut">
              <a:rPr lang="tr-TR" smtClean="0"/>
              <a:t>26.11.2017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D335F-2C3C-1A48-A168-B98BA3C87D3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2759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4678" y="57199"/>
            <a:ext cx="7886700" cy="1058727"/>
          </a:xfrm>
        </p:spPr>
        <p:txBody>
          <a:bodyPr/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Boşanmada Kusur</a:t>
            </a:r>
            <a:endParaRPr lang="tr-T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4678" y="1115922"/>
            <a:ext cx="7886700" cy="4351338"/>
          </a:xfrm>
        </p:spPr>
        <p:txBody>
          <a:bodyPr>
            <a:noAutofit/>
          </a:bodyPr>
          <a:lstStyle/>
          <a:p>
            <a:r>
              <a:rPr lang="tr-TR" dirty="0"/>
              <a:t>Hukuk kuralları, erkek egemen bakış açısıyla ortaya konan ön yargıları bilgi olarak kabul eder ve bunlara uygun kurallar üretir.</a:t>
            </a:r>
          </a:p>
          <a:p>
            <a:r>
              <a:rPr lang="tr-TR" dirty="0"/>
              <a:t>Bunun en somut </a:t>
            </a:r>
            <a:r>
              <a:rPr lang="tr-TR" sz="1800" dirty="0"/>
              <a:t>örneklerinden</a:t>
            </a:r>
            <a:r>
              <a:rPr lang="tr-TR" dirty="0"/>
              <a:t> biri de kusur tanımlanırken karşımıza çıkar.</a:t>
            </a:r>
          </a:p>
          <a:p>
            <a:r>
              <a:rPr lang="tr-TR" i="1" dirty="0"/>
              <a:t>TMK 174</a:t>
            </a:r>
            <a:br>
              <a:rPr lang="tr-TR" i="1" dirty="0"/>
            </a:br>
            <a:r>
              <a:rPr lang="tr-TR" i="1" dirty="0"/>
              <a:t>   (1) Mevcut veya beklenen bir menfaati boşanma ile haleldar olan kusursuz ya da daha az kusurlu taraf, kusurlu taraftan uygun bir maddi tazminat isteyebilir</a:t>
            </a:r>
            <a:br>
              <a:rPr lang="tr-TR" i="1" dirty="0"/>
            </a:br>
            <a:r>
              <a:rPr lang="tr-TR" i="1" dirty="0"/>
              <a:t>    (2) Boşanmaya sebebiyet vermiş olaylar yüzünden kişilik hakları saldırıya uğrayan taraf, kusurlu taraftan manevi tazminat talep edebilir</a:t>
            </a:r>
          </a:p>
          <a:p>
            <a:r>
              <a:rPr lang="tr-TR" dirty="0"/>
              <a:t>Bu kurallar objektif olarak kusur ile tazminat taleplerini ilişkilendirmiş görünse de yorumlanmalarının objektif olmaktan uzak olduğunu görürüz.</a:t>
            </a:r>
          </a:p>
        </p:txBody>
      </p:sp>
    </p:spTree>
    <p:extLst>
      <p:ext uri="{BB962C8B-B14F-4D97-AF65-F5344CB8AC3E}">
        <p14:creationId xmlns:p14="http://schemas.microsoft.com/office/powerpoint/2010/main" val="82790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460877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tr-TR" sz="3000" dirty="0"/>
              <a:t>Türk Medeni Kanunu’nun </a:t>
            </a:r>
            <a:r>
              <a:rPr lang="tr-TR" sz="3000" b="1" dirty="0"/>
              <a:t>175</a:t>
            </a:r>
            <a:r>
              <a:rPr lang="tr-TR" sz="3000" dirty="0"/>
              <a:t>. Maddesi gereği </a:t>
            </a:r>
            <a:r>
              <a:rPr lang="tr-TR" sz="3000" b="1" i="1" dirty="0"/>
              <a:t>daha ağır kusurlu olan eş yoksulluk nafakasına hak kazanamayacaktır.</a:t>
            </a:r>
            <a:endParaRPr lang="tr-TR" sz="30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1786436"/>
            <a:ext cx="78867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200" b="1" dirty="0"/>
              <a:t>Yargıtay Hukuk Genel Kurulu</a:t>
            </a:r>
            <a:br>
              <a:rPr lang="tr-TR" sz="2200" b="1" dirty="0"/>
            </a:br>
            <a:r>
              <a:rPr lang="tr-TR" sz="2200" b="1" dirty="0"/>
              <a:t>2008/2-32 , 2008/86 , T 30.01.2008</a:t>
            </a:r>
            <a:endParaRPr lang="tr-TR" sz="2200" dirty="0"/>
          </a:p>
          <a:p>
            <a:pPr marL="0" indent="0">
              <a:buNone/>
            </a:pPr>
            <a:r>
              <a:rPr lang="tr-TR" i="1" dirty="0"/>
              <a:t>Boşanmaya neden olan hadiselerde kusurun ağırlığı davalı kadındadır. </a:t>
            </a:r>
            <a:r>
              <a:rPr lang="tr-TR" b="1" i="1" dirty="0"/>
              <a:t>Ağır kusurlu </a:t>
            </a:r>
            <a:r>
              <a:rPr lang="tr-TR" i="1" dirty="0"/>
              <a:t>davalı kadın yararına </a:t>
            </a:r>
            <a:r>
              <a:rPr lang="tr-TR" b="1" i="1" dirty="0"/>
              <a:t>yoksulluk nafakasına hükmedilmesi doğru değildir</a:t>
            </a:r>
            <a:r>
              <a:rPr lang="tr-TR" i="1" dirty="0"/>
              <a:t>. Ağır kusurlu davalı kadın yararına manevi tazminat takdiri isabetsizdir</a:t>
            </a:r>
            <a:r>
              <a:rPr lang="tr-TR" i="1" dirty="0" smtClean="0"/>
              <a:t>.</a:t>
            </a:r>
          </a:p>
          <a:p>
            <a:pPr marL="0" indent="0">
              <a:buNone/>
            </a:pPr>
            <a:r>
              <a:rPr lang="tr-TR" sz="2200" b="1" dirty="0"/>
              <a:t>Yargıtay 2. Hukuk Dairesi, 31.01.2013 g, 2012/15914 E., 2013/250</a:t>
            </a:r>
            <a:r>
              <a:rPr lang="tr-TR" b="1" dirty="0"/>
              <a:t>7</a:t>
            </a:r>
            <a:r>
              <a:rPr lang="tr-TR" dirty="0"/>
              <a:t> </a:t>
            </a:r>
            <a:endParaRPr lang="tr-TR" dirty="0" smtClean="0"/>
          </a:p>
          <a:p>
            <a:pPr marL="0" indent="0">
              <a:buNone/>
            </a:pPr>
            <a:r>
              <a:rPr lang="tr-TR" b="1" dirty="0"/>
              <a:t>E</a:t>
            </a:r>
            <a:r>
              <a:rPr lang="tr-TR" b="1" dirty="0" smtClean="0"/>
              <a:t>şine </a:t>
            </a:r>
            <a:r>
              <a:rPr lang="tr-TR" b="1" dirty="0"/>
              <a:t>şiddet gösterip, ailesiyle görüşmesine izin vermeyen </a:t>
            </a:r>
            <a:r>
              <a:rPr lang="tr-TR" dirty="0"/>
              <a:t>eşin, eşit kusurlu sayılamayacağına ve tazminata mahkum edilmesi gerektiğine hükmetti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997759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7316" y="456565"/>
            <a:ext cx="7886700" cy="444772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uu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258" y="678951"/>
            <a:ext cx="7886700" cy="435133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dirty="0"/>
              <a:t>“…Mahkemece </a:t>
            </a:r>
            <a:r>
              <a:rPr lang="tr-TR" b="1" dirty="0"/>
              <a:t>taraflar eşit kusurlu kabul edilerek </a:t>
            </a:r>
            <a:r>
              <a:rPr lang="tr-TR" dirty="0"/>
              <a:t>boşanmaya karar verilmiştir. Yapılan soruşturma ve </a:t>
            </a:r>
            <a:r>
              <a:rPr lang="tr-TR" sz="1600" dirty="0"/>
              <a:t>toplanan</a:t>
            </a:r>
            <a:r>
              <a:rPr lang="tr-TR" dirty="0"/>
              <a:t> delillerden </a:t>
            </a:r>
            <a:r>
              <a:rPr lang="tr-TR" b="1" dirty="0"/>
              <a:t>davalı-davacı kadının ailesinin evliliğe müdahalesine sessiz kaldığı,</a:t>
            </a:r>
            <a:r>
              <a:rPr lang="tr-TR" dirty="0"/>
              <a:t> davacı-davalı </a:t>
            </a:r>
            <a:r>
              <a:rPr lang="tr-TR" b="1" dirty="0"/>
              <a:t>kocanın ise eşine şiddet uygulayıp, eşinin ailesiyle görüşmesine izin vermediği anlaşılmaktadır.</a:t>
            </a:r>
            <a:r>
              <a:rPr lang="tr-TR" dirty="0"/>
              <a:t> Gerçekleşen bu durum karşısında boşanmaya sebep olan olaylarda davacı-davalı kocanın daha ağır kusurlu olduğunun kabulü gerekir. Durum böyleyken tarafların eşit kusurlu kabulü ve bu hatalı kusur belirlemesine bağlı olarak, davalı-davacı kadının maddi ve manevi tazminat taleplerinin reddi doğru olmayıp, bozmayı gerektirmiştir.</a:t>
            </a:r>
          </a:p>
        </p:txBody>
      </p:sp>
    </p:spTree>
    <p:extLst>
      <p:ext uri="{BB962C8B-B14F-4D97-AF65-F5344CB8AC3E}">
        <p14:creationId xmlns:p14="http://schemas.microsoft.com/office/powerpoint/2010/main" val="179948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131</Words>
  <Application>Microsoft Macintosh PowerPoint</Application>
  <PresentationFormat>Geniş Ekran</PresentationFormat>
  <Paragraphs>13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Teması</vt:lpstr>
      <vt:lpstr>Boşanmada Kusur</vt:lpstr>
      <vt:lpstr>Türk Medeni Kanunu’nun 175. Maddesi gereği daha ağır kusurlu olan eş yoksulluk nafakasına hak kazanamayacaktır.</vt:lpstr>
      <vt:lpstr>uu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Boşanmada Kusur</dc:title>
  <dc:creator>Gülriz Uygur</dc:creator>
  <cp:lastModifiedBy>Gülriz Uygur</cp:lastModifiedBy>
  <cp:revision>1</cp:revision>
  <dcterms:created xsi:type="dcterms:W3CDTF">2017-11-26T18:55:47Z</dcterms:created>
  <dcterms:modified xsi:type="dcterms:W3CDTF">2017-11-26T18:56:48Z</dcterms:modified>
</cp:coreProperties>
</file>