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78" r:id="rId3"/>
    <p:sldId id="279" r:id="rId4"/>
    <p:sldId id="280" r:id="rId5"/>
    <p:sldId id="281" r:id="rId6"/>
    <p:sldId id="282" r:id="rId7"/>
    <p:sldId id="283"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13FEA0D-8DDE-4848-B252-BC0FBCB71992}"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541EBB-FE32-4AE0-9256-00D936361CFE}" type="slidenum">
              <a:rPr lang="tr-TR" smtClean="0"/>
              <a:t>‹#›</a:t>
            </a:fld>
            <a:endParaRPr lang="tr-TR"/>
          </a:p>
        </p:txBody>
      </p:sp>
    </p:spTree>
    <p:extLst>
      <p:ext uri="{BB962C8B-B14F-4D97-AF65-F5344CB8AC3E}">
        <p14:creationId xmlns:p14="http://schemas.microsoft.com/office/powerpoint/2010/main" val="1690974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3FEA0D-8DDE-4848-B252-BC0FBCB71992}"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541EBB-FE32-4AE0-9256-00D936361CFE}" type="slidenum">
              <a:rPr lang="tr-TR" smtClean="0"/>
              <a:t>‹#›</a:t>
            </a:fld>
            <a:endParaRPr lang="tr-TR"/>
          </a:p>
        </p:txBody>
      </p:sp>
    </p:spTree>
    <p:extLst>
      <p:ext uri="{BB962C8B-B14F-4D97-AF65-F5344CB8AC3E}">
        <p14:creationId xmlns:p14="http://schemas.microsoft.com/office/powerpoint/2010/main" val="2588916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3FEA0D-8DDE-4848-B252-BC0FBCB71992}"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541EBB-FE32-4AE0-9256-00D936361CFE}" type="slidenum">
              <a:rPr lang="tr-TR" smtClean="0"/>
              <a:t>‹#›</a:t>
            </a:fld>
            <a:endParaRPr lang="tr-TR"/>
          </a:p>
        </p:txBody>
      </p:sp>
    </p:spTree>
    <p:extLst>
      <p:ext uri="{BB962C8B-B14F-4D97-AF65-F5344CB8AC3E}">
        <p14:creationId xmlns:p14="http://schemas.microsoft.com/office/powerpoint/2010/main" val="2360246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3FEA0D-8DDE-4848-B252-BC0FBCB71992}"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541EBB-FE32-4AE0-9256-00D936361CFE}" type="slidenum">
              <a:rPr lang="tr-TR" smtClean="0"/>
              <a:t>‹#›</a:t>
            </a:fld>
            <a:endParaRPr lang="tr-TR"/>
          </a:p>
        </p:txBody>
      </p:sp>
    </p:spTree>
    <p:extLst>
      <p:ext uri="{BB962C8B-B14F-4D97-AF65-F5344CB8AC3E}">
        <p14:creationId xmlns:p14="http://schemas.microsoft.com/office/powerpoint/2010/main" val="3605610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13FEA0D-8DDE-4848-B252-BC0FBCB71992}"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541EBB-FE32-4AE0-9256-00D936361CFE}" type="slidenum">
              <a:rPr lang="tr-TR" smtClean="0"/>
              <a:t>‹#›</a:t>
            </a:fld>
            <a:endParaRPr lang="tr-TR"/>
          </a:p>
        </p:txBody>
      </p:sp>
    </p:spTree>
    <p:extLst>
      <p:ext uri="{BB962C8B-B14F-4D97-AF65-F5344CB8AC3E}">
        <p14:creationId xmlns:p14="http://schemas.microsoft.com/office/powerpoint/2010/main" val="2412461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13FEA0D-8DDE-4848-B252-BC0FBCB71992}"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541EBB-FE32-4AE0-9256-00D936361CFE}" type="slidenum">
              <a:rPr lang="tr-TR" smtClean="0"/>
              <a:t>‹#›</a:t>
            </a:fld>
            <a:endParaRPr lang="tr-TR"/>
          </a:p>
        </p:txBody>
      </p:sp>
    </p:spTree>
    <p:extLst>
      <p:ext uri="{BB962C8B-B14F-4D97-AF65-F5344CB8AC3E}">
        <p14:creationId xmlns:p14="http://schemas.microsoft.com/office/powerpoint/2010/main" val="2105221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13FEA0D-8DDE-4848-B252-BC0FBCB71992}" type="datetimeFigureOut">
              <a:rPr lang="tr-TR" smtClean="0"/>
              <a:t>20.11.2019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D541EBB-FE32-4AE0-9256-00D936361CFE}" type="slidenum">
              <a:rPr lang="tr-TR" smtClean="0"/>
              <a:t>‹#›</a:t>
            </a:fld>
            <a:endParaRPr lang="tr-TR"/>
          </a:p>
        </p:txBody>
      </p:sp>
    </p:spTree>
    <p:extLst>
      <p:ext uri="{BB962C8B-B14F-4D97-AF65-F5344CB8AC3E}">
        <p14:creationId xmlns:p14="http://schemas.microsoft.com/office/powerpoint/2010/main" val="1961595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13FEA0D-8DDE-4848-B252-BC0FBCB71992}" type="datetimeFigureOut">
              <a:rPr lang="tr-TR" smtClean="0"/>
              <a:t>20.11.2019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D541EBB-FE32-4AE0-9256-00D936361CFE}" type="slidenum">
              <a:rPr lang="tr-TR" smtClean="0"/>
              <a:t>‹#›</a:t>
            </a:fld>
            <a:endParaRPr lang="tr-TR"/>
          </a:p>
        </p:txBody>
      </p:sp>
    </p:spTree>
    <p:extLst>
      <p:ext uri="{BB962C8B-B14F-4D97-AF65-F5344CB8AC3E}">
        <p14:creationId xmlns:p14="http://schemas.microsoft.com/office/powerpoint/2010/main" val="3188464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13FEA0D-8DDE-4848-B252-BC0FBCB71992}" type="datetimeFigureOut">
              <a:rPr lang="tr-TR" smtClean="0"/>
              <a:t>20.11.2019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D541EBB-FE32-4AE0-9256-00D936361CFE}" type="slidenum">
              <a:rPr lang="tr-TR" smtClean="0"/>
              <a:t>‹#›</a:t>
            </a:fld>
            <a:endParaRPr lang="tr-TR"/>
          </a:p>
        </p:txBody>
      </p:sp>
    </p:spTree>
    <p:extLst>
      <p:ext uri="{BB962C8B-B14F-4D97-AF65-F5344CB8AC3E}">
        <p14:creationId xmlns:p14="http://schemas.microsoft.com/office/powerpoint/2010/main" val="2353943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3FEA0D-8DDE-4848-B252-BC0FBCB71992}"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541EBB-FE32-4AE0-9256-00D936361CFE}" type="slidenum">
              <a:rPr lang="tr-TR" smtClean="0"/>
              <a:t>‹#›</a:t>
            </a:fld>
            <a:endParaRPr lang="tr-TR"/>
          </a:p>
        </p:txBody>
      </p:sp>
    </p:spTree>
    <p:extLst>
      <p:ext uri="{BB962C8B-B14F-4D97-AF65-F5344CB8AC3E}">
        <p14:creationId xmlns:p14="http://schemas.microsoft.com/office/powerpoint/2010/main" val="2179999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3FEA0D-8DDE-4848-B252-BC0FBCB71992}"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541EBB-FE32-4AE0-9256-00D936361CFE}" type="slidenum">
              <a:rPr lang="tr-TR" smtClean="0"/>
              <a:t>‹#›</a:t>
            </a:fld>
            <a:endParaRPr lang="tr-TR"/>
          </a:p>
        </p:txBody>
      </p:sp>
    </p:spTree>
    <p:extLst>
      <p:ext uri="{BB962C8B-B14F-4D97-AF65-F5344CB8AC3E}">
        <p14:creationId xmlns:p14="http://schemas.microsoft.com/office/powerpoint/2010/main" val="461376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3FEA0D-8DDE-4848-B252-BC0FBCB71992}" type="datetimeFigureOut">
              <a:rPr lang="tr-TR" smtClean="0"/>
              <a:t>20.11.2019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541EBB-FE32-4AE0-9256-00D936361CFE}" type="slidenum">
              <a:rPr lang="tr-TR" smtClean="0"/>
              <a:t>‹#›</a:t>
            </a:fld>
            <a:endParaRPr lang="tr-TR"/>
          </a:p>
        </p:txBody>
      </p:sp>
    </p:spTree>
    <p:extLst>
      <p:ext uri="{BB962C8B-B14F-4D97-AF65-F5344CB8AC3E}">
        <p14:creationId xmlns:p14="http://schemas.microsoft.com/office/powerpoint/2010/main" val="202341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6"/>
            <a:ext cx="10515600" cy="654052"/>
          </a:xfrm>
        </p:spPr>
        <p:txBody>
          <a:bodyPr rtlCol="0">
            <a:normAutofit/>
          </a:bodyPr>
          <a:lstStyle/>
          <a:p>
            <a:pPr algn="ctr">
              <a:defRPr/>
            </a:pPr>
            <a:r>
              <a:rPr lang="tr-TR" sz="2800" b="1" dirty="0"/>
              <a:t>GELİR YÖNTEMİNE GÖRE GAYRİ SAFİ YURTİÇİ HASILA (1987 BAZLI)</a:t>
            </a:r>
            <a:endParaRPr lang="tr-TR" sz="2800" dirty="0"/>
          </a:p>
        </p:txBody>
      </p:sp>
      <p:sp>
        <p:nvSpPr>
          <p:cNvPr id="3" name="2 İçerik Yer Tutucusu"/>
          <p:cNvSpPr>
            <a:spLocks noGrp="1"/>
          </p:cNvSpPr>
          <p:nvPr>
            <p:ph sz="quarter" idx="1"/>
          </p:nvPr>
        </p:nvSpPr>
        <p:spPr>
          <a:xfrm>
            <a:off x="1981200" y="1219201"/>
            <a:ext cx="8229600" cy="4937125"/>
          </a:xfrm>
        </p:spPr>
        <p:txBody>
          <a:bodyPr>
            <a:normAutofit lnSpcReduction="10000"/>
          </a:bodyPr>
          <a:lstStyle/>
          <a:p>
            <a:pPr eaLnBrk="1" hangingPunct="1">
              <a:lnSpc>
                <a:spcPct val="80000"/>
              </a:lnSpc>
            </a:pPr>
            <a:r>
              <a:rPr lang="tr-TR" altLang="tr-TR" sz="1600" b="1" dirty="0"/>
              <a:t>Tanım</a:t>
            </a:r>
            <a:r>
              <a:rPr lang="tr-TR" altLang="tr-TR" sz="1600" dirty="0"/>
              <a:t>: Gelir yöntemiyle GSYH, ülkedeki tüm üretici birimler için katma değeri oluşturan maliyet bileşenlerinin toplanmasıdır. Tahminler, dönemler itibariyle cari (1987 bazlı)  fiyatlarla hesaplanmakta ve sonuçları haber bülteni şeklinde yayımlanmaktadır. </a:t>
            </a:r>
          </a:p>
          <a:p>
            <a:pPr eaLnBrk="1" hangingPunct="1">
              <a:lnSpc>
                <a:spcPct val="80000"/>
              </a:lnSpc>
            </a:pPr>
            <a:endParaRPr lang="tr-TR" altLang="tr-TR" sz="1600" dirty="0"/>
          </a:p>
          <a:p>
            <a:pPr eaLnBrk="1" hangingPunct="1">
              <a:lnSpc>
                <a:spcPct val="80000"/>
              </a:lnSpc>
            </a:pPr>
            <a:r>
              <a:rPr lang="tr-TR" altLang="tr-TR" sz="1600" b="1" dirty="0"/>
              <a:t>Üretim ve İthalat Vergileri: </a:t>
            </a:r>
            <a:r>
              <a:rPr lang="tr-TR" altLang="tr-TR" sz="1600" dirty="0"/>
              <a:t>Üretici birimlerin üretim faaliyetleriyle ilgili olarak devlete yaptıkları zorunlu ve karşılıksız ödemelerdir. Bunlar ulusal hesaplar sisteminde, ürün üzerindeki vergiler ve üretim üzerindeki diğer vergiler şeklinde sınıflandırılmaktadır. </a:t>
            </a:r>
          </a:p>
          <a:p>
            <a:pPr eaLnBrk="1" hangingPunct="1">
              <a:lnSpc>
                <a:spcPct val="80000"/>
              </a:lnSpc>
            </a:pPr>
            <a:endParaRPr lang="tr-TR" altLang="tr-TR" sz="1600" dirty="0"/>
          </a:p>
          <a:p>
            <a:pPr eaLnBrk="1" hangingPunct="1">
              <a:lnSpc>
                <a:spcPct val="80000"/>
              </a:lnSpc>
            </a:pPr>
            <a:r>
              <a:rPr lang="tr-TR" altLang="tr-TR" sz="1600" b="1" dirty="0"/>
              <a:t>(Eksi) Sübvansiyonlar:</a:t>
            </a:r>
            <a:r>
              <a:rPr lang="tr-TR" altLang="tr-TR" sz="1600" dirty="0"/>
              <a:t> İzlenen ekonomik ve sosyal politikalar gereğince devlet tarafından ülkede yerleşik kamu ve özel üretici birimlere yapılan karşılıksız cari transferlerdir. </a:t>
            </a:r>
          </a:p>
          <a:p>
            <a:pPr eaLnBrk="1" hangingPunct="1">
              <a:lnSpc>
                <a:spcPct val="80000"/>
              </a:lnSpc>
            </a:pPr>
            <a:endParaRPr lang="tr-TR" altLang="tr-TR" sz="1600" dirty="0"/>
          </a:p>
          <a:p>
            <a:pPr eaLnBrk="1" hangingPunct="1">
              <a:lnSpc>
                <a:spcPct val="80000"/>
              </a:lnSpc>
            </a:pPr>
            <a:r>
              <a:rPr lang="tr-TR" altLang="tr-TR" sz="1600" b="1" dirty="0"/>
              <a:t>Sabit Sermaye Tüketimi: </a:t>
            </a:r>
            <a:r>
              <a:rPr lang="tr-TR" altLang="tr-TR" sz="1600" dirty="0"/>
              <a:t>Üreticilerin sahip olduğu ve üretim sürecinde kullanılan sabit sermayenin cari değerinde, fiziki yıpranma sonucu meydana gelen azalma olarak tanımlanmaktadır.  </a:t>
            </a:r>
          </a:p>
          <a:p>
            <a:pPr eaLnBrk="1" hangingPunct="1">
              <a:lnSpc>
                <a:spcPct val="80000"/>
              </a:lnSpc>
            </a:pPr>
            <a:endParaRPr lang="tr-TR" altLang="tr-TR" sz="1600" dirty="0"/>
          </a:p>
          <a:p>
            <a:pPr eaLnBrk="1" hangingPunct="1">
              <a:lnSpc>
                <a:spcPct val="80000"/>
              </a:lnSpc>
            </a:pPr>
            <a:r>
              <a:rPr lang="tr-TR" altLang="tr-TR" sz="1600" b="1" dirty="0"/>
              <a:t>İşgücü Ödemeleri:</a:t>
            </a:r>
            <a:r>
              <a:rPr lang="tr-TR" altLang="tr-TR" sz="1600" dirty="0"/>
              <a:t> Müteşebbis tarafından, çalışanlara, yaptıkları iş karşılığında bir hesap döneminde ödenebilir olan nakdi ve ayni değerlerin toplam tutarıdır. </a:t>
            </a:r>
          </a:p>
          <a:p>
            <a:pPr eaLnBrk="1" hangingPunct="1">
              <a:lnSpc>
                <a:spcPct val="80000"/>
              </a:lnSpc>
              <a:buFont typeface="Wingdings 3" panose="05040102010807070707" pitchFamily="18" charset="2"/>
              <a:buNone/>
            </a:pPr>
            <a:endParaRPr lang="tr-TR" altLang="tr-TR" sz="1600" dirty="0"/>
          </a:p>
          <a:p>
            <a:pPr eaLnBrk="1" hangingPunct="1">
              <a:lnSpc>
                <a:spcPct val="80000"/>
              </a:lnSpc>
            </a:pPr>
            <a:r>
              <a:rPr lang="tr-TR" altLang="tr-TR" sz="1600" b="1" dirty="0"/>
              <a:t>İşletme Artığı: </a:t>
            </a:r>
            <a:r>
              <a:rPr lang="tr-TR" altLang="tr-TR" sz="1600" dirty="0"/>
              <a:t>Katma değerden</a:t>
            </a:r>
            <a:r>
              <a:rPr lang="tr-TR" altLang="tr-TR" sz="1600" dirty="0">
                <a:latin typeface="Arial" panose="020B0604020202020204" pitchFamily="34" charset="0"/>
              </a:rPr>
              <a:t>;</a:t>
            </a:r>
            <a:r>
              <a:rPr lang="tr-TR" altLang="tr-TR" sz="1600" dirty="0"/>
              <a:t> net dolaylı vergiler, sabit sermaye tüketimi ve işgücü ödemelerinin düşülmesiyle bulunan artık değerdir. </a:t>
            </a:r>
          </a:p>
          <a:p>
            <a:pPr eaLnBrk="1" hangingPunct="1">
              <a:lnSpc>
                <a:spcPct val="80000"/>
              </a:lnSpc>
            </a:pPr>
            <a:endParaRPr lang="tr-TR" altLang="tr-TR" sz="700" dirty="0"/>
          </a:p>
        </p:txBody>
      </p:sp>
      <p:sp>
        <p:nvSpPr>
          <p:cNvPr id="34822"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63E7602-A899-4C69-8134-FDDD304112DF}" type="slidenum">
              <a:rPr lang="tr-TR" altLang="tr-TR">
                <a:solidFill>
                  <a:schemeClr val="tx2"/>
                </a:solidFill>
              </a:rPr>
              <a:pPr eaLnBrk="1" hangingPunct="1"/>
              <a:t>1</a:t>
            </a:fld>
            <a:endParaRPr lang="tr-TR" altLang="tr-TR">
              <a:solidFill>
                <a:schemeClr val="tx2"/>
              </a:solidFill>
            </a:endParaRPr>
          </a:p>
        </p:txBody>
      </p:sp>
    </p:spTree>
    <p:extLst>
      <p:ext uri="{BB962C8B-B14F-4D97-AF65-F5344CB8AC3E}">
        <p14:creationId xmlns:p14="http://schemas.microsoft.com/office/powerpoint/2010/main" val="29350892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201" name="Group 193"/>
          <p:cNvGraphicFramePr>
            <a:graphicFrameLocks noGrp="1"/>
          </p:cNvGraphicFramePr>
          <p:nvPr/>
        </p:nvGraphicFramePr>
        <p:xfrm>
          <a:off x="1919288" y="1395413"/>
          <a:ext cx="8513762" cy="3823342"/>
        </p:xfrm>
        <a:graphic>
          <a:graphicData uri="http://schemas.openxmlformats.org/drawingml/2006/table">
            <a:tbl>
              <a:tblPr/>
              <a:tblGrid>
                <a:gridCol w="474662">
                  <a:extLst>
                    <a:ext uri="{9D8B030D-6E8A-4147-A177-3AD203B41FA5}">
                      <a16:colId xmlns:a16="http://schemas.microsoft.com/office/drawing/2014/main" val="20000"/>
                    </a:ext>
                  </a:extLst>
                </a:gridCol>
                <a:gridCol w="831850">
                  <a:extLst>
                    <a:ext uri="{9D8B030D-6E8A-4147-A177-3AD203B41FA5}">
                      <a16:colId xmlns:a16="http://schemas.microsoft.com/office/drawing/2014/main" val="20001"/>
                    </a:ext>
                  </a:extLst>
                </a:gridCol>
                <a:gridCol w="985838">
                  <a:extLst>
                    <a:ext uri="{9D8B030D-6E8A-4147-A177-3AD203B41FA5}">
                      <a16:colId xmlns:a16="http://schemas.microsoft.com/office/drawing/2014/main" val="20002"/>
                    </a:ext>
                  </a:extLst>
                </a:gridCol>
                <a:gridCol w="474662">
                  <a:extLst>
                    <a:ext uri="{9D8B030D-6E8A-4147-A177-3AD203B41FA5}">
                      <a16:colId xmlns:a16="http://schemas.microsoft.com/office/drawing/2014/main" val="20003"/>
                    </a:ext>
                  </a:extLst>
                </a:gridCol>
                <a:gridCol w="860425">
                  <a:extLst>
                    <a:ext uri="{9D8B030D-6E8A-4147-A177-3AD203B41FA5}">
                      <a16:colId xmlns:a16="http://schemas.microsoft.com/office/drawing/2014/main" val="20004"/>
                    </a:ext>
                  </a:extLst>
                </a:gridCol>
                <a:gridCol w="985838">
                  <a:extLst>
                    <a:ext uri="{9D8B030D-6E8A-4147-A177-3AD203B41FA5}">
                      <a16:colId xmlns:a16="http://schemas.microsoft.com/office/drawing/2014/main" val="20005"/>
                    </a:ext>
                  </a:extLst>
                </a:gridCol>
                <a:gridCol w="476250">
                  <a:extLst>
                    <a:ext uri="{9D8B030D-6E8A-4147-A177-3AD203B41FA5}">
                      <a16:colId xmlns:a16="http://schemas.microsoft.com/office/drawing/2014/main" val="20006"/>
                    </a:ext>
                  </a:extLst>
                </a:gridCol>
                <a:gridCol w="979487">
                  <a:extLst>
                    <a:ext uri="{9D8B030D-6E8A-4147-A177-3AD203B41FA5}">
                      <a16:colId xmlns:a16="http://schemas.microsoft.com/office/drawing/2014/main" val="20007"/>
                    </a:ext>
                  </a:extLst>
                </a:gridCol>
                <a:gridCol w="1374775">
                  <a:extLst>
                    <a:ext uri="{9D8B030D-6E8A-4147-A177-3AD203B41FA5}">
                      <a16:colId xmlns:a16="http://schemas.microsoft.com/office/drawing/2014/main" val="20008"/>
                    </a:ext>
                  </a:extLst>
                </a:gridCol>
                <a:gridCol w="1069975">
                  <a:extLst>
                    <a:ext uri="{9D8B030D-6E8A-4147-A177-3AD203B41FA5}">
                      <a16:colId xmlns:a16="http://schemas.microsoft.com/office/drawing/2014/main" val="20009"/>
                    </a:ext>
                  </a:extLst>
                </a:gridCol>
              </a:tblGrid>
              <a:tr h="161925">
                <a:tc gridSpan="10">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Harcamalar Y</a:t>
                      </a: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ntemiyle Gayri Safi Yurti</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i Hasıla Payları (1998 fiyatlarıyla), 1998-2011 (DEVAM)</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57150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Yıl</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Kamu Sekt</a:t>
                      </a: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r</a:t>
                      </a:r>
                      <a:r>
                        <a:rPr kumimoji="0" lang="tr-TR" altLang="tr-TR" sz="800" b="0" i="0" u="none" strike="noStrike" cap="none" normalizeH="0" baseline="0" smtClean="0">
                          <a:ln>
                            <a:noFill/>
                          </a:ln>
                          <a:solidFill>
                            <a:schemeClr val="tx1"/>
                          </a:solidFill>
                          <a:effectLst/>
                          <a:latin typeface="Arial" panose="020B0604020202020204" pitchFamily="34" charset="0"/>
                        </a:rPr>
                        <a:t>ü</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Makine- Te</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hizat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İnşaat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zel Sekt</a:t>
                      </a: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r </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Makine- Te</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hizat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İnşaat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Stok Değişmeleri</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Mal ve Hizmet İhracatı</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(Eksi) Mal ve Hizmet İthalatı</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1998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18,3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11,7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1999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18,3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13,2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24,1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24,4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24,5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27,0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13,5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24,4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27,9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24,4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27,9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13,7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29,5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28,1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2010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13,4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24,1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28,0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2011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28,6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43192"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5AAF6F3-49F1-4C55-B227-1D72B3B6FCA9}" type="slidenum">
              <a:rPr lang="tr-TR" altLang="tr-TR">
                <a:solidFill>
                  <a:schemeClr val="tx2"/>
                </a:solidFill>
              </a:rPr>
              <a:pPr eaLnBrk="1" hangingPunct="1"/>
              <a:t>10</a:t>
            </a:fld>
            <a:endParaRPr lang="tr-TR" altLang="tr-TR">
              <a:solidFill>
                <a:schemeClr val="tx2"/>
              </a:solidFill>
            </a:endParaRPr>
          </a:p>
        </p:txBody>
      </p:sp>
    </p:spTree>
    <p:extLst>
      <p:ext uri="{BB962C8B-B14F-4D97-AF65-F5344CB8AC3E}">
        <p14:creationId xmlns:p14="http://schemas.microsoft.com/office/powerpoint/2010/main" val="36526491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Dikdörtgen"/>
          <p:cNvSpPr>
            <a:spLocks noChangeArrowheads="1"/>
          </p:cNvSpPr>
          <p:nvPr/>
        </p:nvSpPr>
        <p:spPr bwMode="auto">
          <a:xfrm>
            <a:off x="1847851" y="260350"/>
            <a:ext cx="8569325" cy="6124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73050" indent="-2730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3" panose="05040102010807070707" pitchFamily="18" charset="2"/>
              <a:buChar char=""/>
            </a:pPr>
            <a:r>
              <a:rPr lang="tr-TR" altLang="tr-TR" sz="1400" b="1"/>
              <a:t>Coğrafi Kapsam:</a:t>
            </a:r>
            <a:r>
              <a:rPr lang="tr-TR" altLang="tr-TR" sz="1400"/>
              <a:t> Üçer aylık dönemler itibariyle harcama yöntemine göre GSYH tahminlerinde kapsam tüm Türkiye’dir.</a:t>
            </a:r>
          </a:p>
          <a:p>
            <a:pPr eaLnBrk="1" hangingPunct="1">
              <a:buFont typeface="Wingdings 3" panose="05040102010807070707" pitchFamily="18" charset="2"/>
              <a:buChar char=""/>
            </a:pPr>
            <a:r>
              <a:rPr lang="tr-TR" altLang="tr-TR" sz="1400" b="1"/>
              <a:t>Değer hesaplama: </a:t>
            </a:r>
            <a:r>
              <a:rPr lang="tr-TR" altLang="tr-TR" sz="1400"/>
              <a:t>Harcama yöntemiyle GSYH</a:t>
            </a:r>
            <a:r>
              <a:rPr lang="tr-TR" altLang="tr-TR" sz="1400" b="1"/>
              <a:t> </a:t>
            </a:r>
            <a:r>
              <a:rPr lang="tr-TR" altLang="tr-TR" sz="1400"/>
              <a:t>değerleri cari ve 1998 yılı sabit fiyatlarıyla hesaplanmaktadır. </a:t>
            </a:r>
          </a:p>
          <a:p>
            <a:pPr eaLnBrk="1" hangingPunct="1">
              <a:buFont typeface="Wingdings 3" panose="05040102010807070707" pitchFamily="18" charset="2"/>
              <a:buChar char=""/>
            </a:pPr>
            <a:r>
              <a:rPr lang="tr-TR" altLang="tr-TR" sz="1400" b="1"/>
              <a:t>Dönem: </a:t>
            </a:r>
            <a:r>
              <a:rPr lang="tr-TR" altLang="tr-TR" sz="1400"/>
              <a:t>Dönemsel hesaplamalar aşağıdaki yayın takvimine uygun olarak yayınlanmaktadır:  </a:t>
            </a:r>
          </a:p>
          <a:p>
            <a:pPr lvl="1" eaLnBrk="1" hangingPunct="1">
              <a:buFont typeface="Wingdings 3" panose="05040102010807070707" pitchFamily="18" charset="2"/>
              <a:buChar char=""/>
            </a:pPr>
            <a:r>
              <a:rPr lang="tr-TR" altLang="tr-TR" sz="1400"/>
              <a:t>I. Dönem   : 30 Haziran</a:t>
            </a:r>
          </a:p>
          <a:p>
            <a:pPr lvl="1" eaLnBrk="1" hangingPunct="1">
              <a:buFont typeface="Wingdings 3" panose="05040102010807070707" pitchFamily="18" charset="2"/>
              <a:buChar char=""/>
            </a:pPr>
            <a:r>
              <a:rPr lang="tr-TR" altLang="tr-TR" sz="1400"/>
              <a:t>II. Dönem  : 10 Eylül</a:t>
            </a:r>
          </a:p>
          <a:p>
            <a:pPr lvl="1" eaLnBrk="1" hangingPunct="1">
              <a:buFont typeface="Wingdings 3" panose="05040102010807070707" pitchFamily="18" charset="2"/>
              <a:buChar char=""/>
            </a:pPr>
            <a:r>
              <a:rPr lang="tr-TR" altLang="tr-TR" sz="1400"/>
              <a:t>III. Dönem : 10 Aralık</a:t>
            </a:r>
          </a:p>
          <a:p>
            <a:pPr lvl="1" eaLnBrk="1" hangingPunct="1">
              <a:buFont typeface="Wingdings 3" panose="05040102010807070707" pitchFamily="18" charset="2"/>
              <a:buChar char=""/>
            </a:pPr>
            <a:r>
              <a:rPr lang="tr-TR" altLang="tr-TR" sz="1400"/>
              <a:t>IV. Dönem : 31 Mart</a:t>
            </a:r>
          </a:p>
          <a:p>
            <a:pPr eaLnBrk="1" hangingPunct="1">
              <a:buFont typeface="Wingdings 3" panose="05040102010807070707" pitchFamily="18" charset="2"/>
              <a:buNone/>
            </a:pPr>
            <a:r>
              <a:rPr lang="tr-TR" altLang="tr-TR" sz="1400"/>
              <a:t> </a:t>
            </a:r>
          </a:p>
          <a:p>
            <a:pPr eaLnBrk="1" hangingPunct="1">
              <a:buFont typeface="Wingdings 3" panose="05040102010807070707" pitchFamily="18" charset="2"/>
              <a:buChar char=""/>
            </a:pPr>
            <a:r>
              <a:rPr lang="tr-TR" altLang="tr-TR" sz="1400" b="1"/>
              <a:t>Metot: </a:t>
            </a:r>
            <a:r>
              <a:rPr lang="tr-TR" altLang="tr-TR" sz="1400"/>
              <a:t>Hanehalklarının nihai tüketim harcamalarının hesaplanmasında "Mal Akımı Yöntemi" kullanılmaktadır. Bu yönteme göre; </a:t>
            </a:r>
          </a:p>
          <a:p>
            <a:pPr lvl="1" eaLnBrk="1" hangingPunct="1">
              <a:buFont typeface="Wingdings 3" panose="05040102010807070707" pitchFamily="18" charset="2"/>
              <a:buChar char=""/>
            </a:pPr>
            <a:r>
              <a:rPr lang="tr-TR" altLang="tr-TR" sz="1400"/>
              <a:t> [Yurt içinde üretilen tüketim mallarından yapılan satışların değeri (temel fiyatlarla) </a:t>
            </a:r>
          </a:p>
          <a:p>
            <a:pPr lvl="1" eaLnBrk="1" hangingPunct="1">
              <a:buFont typeface="Wingdings 3" panose="05040102010807070707" pitchFamily="18" charset="2"/>
              <a:buChar char=""/>
            </a:pPr>
            <a:r>
              <a:rPr lang="tr-TR" altLang="tr-TR" sz="1400"/>
              <a:t>+ İthal edilen tüketim malları (CIF)]</a:t>
            </a:r>
          </a:p>
          <a:p>
            <a:pPr lvl="1" eaLnBrk="1" hangingPunct="1">
              <a:buFont typeface="Wingdings 3" panose="05040102010807070707" pitchFamily="18" charset="2"/>
              <a:buChar char=""/>
            </a:pPr>
            <a:r>
              <a:rPr lang="tr-TR" altLang="tr-TR" sz="1400"/>
              <a:t>+ Ulaştırma ve ticaret marjı </a:t>
            </a:r>
          </a:p>
          <a:p>
            <a:pPr lvl="1" eaLnBrk="1" hangingPunct="1">
              <a:buFont typeface="Wingdings 3" panose="05040102010807070707" pitchFamily="18" charset="2"/>
              <a:buChar char=""/>
            </a:pPr>
            <a:r>
              <a:rPr lang="tr-TR" altLang="tr-TR" sz="1400"/>
              <a:t> - İhraç edilen tüketim malları (FOB)</a:t>
            </a:r>
          </a:p>
          <a:p>
            <a:pPr lvl="1" eaLnBrk="1" hangingPunct="1">
              <a:buFont typeface="Wingdings 3" panose="05040102010807070707" pitchFamily="18" charset="2"/>
              <a:buChar char=""/>
            </a:pPr>
            <a:r>
              <a:rPr lang="tr-TR" altLang="tr-TR" sz="1400"/>
              <a:t>+ Vergiler </a:t>
            </a:r>
          </a:p>
          <a:p>
            <a:pPr lvl="1" eaLnBrk="1" hangingPunct="1">
              <a:buFont typeface="Wingdings 3" panose="05040102010807070707" pitchFamily="18" charset="2"/>
              <a:buChar char=""/>
            </a:pPr>
            <a:r>
              <a:rPr lang="tr-TR" altLang="tr-TR" sz="1400"/>
              <a:t>= Nihai tüketim değeri (alıcı fiyatlarıyla) elde edilmektedir.</a:t>
            </a:r>
          </a:p>
          <a:p>
            <a:pPr lvl="1" eaLnBrk="1" hangingPunct="1">
              <a:buFont typeface="Wingdings 3" panose="05040102010807070707" pitchFamily="18" charset="2"/>
              <a:buChar char=""/>
            </a:pPr>
            <a:endParaRPr lang="tr-TR" altLang="tr-TR" sz="1400"/>
          </a:p>
          <a:p>
            <a:pPr eaLnBrk="1" hangingPunct="1">
              <a:buFont typeface="Wingdings 3" panose="05040102010807070707" pitchFamily="18" charset="2"/>
              <a:buChar char=""/>
            </a:pPr>
            <a:r>
              <a:rPr lang="tr-TR" altLang="tr-TR" sz="1400"/>
              <a:t>Devletin nihai tüketim harcamalarının hesaplanmasında idari kayıtlardan yararlanılmaktadır. Gayri safi sabit sermaye oluşumunun hesaplanmasında özel sektör yatırımları için mal akımı yöntemi, kamu sektörü için idari kayıtlar ve dönemlik anketlerden elde edilen bilgiler kullanılmaktadır. Mal ihracatı ve ithalatının hesaplanmasında dış ticaret istatistiklerinden yararlanılmaktadır. Hizmet ihracatı ve ithalatının hesaplanmasında ise T.C. Merkez Bankası tarafından derlenen ödemeler dengesi istatistikleri esas alınmaktadır.</a:t>
            </a:r>
          </a:p>
          <a:p>
            <a:pPr eaLnBrk="1" hangingPunct="1">
              <a:buFont typeface="Wingdings 3" panose="05040102010807070707" pitchFamily="18" charset="2"/>
              <a:buChar char=""/>
            </a:pPr>
            <a:r>
              <a:rPr lang="tr-TR" altLang="tr-TR" sz="1400"/>
              <a:t>Gayri safi yurtiçi hasıla tahminlerinde TÜİK’nun derlemiş olduğu yıllık ve dönemsel veriler ile idari kayıtlardan yararlanılmaktadır. T.C. Merkez Bankası, Maliye Bakanlığı, KİT’ler, Bağımsız Kuruluşlar, Döner Sermayeli Kuruluşlardan alınan veriler, ilgili sektörlerde bilgi kaynağı olarak kullanılmaktadır.</a:t>
            </a:r>
          </a:p>
        </p:txBody>
      </p:sp>
      <p:sp>
        <p:nvSpPr>
          <p:cNvPr id="44037"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2B6CE66-53A7-4F2A-BA75-FEDB3FCFED33}" type="slidenum">
              <a:rPr lang="tr-TR" altLang="tr-TR">
                <a:solidFill>
                  <a:schemeClr val="tx2"/>
                </a:solidFill>
              </a:rPr>
              <a:pPr eaLnBrk="1" hangingPunct="1"/>
              <a:t>11</a:t>
            </a:fld>
            <a:endParaRPr lang="tr-TR" altLang="tr-TR">
              <a:solidFill>
                <a:schemeClr val="tx2"/>
              </a:solidFill>
            </a:endParaRPr>
          </a:p>
        </p:txBody>
      </p:sp>
    </p:spTree>
    <p:extLst>
      <p:ext uri="{BB962C8B-B14F-4D97-AF65-F5344CB8AC3E}">
        <p14:creationId xmlns:p14="http://schemas.microsoft.com/office/powerpoint/2010/main" val="36763326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Dikdörtgen"/>
          <p:cNvSpPr>
            <a:spLocks noChangeArrowheads="1"/>
          </p:cNvSpPr>
          <p:nvPr/>
        </p:nvSpPr>
        <p:spPr bwMode="auto">
          <a:xfrm>
            <a:off x="2135189" y="476251"/>
            <a:ext cx="7921625"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73050" indent="-2730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3" panose="05040102010807070707" pitchFamily="18" charset="2"/>
              <a:buChar char=""/>
            </a:pPr>
            <a:r>
              <a:rPr lang="tr-TR" altLang="tr-TR" sz="2400" b="1"/>
              <a:t>Kapsanan dönem:</a:t>
            </a:r>
            <a:r>
              <a:rPr lang="tr-TR" altLang="tr-TR" sz="2400"/>
              <a:t> Dönemlik GSYH tahminleri aşağıdaki ayları kapsamaktadır.</a:t>
            </a:r>
          </a:p>
          <a:p>
            <a:pPr eaLnBrk="1" hangingPunct="1"/>
            <a:endParaRPr lang="tr-TR" altLang="tr-TR" sz="2400"/>
          </a:p>
          <a:p>
            <a:pPr lvl="1" eaLnBrk="1" hangingPunct="1">
              <a:buFont typeface="Wingdings 3" panose="05040102010807070707" pitchFamily="18" charset="2"/>
              <a:buChar char=""/>
            </a:pPr>
            <a:r>
              <a:rPr lang="tr-TR" altLang="tr-TR" sz="2400"/>
              <a:t>I. Dönem (Ocak-Şubat-Mart)</a:t>
            </a:r>
          </a:p>
          <a:p>
            <a:pPr lvl="1" eaLnBrk="1" hangingPunct="1">
              <a:buFont typeface="Wingdings 3" panose="05040102010807070707" pitchFamily="18" charset="2"/>
              <a:buChar char=""/>
            </a:pPr>
            <a:r>
              <a:rPr lang="tr-TR" altLang="tr-TR" sz="2400"/>
              <a:t>II. Dönem (Nisan-Mayıs-Haziran)</a:t>
            </a:r>
          </a:p>
          <a:p>
            <a:pPr lvl="1" eaLnBrk="1" hangingPunct="1">
              <a:buFont typeface="Wingdings 3" panose="05040102010807070707" pitchFamily="18" charset="2"/>
              <a:buChar char=""/>
            </a:pPr>
            <a:r>
              <a:rPr lang="tr-TR" altLang="tr-TR" sz="2400"/>
              <a:t>III. Dönem (Temmuz-Ağustos-Eylül)</a:t>
            </a:r>
          </a:p>
          <a:p>
            <a:pPr lvl="1" eaLnBrk="1" hangingPunct="1">
              <a:buFont typeface="Wingdings 3" panose="05040102010807070707" pitchFamily="18" charset="2"/>
              <a:buChar char=""/>
            </a:pPr>
            <a:r>
              <a:rPr lang="tr-TR" altLang="tr-TR" sz="2400"/>
              <a:t>IV. Dönem (Ekim-Kasım-Aralık)</a:t>
            </a:r>
          </a:p>
          <a:p>
            <a:pPr eaLnBrk="1" hangingPunct="1">
              <a:buFont typeface="Wingdings 3" panose="05040102010807070707" pitchFamily="18" charset="2"/>
              <a:buChar char=""/>
            </a:pPr>
            <a:endParaRPr lang="tr-TR" altLang="tr-TR" sz="2400"/>
          </a:p>
          <a:p>
            <a:pPr eaLnBrk="1" hangingPunct="1">
              <a:buFont typeface="Wingdings 3" panose="05040102010807070707" pitchFamily="18" charset="2"/>
              <a:buChar char=""/>
            </a:pPr>
            <a:r>
              <a:rPr lang="tr-TR" altLang="tr-TR" sz="2400" b="1"/>
              <a:t>Veri işleme: </a:t>
            </a:r>
            <a:r>
              <a:rPr lang="tr-TR" altLang="tr-TR" sz="2400"/>
              <a:t>GSYH istatistikleri sadece Türkiye İstatistik Kurumu tarafından işlenmektedir.</a:t>
            </a:r>
          </a:p>
          <a:p>
            <a:pPr eaLnBrk="1" hangingPunct="1"/>
            <a:endParaRPr lang="tr-TR" altLang="tr-TR" sz="2400"/>
          </a:p>
          <a:p>
            <a:pPr eaLnBrk="1" hangingPunct="1">
              <a:buFont typeface="Wingdings 3" panose="05040102010807070707" pitchFamily="18" charset="2"/>
              <a:buChar char=""/>
            </a:pPr>
            <a:r>
              <a:rPr lang="tr-TR" altLang="tr-TR" sz="2400" b="1"/>
              <a:t>Revizyon:</a:t>
            </a:r>
            <a:r>
              <a:rPr lang="tr-TR" altLang="tr-TR" sz="2400"/>
              <a:t> Cari ve sabit fiyatlarla 1998 bazlı GSYH serisi, 8 Mart 2008 tarihinden itibaren yayınlanmaya başlanmıştır.</a:t>
            </a:r>
          </a:p>
          <a:p>
            <a:pPr eaLnBrk="1" hangingPunct="1"/>
            <a:endParaRPr lang="tr-TR" altLang="tr-TR" sz="2400"/>
          </a:p>
        </p:txBody>
      </p:sp>
      <p:sp>
        <p:nvSpPr>
          <p:cNvPr id="45061"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3447AED-0B3E-49A5-AA1D-67D1303F8E75}" type="slidenum">
              <a:rPr lang="tr-TR" altLang="tr-TR">
                <a:solidFill>
                  <a:schemeClr val="tx2"/>
                </a:solidFill>
              </a:rPr>
              <a:pPr eaLnBrk="1" hangingPunct="1"/>
              <a:t>12</a:t>
            </a:fld>
            <a:endParaRPr lang="tr-TR" altLang="tr-TR">
              <a:solidFill>
                <a:schemeClr val="tx2"/>
              </a:solidFill>
            </a:endParaRPr>
          </a:p>
        </p:txBody>
      </p:sp>
    </p:spTree>
    <p:extLst>
      <p:ext uri="{BB962C8B-B14F-4D97-AF65-F5344CB8AC3E}">
        <p14:creationId xmlns:p14="http://schemas.microsoft.com/office/powerpoint/2010/main" val="21706730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Başlık"/>
          <p:cNvSpPr>
            <a:spLocks noGrp="1"/>
          </p:cNvSpPr>
          <p:nvPr>
            <p:ph type="title"/>
          </p:nvPr>
        </p:nvSpPr>
        <p:spPr>
          <a:xfrm>
            <a:off x="1981200" y="404814"/>
            <a:ext cx="8229600" cy="503237"/>
          </a:xfrm>
        </p:spPr>
        <p:txBody>
          <a:bodyPr>
            <a:normAutofit fontScale="90000"/>
          </a:bodyPr>
          <a:lstStyle/>
          <a:p>
            <a:pPr eaLnBrk="1" hangingPunct="1"/>
            <a:r>
              <a:rPr lang="tr-TR" altLang="tr-TR" b="1" smtClean="0"/>
              <a:t>İllere Göre Gayri Safi Yurtiçi Hasıla</a:t>
            </a:r>
            <a:endParaRPr lang="tr-TR" altLang="tr-TR" smtClean="0"/>
          </a:p>
        </p:txBody>
      </p:sp>
      <p:sp>
        <p:nvSpPr>
          <p:cNvPr id="3" name="2 İçerik Yer Tutucusu"/>
          <p:cNvSpPr>
            <a:spLocks noGrp="1"/>
          </p:cNvSpPr>
          <p:nvPr>
            <p:ph sz="quarter" idx="1"/>
          </p:nvPr>
        </p:nvSpPr>
        <p:spPr>
          <a:xfrm>
            <a:off x="1992313" y="836614"/>
            <a:ext cx="8229600" cy="5329237"/>
          </a:xfrm>
        </p:spPr>
        <p:txBody>
          <a:bodyPr>
            <a:normAutofit lnSpcReduction="10000"/>
          </a:bodyPr>
          <a:lstStyle/>
          <a:p>
            <a:pPr eaLnBrk="1" hangingPunct="1">
              <a:lnSpc>
                <a:spcPct val="80000"/>
              </a:lnSpc>
            </a:pPr>
            <a:r>
              <a:rPr lang="tr-TR" altLang="tr-TR" sz="1500" b="1"/>
              <a:t>Sınıflamalar: </a:t>
            </a:r>
            <a:r>
              <a:rPr lang="tr-TR" altLang="tr-TR" sz="1500"/>
              <a:t>ISIC Rev.2 sınıflaması kullanılmıştır. </a:t>
            </a:r>
            <a:endParaRPr lang="tr-TR" altLang="tr-TR" sz="1500">
              <a:latin typeface="Arial" panose="020B0604020202020204" pitchFamily="34" charset="0"/>
            </a:endParaRPr>
          </a:p>
          <a:p>
            <a:pPr eaLnBrk="1" hangingPunct="1">
              <a:lnSpc>
                <a:spcPct val="80000"/>
              </a:lnSpc>
            </a:pPr>
            <a:endParaRPr lang="tr-TR" altLang="tr-TR" sz="1500">
              <a:latin typeface="Arial" panose="020B0604020202020204" pitchFamily="34" charset="0"/>
            </a:endParaRPr>
          </a:p>
          <a:p>
            <a:pPr eaLnBrk="1" hangingPunct="1">
              <a:lnSpc>
                <a:spcPct val="80000"/>
              </a:lnSpc>
            </a:pPr>
            <a:r>
              <a:rPr lang="tr-TR" altLang="tr-TR" sz="1500" b="1"/>
              <a:t>Uluslararası ve bölgesel yönerge:</a:t>
            </a:r>
            <a:r>
              <a:rPr lang="tr-TR" altLang="tr-TR" sz="1500"/>
              <a:t> İllere göre GSYH hesaplamaları Birleşmiş Milletler tarafından yayınlanan 1968 Ulusal Hesaplar Sistemine göre yapılmıştır. İktisadi faaliyet kollarına göre iller itibariyle cari ve sabit (1987 yılı) fiyatlarla 81 ile ilişkin (İstatistiki Bölge Birimleri Sınıflaması, İBBS Düzey 3) gayri safi yurtiçi hasıla (GSYH) hesaplamaları yapılmıştır.  İller itibariyle GSYH değerleri cari ve 1987 sabit fiyatlarla yıllık olarak üretim yöntemine göre hesaplanmıştır. </a:t>
            </a:r>
            <a:endParaRPr lang="tr-TR" altLang="tr-TR" sz="1500">
              <a:latin typeface="Arial" panose="020B0604020202020204" pitchFamily="34" charset="0"/>
            </a:endParaRPr>
          </a:p>
          <a:p>
            <a:pPr eaLnBrk="1" hangingPunct="1">
              <a:lnSpc>
                <a:spcPct val="80000"/>
              </a:lnSpc>
            </a:pPr>
            <a:endParaRPr lang="tr-TR" altLang="tr-TR" sz="1500">
              <a:latin typeface="Arial" panose="020B0604020202020204" pitchFamily="34" charset="0"/>
            </a:endParaRPr>
          </a:p>
          <a:p>
            <a:pPr eaLnBrk="1" hangingPunct="1">
              <a:lnSpc>
                <a:spcPct val="80000"/>
              </a:lnSpc>
            </a:pPr>
            <a:r>
              <a:rPr lang="tr-TR" altLang="tr-TR" sz="1500" b="1"/>
              <a:t>Veri kaynakları: </a:t>
            </a:r>
            <a:r>
              <a:rPr lang="tr-TR" altLang="tr-TR" sz="1500"/>
              <a:t>İktisadi faaliyet kollarına göre iller itibariyle GSYH hesaplamalarında, Türkiye İstatistik Kurumunun il bazında derlemiş olduğu istatistiki verilerden ve TÜİK dışı kurum ve kuruluşlardan derlenen il bazında verilerden yararlanılmıştır.  TÜİK dışında il bazında veri derlenen kurum ve kuruluşlar şu şekilde sıralanmıştır:  T.C. Merkez Bankası,  Gıda ,Tarım ve Hayvancılık Bakanlığı,  Orman Bakanlığı,  Maliye Bakanlığı,  Çevre ve Şehircilik Bakanlığı,  DSİ,  TEİAŞ,  PTT Genel Müdürlüğü,  BOTAŞ,  T.C.  Devlet Demir Yolları,  Türk Telekom,  Türkiye Denizcilik İşletmeleri,  Özel Havayolları,  Belediyeler,  Bankalar,  Menkul Değerler,  Aracı Kuruluşlar,  Sigortalar,  Kar Amacı Olmayan Kuruluşlar,  Genel ve Katma Bütçeli Kuruluşlar,  KİT,  İl Özel İdareleri.</a:t>
            </a:r>
            <a:endParaRPr lang="tr-TR" altLang="tr-TR" sz="1500">
              <a:latin typeface="Arial" panose="020B0604020202020204" pitchFamily="34" charset="0"/>
            </a:endParaRPr>
          </a:p>
          <a:p>
            <a:pPr eaLnBrk="1" hangingPunct="1">
              <a:lnSpc>
                <a:spcPct val="80000"/>
              </a:lnSpc>
            </a:pPr>
            <a:endParaRPr lang="tr-TR" altLang="tr-TR" sz="1500">
              <a:latin typeface="Arial" panose="020B0604020202020204" pitchFamily="34" charset="0"/>
            </a:endParaRPr>
          </a:p>
          <a:p>
            <a:pPr eaLnBrk="1" hangingPunct="1">
              <a:lnSpc>
                <a:spcPct val="80000"/>
              </a:lnSpc>
            </a:pPr>
            <a:r>
              <a:rPr lang="tr-TR" altLang="tr-TR" sz="1500" b="1"/>
              <a:t>Veri derleme yöntemi:</a:t>
            </a:r>
            <a:r>
              <a:rPr lang="tr-TR" altLang="tr-TR" sz="1500"/>
              <a:t> İktisadi faaliyet kollarına göre iller itibariyle GSYH hesaplamalarında, sektörler itibariyle TÜİK’</a:t>
            </a:r>
            <a:r>
              <a:rPr lang="tr-TR" altLang="tr-TR" sz="1500">
                <a:latin typeface="Arial" panose="020B0604020202020204" pitchFamily="34" charset="0"/>
              </a:rPr>
              <a:t>nu</a:t>
            </a:r>
            <a:r>
              <a:rPr lang="tr-TR" altLang="tr-TR" sz="1500"/>
              <a:t>n derlemiş olduğu il bazında verilerden ve dış kurum ve kuruluşlardan posta yolu ile il bazında derlenen verilerden yararlanılmıştır.</a:t>
            </a:r>
            <a:endParaRPr lang="tr-TR" altLang="tr-TR" sz="1500">
              <a:latin typeface="Arial" panose="020B0604020202020204" pitchFamily="34" charset="0"/>
            </a:endParaRPr>
          </a:p>
          <a:p>
            <a:pPr eaLnBrk="1" hangingPunct="1">
              <a:lnSpc>
                <a:spcPct val="80000"/>
              </a:lnSpc>
            </a:pPr>
            <a:endParaRPr lang="tr-TR" altLang="tr-TR" sz="1500">
              <a:latin typeface="Arial" panose="020B0604020202020204" pitchFamily="34" charset="0"/>
            </a:endParaRPr>
          </a:p>
          <a:p>
            <a:pPr eaLnBrk="1" hangingPunct="1">
              <a:lnSpc>
                <a:spcPct val="80000"/>
              </a:lnSpc>
            </a:pPr>
            <a:r>
              <a:rPr lang="tr-TR" altLang="tr-TR" sz="1500" b="1"/>
              <a:t>En son güncellendiği tarih:</a:t>
            </a:r>
            <a:r>
              <a:rPr lang="tr-TR" altLang="tr-TR" sz="1500"/>
              <a:t> 1987-2001 yıllarını içeren iller itibariyle GSYH hesaplamalarına ilişkin revize çalışması yoktur.</a:t>
            </a:r>
          </a:p>
          <a:p>
            <a:pPr eaLnBrk="1" hangingPunct="1">
              <a:lnSpc>
                <a:spcPct val="80000"/>
              </a:lnSpc>
              <a:buFont typeface="Wingdings 3" panose="05040102010807070707" pitchFamily="18" charset="2"/>
              <a:buNone/>
            </a:pPr>
            <a:r>
              <a:rPr lang="tr-TR" altLang="tr-TR" sz="700"/>
              <a:t/>
            </a:r>
            <a:br>
              <a:rPr lang="tr-TR" altLang="tr-TR" sz="700"/>
            </a:br>
            <a:endParaRPr lang="tr-TR" altLang="tr-TR" sz="700"/>
          </a:p>
        </p:txBody>
      </p:sp>
      <p:sp>
        <p:nvSpPr>
          <p:cNvPr id="46086"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3A95F09-8F17-4585-9C63-C987E41A63DF}" type="slidenum">
              <a:rPr lang="tr-TR" altLang="tr-TR">
                <a:solidFill>
                  <a:schemeClr val="tx2"/>
                </a:solidFill>
              </a:rPr>
              <a:pPr eaLnBrk="1" hangingPunct="1"/>
              <a:t>13</a:t>
            </a:fld>
            <a:endParaRPr lang="tr-TR" altLang="tr-TR">
              <a:solidFill>
                <a:schemeClr val="tx2"/>
              </a:solidFill>
            </a:endParaRPr>
          </a:p>
        </p:txBody>
      </p:sp>
    </p:spTree>
    <p:extLst>
      <p:ext uri="{BB962C8B-B14F-4D97-AF65-F5344CB8AC3E}">
        <p14:creationId xmlns:p14="http://schemas.microsoft.com/office/powerpoint/2010/main" val="29052583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Başlık"/>
          <p:cNvSpPr>
            <a:spLocks noGrp="1"/>
          </p:cNvSpPr>
          <p:nvPr>
            <p:ph type="title"/>
          </p:nvPr>
        </p:nvSpPr>
        <p:spPr>
          <a:xfrm>
            <a:off x="2063750" y="188914"/>
            <a:ext cx="8229600" cy="936625"/>
          </a:xfrm>
        </p:spPr>
        <p:txBody>
          <a:bodyPr>
            <a:normAutofit fontScale="90000"/>
          </a:bodyPr>
          <a:lstStyle/>
          <a:p>
            <a:pPr algn="ctr" eaLnBrk="1" hangingPunct="1"/>
            <a:r>
              <a:rPr lang="tr-TR" altLang="tr-TR" b="1" smtClean="0"/>
              <a:t>Bölgesel Gayri Safi Katma Değer</a:t>
            </a:r>
            <a:br>
              <a:rPr lang="tr-TR" altLang="tr-TR" b="1" smtClean="0"/>
            </a:br>
            <a:r>
              <a:rPr lang="tr-TR" altLang="tr-TR" i="1" smtClean="0"/>
              <a:t>(Regional Gross Value Added) </a:t>
            </a:r>
          </a:p>
        </p:txBody>
      </p:sp>
      <p:sp>
        <p:nvSpPr>
          <p:cNvPr id="3" name="2 İçerik Yer Tutucusu"/>
          <p:cNvSpPr>
            <a:spLocks noGrp="1"/>
          </p:cNvSpPr>
          <p:nvPr>
            <p:ph sz="quarter" idx="1"/>
          </p:nvPr>
        </p:nvSpPr>
        <p:spPr>
          <a:xfrm>
            <a:off x="1703389" y="1196975"/>
            <a:ext cx="8785225" cy="5111750"/>
          </a:xfrm>
        </p:spPr>
        <p:txBody>
          <a:bodyPr>
            <a:normAutofit lnSpcReduction="10000"/>
          </a:bodyPr>
          <a:lstStyle/>
          <a:p>
            <a:pPr eaLnBrk="1" hangingPunct="1">
              <a:lnSpc>
                <a:spcPct val="80000"/>
              </a:lnSpc>
            </a:pPr>
            <a:r>
              <a:rPr lang="tr-TR" altLang="tr-TR" sz="1800" b="1"/>
              <a:t>Kapsam:</a:t>
            </a:r>
            <a:r>
              <a:rPr lang="tr-TR" altLang="tr-TR" sz="1800"/>
              <a:t> İstatistiki Bölge Birimleri Sınıflaması (İBBS) Düzey 2,  26 bölgeye göre bir bölgede yerleşik birimler tarafından yaratılan bölgesel gayri safi katma değer cari fiyatlarla, tarım,  sanayi ve hizmetler ayrıntısında hesaplanmaktadır.</a:t>
            </a:r>
          </a:p>
          <a:p>
            <a:pPr eaLnBrk="1" hangingPunct="1">
              <a:lnSpc>
                <a:spcPct val="80000"/>
              </a:lnSpc>
            </a:pPr>
            <a:endParaRPr lang="tr-TR" altLang="tr-TR" sz="1800" b="1"/>
          </a:p>
          <a:p>
            <a:pPr eaLnBrk="1" hangingPunct="1">
              <a:lnSpc>
                <a:spcPct val="80000"/>
              </a:lnSpc>
            </a:pPr>
            <a:r>
              <a:rPr lang="tr-TR" altLang="tr-TR" sz="1800" b="1"/>
              <a:t>Bölgesel Gayri Safi Katma Değer (GSKD):</a:t>
            </a:r>
            <a:r>
              <a:rPr lang="tr-TR" altLang="tr-TR" sz="1800"/>
              <a:t> Bir bölgede yerleşik ekonomik birimlerin belli bir dönemde bu bölgedeki ekonomik faaliyetleri sonucunda ürettikleri mal ve hizmetlerin (çıktı) değerinden,  bu üretimde bulunabilmek için kullandıkları mal ve hizmetler (ara tüketim) değerinin çıkarılması sonucu elde edilen değerdir. </a:t>
            </a:r>
          </a:p>
          <a:p>
            <a:pPr eaLnBrk="1" hangingPunct="1">
              <a:lnSpc>
                <a:spcPct val="80000"/>
              </a:lnSpc>
            </a:pPr>
            <a:endParaRPr lang="tr-TR" altLang="tr-TR" sz="1800" b="1"/>
          </a:p>
          <a:p>
            <a:pPr eaLnBrk="1" hangingPunct="1">
              <a:lnSpc>
                <a:spcPct val="80000"/>
              </a:lnSpc>
            </a:pPr>
            <a:r>
              <a:rPr lang="tr-TR" altLang="tr-TR" sz="1800" b="1"/>
              <a:t>Kişi Başı Bölgesel Gayri Safi Katma Değer: </a:t>
            </a:r>
            <a:r>
              <a:rPr lang="tr-TR" altLang="tr-TR" sz="1800"/>
              <a:t>Cari fiyatlarla bölgesel gayri safi katma değerin yıl ortası bölge nüfus tahminine bölünmesi ile</a:t>
            </a:r>
            <a:r>
              <a:rPr lang="tr-TR" altLang="tr-TR" sz="1800">
                <a:latin typeface="Arial" panose="020B0604020202020204" pitchFamily="34" charset="0"/>
              </a:rPr>
              <a:t>,</a:t>
            </a:r>
            <a:r>
              <a:rPr lang="tr-TR" altLang="tr-TR" sz="1800"/>
              <a:t> TL cinsinden kişi başı bölgesel gayri safi katma değer elde edilir.  </a:t>
            </a:r>
          </a:p>
          <a:p>
            <a:pPr eaLnBrk="1" hangingPunct="1">
              <a:lnSpc>
                <a:spcPct val="80000"/>
              </a:lnSpc>
              <a:buFont typeface="Wingdings 3" panose="05040102010807070707" pitchFamily="18" charset="2"/>
              <a:buNone/>
            </a:pPr>
            <a:r>
              <a:rPr lang="tr-TR" altLang="tr-TR" sz="1800"/>
              <a:t>	Hesaplanan bu değerin ithalat ağırlıklı ortalama dolar kuruna bölünmesi ile,  dolar değeriyle kişi başı bölgesel gayri safi katma değere ulaşılmaktadır.</a:t>
            </a:r>
          </a:p>
          <a:p>
            <a:pPr eaLnBrk="1" hangingPunct="1">
              <a:lnSpc>
                <a:spcPct val="80000"/>
              </a:lnSpc>
            </a:pPr>
            <a:endParaRPr lang="tr-TR" altLang="tr-TR" sz="1800" b="1"/>
          </a:p>
          <a:p>
            <a:pPr>
              <a:lnSpc>
                <a:spcPct val="80000"/>
              </a:lnSpc>
            </a:pPr>
            <a:r>
              <a:rPr lang="tr-TR" altLang="tr-TR" sz="1800" b="1"/>
              <a:t>Sınıflamalar:</a:t>
            </a:r>
            <a:r>
              <a:rPr lang="tr-TR" altLang="tr-TR" sz="1800"/>
              <a:t> Avrupa Topluluğunda Ekonomik Faaliyetlerin İstatistiki Sınıflaması </a:t>
            </a:r>
          </a:p>
          <a:p>
            <a:pPr>
              <a:lnSpc>
                <a:spcPct val="80000"/>
              </a:lnSpc>
              <a:buFont typeface="Wingdings 3" panose="05040102010807070707" pitchFamily="18" charset="2"/>
              <a:buNone/>
            </a:pPr>
            <a:r>
              <a:rPr lang="tr-TR" altLang="tr-TR" sz="1800"/>
              <a:t>	NACE Rev 1.1 kullanılmaktadır.</a:t>
            </a:r>
          </a:p>
          <a:p>
            <a:pPr eaLnBrk="1" hangingPunct="1">
              <a:lnSpc>
                <a:spcPct val="80000"/>
              </a:lnSpc>
              <a:buFont typeface="Wingdings 3" panose="05040102010807070707" pitchFamily="18" charset="2"/>
              <a:buNone/>
            </a:pPr>
            <a:r>
              <a:rPr lang="tr-TR" altLang="tr-TR" sz="1800"/>
              <a:t/>
            </a:r>
            <a:br>
              <a:rPr lang="tr-TR" altLang="tr-TR" sz="1800"/>
            </a:br>
            <a:r>
              <a:rPr lang="tr-TR" altLang="tr-TR" sz="1200"/>
              <a:t/>
            </a:r>
            <a:br>
              <a:rPr lang="tr-TR" altLang="tr-TR" sz="1200"/>
            </a:br>
            <a:endParaRPr lang="tr-TR" altLang="tr-TR" sz="700"/>
          </a:p>
        </p:txBody>
      </p:sp>
      <p:sp>
        <p:nvSpPr>
          <p:cNvPr id="47110"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557F9DF-5033-41F0-9A37-4AA6D9ACD27F}" type="slidenum">
              <a:rPr lang="tr-TR" altLang="tr-TR">
                <a:solidFill>
                  <a:schemeClr val="tx2"/>
                </a:solidFill>
              </a:rPr>
              <a:pPr eaLnBrk="1" hangingPunct="1"/>
              <a:t>14</a:t>
            </a:fld>
            <a:endParaRPr lang="tr-TR" altLang="tr-TR">
              <a:solidFill>
                <a:schemeClr val="tx2"/>
              </a:solidFill>
            </a:endParaRPr>
          </a:p>
        </p:txBody>
      </p:sp>
    </p:spTree>
    <p:extLst>
      <p:ext uri="{BB962C8B-B14F-4D97-AF65-F5344CB8AC3E}">
        <p14:creationId xmlns:p14="http://schemas.microsoft.com/office/powerpoint/2010/main" val="642287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Dikdörtgen"/>
          <p:cNvSpPr>
            <a:spLocks noChangeArrowheads="1"/>
          </p:cNvSpPr>
          <p:nvPr/>
        </p:nvSpPr>
        <p:spPr bwMode="auto">
          <a:xfrm>
            <a:off x="1847851" y="549276"/>
            <a:ext cx="8208963" cy="569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73050" indent="-2730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3" panose="05040102010807070707" pitchFamily="18" charset="2"/>
              <a:buChar char=""/>
            </a:pPr>
            <a:endParaRPr lang="tr-TR" altLang="tr-TR" sz="1500" b="1"/>
          </a:p>
          <a:p>
            <a:pPr eaLnBrk="1" hangingPunct="1">
              <a:buFont typeface="Wingdings 3" panose="05040102010807070707" pitchFamily="18" charset="2"/>
              <a:buChar char=""/>
            </a:pPr>
            <a:r>
              <a:rPr lang="tr-TR" altLang="tr-TR" sz="1600" b="1"/>
              <a:t>Uluslararası ve bölgesel yönerge: </a:t>
            </a:r>
            <a:r>
              <a:rPr lang="tr-TR" altLang="tr-TR" sz="1600"/>
              <a:t>Bölgesel gayri safi katma değer hesaplamaları Avrupa Birliği tarafından yayımlanan 1995 Avrupa Hesaplar Sistemi (ESA-95) ve Birleşmiş Milletler tarafından yayımlanan 1993 Ulusal Hesaplar Sistemine (SNA-93) göre yürütülmektedir. </a:t>
            </a:r>
          </a:p>
          <a:p>
            <a:pPr eaLnBrk="1" hangingPunct="1">
              <a:buFont typeface="Wingdings 3" panose="05040102010807070707" pitchFamily="18" charset="2"/>
              <a:buChar char=""/>
            </a:pPr>
            <a:endParaRPr lang="tr-TR" altLang="tr-TR" sz="1600"/>
          </a:p>
          <a:p>
            <a:pPr eaLnBrk="1" hangingPunct="1"/>
            <a:r>
              <a:rPr lang="tr-TR" altLang="tr-TR" sz="1600"/>
              <a:t>	İktisadi faaliyet kollarına göre cari fiyatlarla yıllık olarak yapılan bölgesel gayri safi katma değer hesaplamaları İBBS Düzey 2’ye göre tarım, sanayi, hizmetler ayrımında derlenmektedir. </a:t>
            </a:r>
          </a:p>
          <a:p>
            <a:pPr eaLnBrk="1" hangingPunct="1"/>
            <a:endParaRPr lang="tr-TR" altLang="tr-TR" sz="1600"/>
          </a:p>
          <a:p>
            <a:pPr eaLnBrk="1" hangingPunct="1">
              <a:buFont typeface="Wingdings 3" panose="05040102010807070707" pitchFamily="18" charset="2"/>
              <a:buChar char=""/>
            </a:pPr>
            <a:r>
              <a:rPr lang="tr-TR" altLang="tr-TR" sz="1600" b="1"/>
              <a:t>Veri kaynakları: </a:t>
            </a:r>
            <a:r>
              <a:rPr lang="tr-TR" altLang="tr-TR" sz="1600"/>
              <a:t>İktisadi faaliyet kollarına göre bölgeler itibariyle GSKD hesaplamalarında, Türkiye İstatistik Kurumu tarafından bölgesel bazda derlenen tarım istatistikleri, yıllık sanayi ve hizmet  istatistikleri ve hanehalkı işgücü istatistikleri kullanılmaktadır. </a:t>
            </a:r>
          </a:p>
          <a:p>
            <a:pPr eaLnBrk="1" hangingPunct="1">
              <a:buFont typeface="Wingdings 3" panose="05040102010807070707" pitchFamily="18" charset="2"/>
              <a:buChar char=""/>
            </a:pPr>
            <a:endParaRPr lang="tr-TR" altLang="tr-TR" sz="1600"/>
          </a:p>
          <a:p>
            <a:pPr eaLnBrk="1" hangingPunct="1"/>
            <a:r>
              <a:rPr lang="tr-TR" altLang="tr-TR" sz="1600"/>
              <a:t>	Bu istatistiklerin yanı sıra diğer bazı istatistikler (tüketici fiyat istatistikleri, bölgesel satınalma gücü paritesi vb. gibi) ve Gıda, Tarım ve Hayvancılık Bakanlığı, Orman ve Su İşleri Bakanlığı, Maliye Bakanlığı vb. idari kayıtlar çeşitli düzeylerde kullanılmaktadır.</a:t>
            </a:r>
          </a:p>
          <a:p>
            <a:pPr eaLnBrk="1" hangingPunct="1">
              <a:buFont typeface="Wingdings 3" panose="05040102010807070707" pitchFamily="18" charset="2"/>
              <a:buChar char=""/>
            </a:pPr>
            <a:endParaRPr lang="tr-TR" altLang="tr-TR" sz="1600"/>
          </a:p>
          <a:p>
            <a:pPr eaLnBrk="1" hangingPunct="1">
              <a:buFont typeface="Wingdings 3" panose="05040102010807070707" pitchFamily="18" charset="2"/>
              <a:buChar char=""/>
            </a:pPr>
            <a:endParaRPr lang="tr-TR" altLang="tr-TR" sz="1600" b="1"/>
          </a:p>
          <a:p>
            <a:pPr eaLnBrk="1" hangingPunct="1">
              <a:buFont typeface="Wingdings 3" panose="05040102010807070707" pitchFamily="18" charset="2"/>
              <a:buChar char=""/>
            </a:pPr>
            <a:r>
              <a:rPr lang="tr-TR" altLang="tr-TR" sz="1600" b="1"/>
              <a:t>En son güncellendiği tarih:</a:t>
            </a:r>
            <a:r>
              <a:rPr lang="tr-TR" altLang="tr-TR" sz="1600"/>
              <a:t> 2007-2008 dönemine ilişkin Bölgesel GSKD hesapları 26.04.2011 tarihinde yayınlanmıştır.</a:t>
            </a:r>
          </a:p>
        </p:txBody>
      </p:sp>
      <p:sp>
        <p:nvSpPr>
          <p:cNvPr id="48133"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6EE4A98-2545-454C-8FA6-DE0238D078F0}" type="slidenum">
              <a:rPr lang="tr-TR" altLang="tr-TR">
                <a:solidFill>
                  <a:schemeClr val="tx2"/>
                </a:solidFill>
              </a:rPr>
              <a:pPr eaLnBrk="1" hangingPunct="1"/>
              <a:t>15</a:t>
            </a:fld>
            <a:endParaRPr lang="tr-TR" altLang="tr-TR">
              <a:solidFill>
                <a:schemeClr val="tx2"/>
              </a:solidFill>
            </a:endParaRPr>
          </a:p>
        </p:txBody>
      </p:sp>
    </p:spTree>
    <p:extLst>
      <p:ext uri="{BB962C8B-B14F-4D97-AF65-F5344CB8AC3E}">
        <p14:creationId xmlns:p14="http://schemas.microsoft.com/office/powerpoint/2010/main" val="33106862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Başlık"/>
          <p:cNvSpPr>
            <a:spLocks noGrp="1"/>
          </p:cNvSpPr>
          <p:nvPr>
            <p:ph type="title"/>
          </p:nvPr>
        </p:nvSpPr>
        <p:spPr>
          <a:xfrm>
            <a:off x="1981200" y="152400"/>
            <a:ext cx="8229600" cy="755650"/>
          </a:xfrm>
        </p:spPr>
        <p:txBody>
          <a:bodyPr/>
          <a:lstStyle/>
          <a:p>
            <a:pPr algn="ctr" eaLnBrk="1" hangingPunct="1"/>
            <a:r>
              <a:rPr lang="tr-TR" altLang="tr-TR" sz="2400" b="1"/>
              <a:t>ARZ-KULLANIM ve GİRDİ-ÇIKTI TABLOLARI</a:t>
            </a:r>
            <a:br>
              <a:rPr lang="tr-TR" altLang="tr-TR" sz="2400" b="1"/>
            </a:br>
            <a:r>
              <a:rPr lang="en-US" altLang="tr-TR" sz="2400" b="1"/>
              <a:t> </a:t>
            </a:r>
            <a:r>
              <a:rPr lang="tr-TR" altLang="tr-TR" sz="2400" i="1"/>
              <a:t>(</a:t>
            </a:r>
            <a:r>
              <a:rPr lang="en-US" altLang="tr-TR" sz="2400" i="1"/>
              <a:t>SUPPLY-USE </a:t>
            </a:r>
            <a:r>
              <a:rPr lang="tr-TR" altLang="tr-TR" sz="2400" i="1"/>
              <a:t>and</a:t>
            </a:r>
            <a:r>
              <a:rPr lang="en-US" altLang="tr-TR" sz="2400" i="1"/>
              <a:t> INPUT-OUTPUT TABLES</a:t>
            </a:r>
            <a:r>
              <a:rPr lang="tr-TR" altLang="tr-TR" sz="2400" i="1"/>
              <a:t>)</a:t>
            </a:r>
          </a:p>
        </p:txBody>
      </p:sp>
      <p:sp>
        <p:nvSpPr>
          <p:cNvPr id="3" name="2 İçerik Yer Tutucusu"/>
          <p:cNvSpPr>
            <a:spLocks noGrp="1"/>
          </p:cNvSpPr>
          <p:nvPr>
            <p:ph sz="quarter" idx="1"/>
          </p:nvPr>
        </p:nvSpPr>
        <p:spPr>
          <a:xfrm>
            <a:off x="1992313" y="908051"/>
            <a:ext cx="8229600" cy="5400675"/>
          </a:xfrm>
        </p:spPr>
        <p:txBody>
          <a:bodyPr>
            <a:normAutofit lnSpcReduction="10000"/>
          </a:bodyPr>
          <a:lstStyle/>
          <a:p>
            <a:pPr eaLnBrk="1" hangingPunct="1">
              <a:lnSpc>
                <a:spcPct val="80000"/>
              </a:lnSpc>
            </a:pPr>
            <a:r>
              <a:rPr lang="tr-TR" altLang="tr-TR" sz="1600" b="1"/>
              <a:t>Tanım</a:t>
            </a:r>
            <a:r>
              <a:rPr lang="tr-TR" altLang="tr-TR" sz="1600"/>
              <a:t>:  Arz, kullanım ve girdi-çıktı tabloları; bir ekonomide üretilen ve satın alınan mal ve hizmetlerin ayrıntılı olarak analiz edilmesini sağlayan tablolardır. </a:t>
            </a:r>
          </a:p>
          <a:p>
            <a:pPr eaLnBrk="1" hangingPunct="1">
              <a:lnSpc>
                <a:spcPct val="80000"/>
              </a:lnSpc>
              <a:buFont typeface="Wingdings 3" panose="05040102010807070707" pitchFamily="18" charset="2"/>
              <a:buNone/>
            </a:pPr>
            <a:r>
              <a:rPr lang="tr-TR" altLang="tr-TR" sz="1600">
                <a:latin typeface="Arial" panose="020B0604020202020204" pitchFamily="34" charset="0"/>
              </a:rPr>
              <a:t>	</a:t>
            </a:r>
            <a:r>
              <a:rPr lang="tr-TR" altLang="tr-TR" sz="1600"/>
              <a:t>Tablolar, Ulusal Hesaplar Sisteminin temelini oluşturur, arz ve talebin bütünleştirilmesinde önemli role sahiptir, ekonomik istatistiklerle uyumlu bir çerçeve oluşturur, tanım ve sınıflamalar arasında tutarlılık sağlar ve farklı kaynaklardan derlenen verilerin sayısal  tutarlılığı için uygun bir çerçeve oluşturur.  </a:t>
            </a:r>
          </a:p>
          <a:p>
            <a:pPr eaLnBrk="1" hangingPunct="1">
              <a:lnSpc>
                <a:spcPct val="80000"/>
              </a:lnSpc>
              <a:buFont typeface="Wingdings 3" panose="05040102010807070707" pitchFamily="18" charset="2"/>
              <a:buNone/>
            </a:pPr>
            <a:endParaRPr lang="tr-TR" altLang="tr-TR" sz="1600"/>
          </a:p>
          <a:p>
            <a:pPr eaLnBrk="1" hangingPunct="1">
              <a:lnSpc>
                <a:spcPct val="80000"/>
              </a:lnSpc>
            </a:pPr>
            <a:r>
              <a:rPr lang="tr-TR" altLang="tr-TR" sz="1600"/>
              <a:t> </a:t>
            </a:r>
            <a:r>
              <a:rPr lang="tr-TR" altLang="tr-TR" sz="1600" b="1"/>
              <a:t>Arz Tablosu:</a:t>
            </a:r>
            <a:r>
              <a:rPr lang="tr-TR" altLang="tr-TR" sz="1600"/>
              <a:t> Sanayiler tarafından ana ve yan faaliyete bağlı olarak üretilen ürünler ile ithal edilen mal ve hizmetleri gösterir. </a:t>
            </a:r>
          </a:p>
          <a:p>
            <a:pPr eaLnBrk="1" hangingPunct="1">
              <a:lnSpc>
                <a:spcPct val="80000"/>
              </a:lnSpc>
              <a:buFont typeface="Wingdings 3" panose="05040102010807070707" pitchFamily="18" charset="2"/>
              <a:buNone/>
            </a:pPr>
            <a:r>
              <a:rPr lang="tr-TR" altLang="tr-TR" sz="1600">
                <a:latin typeface="Arial" panose="020B0604020202020204" pitchFamily="34" charset="0"/>
              </a:rPr>
              <a:t>	</a:t>
            </a:r>
            <a:r>
              <a:rPr lang="tr-TR" altLang="tr-TR" sz="1600"/>
              <a:t>Satırlarda ürünler, sütunlarda ise sanayiler yer alır. Yurtiçi üretim temel fiyatlarla,  ithalat ise cif değerlidir. </a:t>
            </a:r>
          </a:p>
          <a:p>
            <a:pPr eaLnBrk="1" hangingPunct="1">
              <a:lnSpc>
                <a:spcPct val="80000"/>
              </a:lnSpc>
              <a:buFont typeface="Wingdings 3" panose="05040102010807070707" pitchFamily="18" charset="2"/>
              <a:buNone/>
            </a:pPr>
            <a:r>
              <a:rPr lang="tr-TR" altLang="tr-TR" sz="1600">
                <a:latin typeface="Arial" panose="020B0604020202020204" pitchFamily="34" charset="0"/>
              </a:rPr>
              <a:t>	</a:t>
            </a:r>
            <a:r>
              <a:rPr lang="tr-TR" altLang="tr-TR" sz="1600"/>
              <a:t>Ticaret ve taşımacılık marjları ve net vergi matrisleri olarak adlandırılan değerlendirme matrisleri yardımıyla temel fiyatlarla olan tablolar alıcı fiyatlarına dönüştürülür.  </a:t>
            </a:r>
          </a:p>
          <a:p>
            <a:pPr eaLnBrk="1" hangingPunct="1">
              <a:lnSpc>
                <a:spcPct val="80000"/>
              </a:lnSpc>
              <a:buFont typeface="Wingdings 3" panose="05040102010807070707" pitchFamily="18" charset="2"/>
              <a:buNone/>
            </a:pPr>
            <a:r>
              <a:rPr lang="tr-TR" altLang="tr-TR" sz="1600">
                <a:latin typeface="Arial" panose="020B0604020202020204" pitchFamily="34" charset="0"/>
              </a:rPr>
              <a:t>	</a:t>
            </a:r>
            <a:r>
              <a:rPr lang="tr-TR" altLang="tr-TR" sz="1600"/>
              <a:t>Tabloda ayrıca yerleşiklerin yurtdışından doğrudan satın alışları ve ithalat üzerindeki cif</a:t>
            </a:r>
            <a:r>
              <a:rPr lang="tr-TR" altLang="tr-TR" sz="1600">
                <a:latin typeface="Arial" panose="020B0604020202020204" pitchFamily="34" charset="0"/>
              </a:rPr>
              <a:t> </a:t>
            </a:r>
            <a:r>
              <a:rPr lang="tr-TR" altLang="tr-TR" sz="1600"/>
              <a:t>/</a:t>
            </a:r>
            <a:r>
              <a:rPr lang="tr-TR" altLang="tr-TR" sz="1600">
                <a:latin typeface="Arial" panose="020B0604020202020204" pitchFamily="34" charset="0"/>
              </a:rPr>
              <a:t> </a:t>
            </a:r>
            <a:r>
              <a:rPr lang="tr-TR" altLang="tr-TR" sz="1600"/>
              <a:t>fob düzeltmesi bulunur.</a:t>
            </a:r>
            <a:br>
              <a:rPr lang="tr-TR" altLang="tr-TR" sz="1600"/>
            </a:br>
            <a:endParaRPr lang="tr-TR" altLang="tr-TR" sz="1600"/>
          </a:p>
          <a:p>
            <a:pPr eaLnBrk="1" hangingPunct="1">
              <a:lnSpc>
                <a:spcPct val="80000"/>
              </a:lnSpc>
            </a:pPr>
            <a:r>
              <a:rPr lang="tr-TR" altLang="tr-TR" sz="1600" b="1"/>
              <a:t>Kullanım Tablosu: </a:t>
            </a:r>
            <a:r>
              <a:rPr lang="tr-TR" altLang="tr-TR" sz="1600"/>
              <a:t>Sanayilerin ana ve yan faaliyet üretimleri için satın aldıkları mal ve hizmet girdilerini gösterir.  Sütunlar itibariyle sanayilerin üretim maliyetini gösterir ve bütün ara maliyetler alıcı fiyatlarıyla ölçülür. Girişim tarafından indirilemeyen KDV alıcı fiyatlarına dahildir.  </a:t>
            </a:r>
          </a:p>
          <a:p>
            <a:pPr eaLnBrk="1" hangingPunct="1">
              <a:lnSpc>
                <a:spcPct val="80000"/>
              </a:lnSpc>
              <a:buFont typeface="Wingdings 3" panose="05040102010807070707" pitchFamily="18" charset="2"/>
              <a:buNone/>
            </a:pPr>
            <a:r>
              <a:rPr lang="tr-TR" altLang="tr-TR" sz="1600"/>
              <a:t>	Satırlar itibariyle ise, toplam mal ve hizmet arzının hangi sanayiler ve nihai talep unsurları tarafından kullanıldığını gösterir. </a:t>
            </a:r>
          </a:p>
          <a:p>
            <a:pPr eaLnBrk="1" hangingPunct="1">
              <a:lnSpc>
                <a:spcPct val="80000"/>
              </a:lnSpc>
              <a:buFont typeface="Wingdings 3" panose="05040102010807070707" pitchFamily="18" charset="2"/>
              <a:buNone/>
            </a:pPr>
            <a:r>
              <a:rPr lang="tr-TR" altLang="tr-TR" sz="1600"/>
              <a:t>	Tabloda yerleşiklerin yurtdışında yaptıkları doğrudan satın alışlar da yer almaktadır.  Kullanım tablosu üç bölümden oluşur.</a:t>
            </a:r>
            <a:br>
              <a:rPr lang="tr-TR" altLang="tr-TR" sz="1600"/>
            </a:br>
            <a:endParaRPr lang="tr-TR" altLang="tr-TR" sz="1600"/>
          </a:p>
          <a:p>
            <a:pPr eaLnBrk="1" hangingPunct="1">
              <a:lnSpc>
                <a:spcPct val="80000"/>
              </a:lnSpc>
            </a:pPr>
            <a:endParaRPr lang="tr-TR" altLang="tr-TR" sz="700"/>
          </a:p>
        </p:txBody>
      </p:sp>
      <p:sp>
        <p:nvSpPr>
          <p:cNvPr id="49158"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4840D2-5AA5-4B11-8B94-647F9B56D331}" type="slidenum">
              <a:rPr lang="tr-TR" altLang="tr-TR">
                <a:solidFill>
                  <a:schemeClr val="tx2"/>
                </a:solidFill>
              </a:rPr>
              <a:pPr eaLnBrk="1" hangingPunct="1"/>
              <a:t>16</a:t>
            </a:fld>
            <a:endParaRPr lang="tr-TR" altLang="tr-TR">
              <a:solidFill>
                <a:schemeClr val="tx2"/>
              </a:solidFill>
            </a:endParaRPr>
          </a:p>
        </p:txBody>
      </p:sp>
    </p:spTree>
    <p:extLst>
      <p:ext uri="{BB962C8B-B14F-4D97-AF65-F5344CB8AC3E}">
        <p14:creationId xmlns:p14="http://schemas.microsoft.com/office/powerpoint/2010/main" val="24599927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Dikdörtgen"/>
          <p:cNvSpPr>
            <a:spLocks noChangeArrowheads="1"/>
          </p:cNvSpPr>
          <p:nvPr/>
        </p:nvSpPr>
        <p:spPr bwMode="auto">
          <a:xfrm>
            <a:off x="2063751" y="404814"/>
            <a:ext cx="8353425" cy="590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73050" indent="-2730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3" panose="05040102010807070707" pitchFamily="18" charset="2"/>
              <a:buChar char=""/>
            </a:pPr>
            <a:r>
              <a:rPr lang="tr-TR" altLang="tr-TR" sz="1400" b="1" i="1"/>
              <a:t>Ara tüketim bölümü:</a:t>
            </a:r>
            <a:r>
              <a:rPr lang="tr-TR" altLang="tr-TR" sz="1400"/>
              <a:t> </a:t>
            </a:r>
            <a:r>
              <a:rPr lang="en-US" altLang="tr-TR" sz="1400" b="1" i="1"/>
              <a:t> </a:t>
            </a:r>
            <a:r>
              <a:rPr lang="tr-TR" altLang="tr-TR" sz="1400" i="1"/>
              <a:t>(</a:t>
            </a:r>
            <a:r>
              <a:rPr lang="en-US" altLang="tr-TR" sz="1400" i="1"/>
              <a:t>Intermediate use </a:t>
            </a:r>
            <a:r>
              <a:rPr lang="tr-TR" altLang="tr-TR" sz="1400" i="1"/>
              <a:t>): </a:t>
            </a:r>
            <a:r>
              <a:rPr lang="tr-TR" altLang="tr-TR" sz="1400"/>
              <a:t>Sanayi ve ürünlerin ara tüketimini ifade eder. Birincil ve ikincil faaliyet  üretimi   için gerekli mal ve  hizmetleri gösterir. </a:t>
            </a:r>
          </a:p>
          <a:p>
            <a:pPr eaLnBrk="1" hangingPunct="1">
              <a:buFont typeface="Wingdings 3" panose="05040102010807070707" pitchFamily="18" charset="2"/>
              <a:buChar char=""/>
            </a:pPr>
            <a:endParaRPr lang="tr-TR" altLang="tr-TR" sz="1400"/>
          </a:p>
          <a:p>
            <a:pPr eaLnBrk="1" hangingPunct="1">
              <a:buFont typeface="Wingdings 3" panose="05040102010807070707" pitchFamily="18" charset="2"/>
              <a:buChar char=""/>
            </a:pPr>
            <a:r>
              <a:rPr lang="tr-TR" altLang="tr-TR" sz="1400" b="1" i="1"/>
              <a:t>Nihai talep bölümü:</a:t>
            </a:r>
            <a:r>
              <a:rPr lang="tr-TR" altLang="tr-TR" sz="1400"/>
              <a:t>  (</a:t>
            </a:r>
            <a:r>
              <a:rPr lang="en-US" altLang="tr-TR" sz="1400" i="1"/>
              <a:t>Final uses</a:t>
            </a:r>
            <a:r>
              <a:rPr lang="tr-TR" altLang="tr-TR" sz="1400" i="1"/>
              <a:t>)</a:t>
            </a:r>
            <a:r>
              <a:rPr lang="en-US" altLang="tr-TR" sz="1400" b="1" i="1"/>
              <a:t>:</a:t>
            </a:r>
            <a:r>
              <a:rPr lang="en-US" altLang="tr-TR" sz="1400"/>
              <a:t>  </a:t>
            </a:r>
            <a:r>
              <a:rPr lang="tr-TR" altLang="tr-TR" sz="1400"/>
              <a:t>Hanehalkı, devlet ve hanehalklarına hizmet eden kar amacı olmayan  kuruluşların   nihai tüketimi, gayri  safi sermaye oluşumu, stok değişimi ve ihracat için ürün kullanımlarını gösterir. </a:t>
            </a:r>
          </a:p>
          <a:p>
            <a:pPr eaLnBrk="1" hangingPunct="1">
              <a:buFont typeface="Wingdings 3" panose="05040102010807070707" pitchFamily="18" charset="2"/>
              <a:buChar char=""/>
            </a:pPr>
            <a:endParaRPr lang="tr-TR" altLang="tr-TR" sz="1400"/>
          </a:p>
          <a:p>
            <a:pPr eaLnBrk="1" hangingPunct="1">
              <a:buFont typeface="Wingdings 3" panose="05040102010807070707" pitchFamily="18" charset="2"/>
              <a:buChar char=""/>
            </a:pPr>
            <a:r>
              <a:rPr lang="tr-TR" altLang="tr-TR" sz="1400" b="1" i="1"/>
              <a:t>Katma değer unsurları bölümü:</a:t>
            </a:r>
            <a:r>
              <a:rPr lang="tr-TR" altLang="tr-TR" sz="1400"/>
              <a:t>  (</a:t>
            </a:r>
            <a:r>
              <a:rPr lang="en-US" altLang="tr-TR" sz="1400" i="1"/>
              <a:t>Value Added components</a:t>
            </a:r>
            <a:r>
              <a:rPr lang="tr-TR" altLang="tr-TR" sz="1400" i="1"/>
              <a:t>)</a:t>
            </a:r>
            <a:r>
              <a:rPr lang="en-US" altLang="tr-TR" sz="1400" i="1"/>
              <a:t>: </a:t>
            </a:r>
            <a:r>
              <a:rPr lang="tr-TR" altLang="tr-TR" sz="1400"/>
              <a:t>Sanayilere göre çalışanlara yapılan ödemeler, üretim üzerindeki vergi ve sübvansiyonlar, net faktör gelirleri ve sabit sermaye tüketimini gösterir.  </a:t>
            </a:r>
          </a:p>
          <a:p>
            <a:pPr eaLnBrk="1" hangingPunct="1"/>
            <a:endParaRPr lang="tr-TR" altLang="tr-TR" sz="1400"/>
          </a:p>
          <a:p>
            <a:pPr eaLnBrk="1" hangingPunct="1">
              <a:buFont typeface="Wingdings 3" panose="05040102010807070707" pitchFamily="18" charset="2"/>
              <a:buChar char=""/>
            </a:pPr>
            <a:r>
              <a:rPr lang="tr-TR" altLang="tr-TR" sz="1400" b="1"/>
              <a:t>Girdi-Çıktı Tablosu:</a:t>
            </a:r>
            <a:r>
              <a:rPr lang="tr-TR" altLang="tr-TR" sz="1400"/>
              <a:t> Arz ve kullanım tablolarından elde edilir. Satır ve sütun sayısı eşit kare matris şeklindedir. </a:t>
            </a:r>
          </a:p>
          <a:p>
            <a:pPr eaLnBrk="1" hangingPunct="1"/>
            <a:r>
              <a:rPr lang="tr-TR" altLang="tr-TR" sz="1400"/>
              <a:t>	Girdi-Çıktı Tabloları ürün, sanayi veya karma teknoloji varsayımlarına göre üründen ürüne veya sanayiden sanayiye olmak üzere hazırlanabilir. </a:t>
            </a:r>
          </a:p>
          <a:p>
            <a:pPr eaLnBrk="1" hangingPunct="1"/>
            <a:r>
              <a:rPr lang="tr-TR" altLang="tr-TR" sz="1400"/>
              <a:t>	Tabloların bir çok kullanım alanı vardır. Bunlardan bazıları: </a:t>
            </a:r>
          </a:p>
          <a:p>
            <a:pPr eaLnBrk="1" hangingPunct="1"/>
            <a:r>
              <a:rPr lang="tr-TR" altLang="tr-TR" sz="1400"/>
              <a:t>	Ekonominin yapısal analizi ve planlaması, üretimin analizi,  talep  yapısının  analizi, fiyat ve maliyet analizi, ithalat ve ihracatın analizi, yatırımların analizi, verimlik analizi, duyarlılık analizi ve etki analizidir.  </a:t>
            </a:r>
            <a:br>
              <a:rPr lang="tr-TR" altLang="tr-TR" sz="1400"/>
            </a:br>
            <a:endParaRPr lang="tr-TR" altLang="tr-TR" sz="1400"/>
          </a:p>
          <a:p>
            <a:pPr eaLnBrk="1" hangingPunct="1">
              <a:buFont typeface="Wingdings 3" panose="05040102010807070707" pitchFamily="18" charset="2"/>
              <a:buChar char=""/>
            </a:pPr>
            <a:r>
              <a:rPr lang="tr-TR" altLang="tr-TR" sz="1400" b="1"/>
              <a:t>Sınıflamalar:</a:t>
            </a:r>
            <a:r>
              <a:rPr lang="tr-TR" altLang="tr-TR" sz="1400"/>
              <a:t> 1990 yılına kadar hazırlanan tablolarda ISIC Rev.2, 1996 ve 1998 yıllarında ISIC Rev.3 ve US97, 2002 yılından sonra hazırlanan tablolarda ise Avrupa Birliği ülkelerinde kullanılan NACE Rev.1.1 ve CPA 2002 sınıflamaları kullanılmıştır. </a:t>
            </a:r>
          </a:p>
          <a:p>
            <a:pPr eaLnBrk="1" hangingPunct="1"/>
            <a:endParaRPr lang="tr-TR" altLang="tr-TR" sz="1400"/>
          </a:p>
          <a:p>
            <a:pPr eaLnBrk="1" hangingPunct="1">
              <a:buFont typeface="Wingdings 3" panose="05040102010807070707" pitchFamily="18" charset="2"/>
              <a:buChar char=""/>
            </a:pPr>
            <a:r>
              <a:rPr lang="tr-TR" altLang="tr-TR" sz="1400" b="1"/>
              <a:t>Uluslararası ve bölgesel yönerge:</a:t>
            </a:r>
            <a:r>
              <a:rPr lang="tr-TR" altLang="tr-TR" sz="1400"/>
              <a:t> 1998 yılına kadar hazırlanan arz- kullanım ve girdi-çıktı tablolarında Birleşmiş Milletler Ulusal Hesaplar Sistemi (SNA’93), 2002 ve sonraki yıllarda hazırlanan tablolarda ise Avrupa Hesaplar Sistemi (ESA’95) kullanılmıştır. </a:t>
            </a:r>
          </a:p>
        </p:txBody>
      </p:sp>
      <p:sp>
        <p:nvSpPr>
          <p:cNvPr id="50181"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7BE71B4-110B-44A4-AC47-5221B8564C9B}" type="slidenum">
              <a:rPr lang="tr-TR" altLang="tr-TR">
                <a:solidFill>
                  <a:schemeClr val="tx2"/>
                </a:solidFill>
              </a:rPr>
              <a:pPr eaLnBrk="1" hangingPunct="1"/>
              <a:t>17</a:t>
            </a:fld>
            <a:endParaRPr lang="tr-TR" altLang="tr-TR">
              <a:solidFill>
                <a:schemeClr val="tx2"/>
              </a:solidFill>
            </a:endParaRPr>
          </a:p>
        </p:txBody>
      </p:sp>
    </p:spTree>
    <p:extLst>
      <p:ext uri="{BB962C8B-B14F-4D97-AF65-F5344CB8AC3E}">
        <p14:creationId xmlns:p14="http://schemas.microsoft.com/office/powerpoint/2010/main" val="5573910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Dikdörtgen"/>
          <p:cNvSpPr>
            <a:spLocks noChangeArrowheads="1"/>
          </p:cNvSpPr>
          <p:nvPr/>
        </p:nvSpPr>
        <p:spPr bwMode="auto">
          <a:xfrm>
            <a:off x="2135188" y="549275"/>
            <a:ext cx="7561262" cy="517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1500" b="1"/>
              <a:t>Coğrafi Kapsam:</a:t>
            </a:r>
            <a:r>
              <a:rPr lang="tr-TR" altLang="tr-TR" sz="1500"/>
              <a:t> Arz ve kullanım tablolarında kapsam tüm Türkiye’dir.</a:t>
            </a:r>
            <a:br>
              <a:rPr lang="tr-TR" altLang="tr-TR" sz="1500"/>
            </a:br>
            <a:r>
              <a:rPr lang="tr-TR" altLang="tr-TR" sz="1500"/>
              <a:t>  Arz ve kullanım tabloları cari fiyatlarla hazırlanmaktadır. </a:t>
            </a:r>
          </a:p>
          <a:p>
            <a:pPr eaLnBrk="1" hangingPunct="1"/>
            <a:r>
              <a:rPr lang="tr-TR" altLang="tr-TR" sz="1500"/>
              <a:t/>
            </a:r>
            <a:br>
              <a:rPr lang="tr-TR" altLang="tr-TR" sz="1500"/>
            </a:br>
            <a:r>
              <a:rPr lang="tr-TR" altLang="tr-TR" sz="1500" b="1"/>
              <a:t>Veri kaynakları: </a:t>
            </a:r>
            <a:r>
              <a:rPr lang="tr-TR" altLang="tr-TR" sz="1500"/>
              <a:t>Arz ve kullanım tablolarının hazırlanmasında tamsayım ve örnekleme yöntemleriyle derlenen ve idari kayıtlardan alınan veriler kullanılmaktadır. </a:t>
            </a:r>
          </a:p>
          <a:p>
            <a:pPr eaLnBrk="1" hangingPunct="1"/>
            <a:r>
              <a:rPr lang="tr-TR" altLang="tr-TR" sz="1500"/>
              <a:t/>
            </a:r>
            <a:br>
              <a:rPr lang="tr-TR" altLang="tr-TR" sz="1500"/>
            </a:br>
            <a:r>
              <a:rPr lang="tr-TR" altLang="tr-TR" sz="1500"/>
              <a:t>Temel veri kaynağını Türkiye İstatistik Kurumu’nun ilgili birimlerince derlenen  veriler oluşturmaktadır. Bu veriler: </a:t>
            </a:r>
          </a:p>
          <a:p>
            <a:pPr eaLnBrk="1" hangingPunct="1"/>
            <a:r>
              <a:rPr lang="tr-TR" altLang="tr-TR" sz="1500"/>
              <a:t/>
            </a:r>
            <a:br>
              <a:rPr lang="tr-TR" altLang="tr-TR" sz="1500"/>
            </a:br>
            <a:r>
              <a:rPr lang="tr-TR" altLang="tr-TR" sz="1500"/>
              <a:t>	Yıllık sanayi ve hizmet istatistikleri</a:t>
            </a:r>
            <a:br>
              <a:rPr lang="tr-TR" altLang="tr-TR" sz="1500"/>
            </a:br>
            <a:r>
              <a:rPr lang="tr-TR" altLang="tr-TR" sz="1500"/>
              <a:t>	Yıllık mali aracı kuruluş istatistikleri</a:t>
            </a:r>
            <a:br>
              <a:rPr lang="tr-TR" altLang="tr-TR" sz="1500"/>
            </a:br>
            <a:r>
              <a:rPr lang="tr-TR" altLang="tr-TR" sz="1500"/>
              <a:t>	Sanayi ürün istatistikleri </a:t>
            </a:r>
            <a:br>
              <a:rPr lang="tr-TR" altLang="tr-TR" sz="1500"/>
            </a:br>
            <a:r>
              <a:rPr lang="tr-TR" altLang="tr-TR" sz="1500"/>
              <a:t>	Kısa dönemli iş istatistikleri </a:t>
            </a:r>
            <a:br>
              <a:rPr lang="tr-TR" altLang="tr-TR" sz="1500"/>
            </a:br>
            <a:r>
              <a:rPr lang="tr-TR" altLang="tr-TR" sz="1500"/>
              <a:t>	Sektörel istatistikler </a:t>
            </a:r>
            <a:br>
              <a:rPr lang="tr-TR" altLang="tr-TR" sz="1500"/>
            </a:br>
            <a:r>
              <a:rPr lang="tr-TR" altLang="tr-TR" sz="1500"/>
              <a:t>	Bitkisel üretim istatistikleri</a:t>
            </a:r>
            <a:br>
              <a:rPr lang="tr-TR" altLang="tr-TR" sz="1500"/>
            </a:br>
            <a:r>
              <a:rPr lang="tr-TR" altLang="tr-TR" sz="1500"/>
              <a:t>	Hayvancılık istatistikleri</a:t>
            </a:r>
            <a:br>
              <a:rPr lang="tr-TR" altLang="tr-TR" sz="1500"/>
            </a:br>
            <a:r>
              <a:rPr lang="tr-TR" altLang="tr-TR" sz="1500"/>
              <a:t>	Su ürünleri istatistikleri</a:t>
            </a:r>
            <a:br>
              <a:rPr lang="tr-TR" altLang="tr-TR" sz="1500"/>
            </a:br>
            <a:r>
              <a:rPr lang="tr-TR" altLang="tr-TR" sz="1500"/>
              <a:t>	Turizm istatistikleri</a:t>
            </a:r>
            <a:br>
              <a:rPr lang="tr-TR" altLang="tr-TR" sz="1500"/>
            </a:br>
            <a:r>
              <a:rPr lang="tr-TR" altLang="tr-TR" sz="1500"/>
              <a:t>	Hanehalkı bütçe istatistikleri</a:t>
            </a:r>
            <a:br>
              <a:rPr lang="tr-TR" altLang="tr-TR" sz="1500"/>
            </a:br>
            <a:r>
              <a:rPr lang="tr-TR" altLang="tr-TR" sz="1500"/>
              <a:t>	Hanehalkı işgücü istatistikleri</a:t>
            </a:r>
            <a:br>
              <a:rPr lang="tr-TR" altLang="tr-TR" sz="1500"/>
            </a:br>
            <a:r>
              <a:rPr lang="tr-TR" altLang="tr-TR" sz="1500"/>
              <a:t>	Fiyat istatistikleri</a:t>
            </a:r>
            <a:br>
              <a:rPr lang="tr-TR" altLang="tr-TR" sz="1500"/>
            </a:br>
            <a:r>
              <a:rPr lang="tr-TR" altLang="tr-TR" sz="1500"/>
              <a:t>	Dış ticaret istatistikleri</a:t>
            </a:r>
          </a:p>
        </p:txBody>
      </p:sp>
      <p:sp>
        <p:nvSpPr>
          <p:cNvPr id="51205"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EAA92DA-E3D9-4F00-A603-3848D534D44F}" type="slidenum">
              <a:rPr lang="tr-TR" altLang="tr-TR">
                <a:solidFill>
                  <a:schemeClr val="tx2"/>
                </a:solidFill>
              </a:rPr>
              <a:pPr eaLnBrk="1" hangingPunct="1"/>
              <a:t>18</a:t>
            </a:fld>
            <a:endParaRPr lang="tr-TR" altLang="tr-TR">
              <a:solidFill>
                <a:schemeClr val="tx2"/>
              </a:solidFill>
            </a:endParaRPr>
          </a:p>
        </p:txBody>
      </p:sp>
    </p:spTree>
    <p:extLst>
      <p:ext uri="{BB962C8B-B14F-4D97-AF65-F5344CB8AC3E}">
        <p14:creationId xmlns:p14="http://schemas.microsoft.com/office/powerpoint/2010/main" val="9988663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Dikdörtgen"/>
          <p:cNvSpPr>
            <a:spLocks noChangeArrowheads="1"/>
          </p:cNvSpPr>
          <p:nvPr/>
        </p:nvSpPr>
        <p:spPr bwMode="auto">
          <a:xfrm>
            <a:off x="1919288" y="188913"/>
            <a:ext cx="82804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73050" indent="-2730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3" panose="05040102010807070707" pitchFamily="18" charset="2"/>
              <a:buChar char=""/>
            </a:pPr>
            <a:r>
              <a:rPr lang="tr-TR" altLang="tr-TR" sz="2000" b="1" i="1"/>
              <a:t>İdari kayıtlardan alınan veriler:</a:t>
            </a:r>
            <a:r>
              <a:rPr lang="tr-TR" altLang="tr-TR" sz="2000"/>
              <a:t> </a:t>
            </a:r>
            <a:r>
              <a:rPr lang="tr-TR" altLang="tr-TR" sz="2000" b="1" i="1"/>
              <a:t/>
            </a:r>
            <a:br>
              <a:rPr lang="tr-TR" altLang="tr-TR" sz="2000" b="1" i="1"/>
            </a:br>
            <a:endParaRPr lang="tr-TR" altLang="tr-TR" sz="2000"/>
          </a:p>
          <a:p>
            <a:pPr eaLnBrk="1" hangingPunct="1">
              <a:buFont typeface="Wingdings 3" panose="05040102010807070707" pitchFamily="18" charset="2"/>
              <a:buChar char=""/>
            </a:pPr>
            <a:r>
              <a:rPr lang="tr-TR" altLang="tr-TR" sz="2000" i="1"/>
              <a:t>T.C.Merkez Bankası: </a:t>
            </a:r>
            <a:r>
              <a:rPr lang="tr-TR" altLang="tr-TR" sz="2000"/>
              <a:t>Ödemeler Dengesi istatistikleri </a:t>
            </a:r>
          </a:p>
          <a:p>
            <a:pPr eaLnBrk="1" hangingPunct="1">
              <a:buFont typeface="Wingdings 3" panose="05040102010807070707" pitchFamily="18" charset="2"/>
              <a:buChar char=""/>
            </a:pPr>
            <a:endParaRPr lang="tr-TR" altLang="tr-TR" sz="2000"/>
          </a:p>
          <a:p>
            <a:pPr eaLnBrk="1" hangingPunct="1">
              <a:buFont typeface="Wingdings 3" panose="05040102010807070707" pitchFamily="18" charset="2"/>
              <a:buChar char=""/>
            </a:pPr>
            <a:r>
              <a:rPr lang="tr-TR" altLang="tr-TR" sz="2000" i="1"/>
              <a:t>Hazine Müsteşarlığı: </a:t>
            </a:r>
            <a:r>
              <a:rPr lang="tr-TR" altLang="tr-TR" sz="2000"/>
              <a:t>KİT sübvansiyonları</a:t>
            </a:r>
            <a:br>
              <a:rPr lang="tr-TR" altLang="tr-TR" sz="2000"/>
            </a:br>
            <a:endParaRPr lang="tr-TR" altLang="tr-TR" sz="2000"/>
          </a:p>
          <a:p>
            <a:pPr eaLnBrk="1" hangingPunct="1">
              <a:buFont typeface="Wingdings 3" panose="05040102010807070707" pitchFamily="18" charset="2"/>
              <a:buChar char=""/>
            </a:pPr>
            <a:r>
              <a:rPr lang="tr-TR" altLang="tr-TR" sz="2000" i="1"/>
              <a:t>Gıda, Tarım ve Hayvancılık Bakanlığı:</a:t>
            </a:r>
            <a:r>
              <a:rPr lang="tr-TR" altLang="tr-TR" sz="2000"/>
              <a:t> Bitkisel kesim, hayvancılık ve su ürünleri sübvansiyonları</a:t>
            </a:r>
            <a:br>
              <a:rPr lang="tr-TR" altLang="tr-TR" sz="2000"/>
            </a:br>
            <a:endParaRPr lang="tr-TR" altLang="tr-TR" sz="2000"/>
          </a:p>
          <a:p>
            <a:pPr eaLnBrk="1" hangingPunct="1">
              <a:buFont typeface="Wingdings 3" panose="05040102010807070707" pitchFamily="18" charset="2"/>
              <a:buChar char=""/>
            </a:pPr>
            <a:r>
              <a:rPr lang="tr-TR" altLang="tr-TR" sz="2000" i="1"/>
              <a:t>Maliye Bakanlığı:</a:t>
            </a:r>
            <a:r>
              <a:rPr lang="tr-TR" altLang="tr-TR" sz="2000"/>
              <a:t> KDV ve ÖTV vb. ürün ve üretim üzerindeki vergiler ile COFOG sınıflamasına göre devlet harcamaları</a:t>
            </a:r>
            <a:br>
              <a:rPr lang="tr-TR" altLang="tr-TR" sz="2000"/>
            </a:br>
            <a:endParaRPr lang="tr-TR" altLang="tr-TR" sz="2000"/>
          </a:p>
          <a:p>
            <a:pPr eaLnBrk="1" hangingPunct="1">
              <a:buFont typeface="Wingdings 3" panose="05040102010807070707" pitchFamily="18" charset="2"/>
              <a:buChar char=""/>
            </a:pPr>
            <a:r>
              <a:rPr lang="tr-TR" altLang="tr-TR" sz="2000" i="1"/>
              <a:t>Orman ve Su İşleri Bakanlığı:</a:t>
            </a:r>
            <a:r>
              <a:rPr lang="tr-TR" altLang="tr-TR" sz="2000"/>
              <a:t> Ormancılık istatistikleri </a:t>
            </a:r>
          </a:p>
          <a:p>
            <a:pPr eaLnBrk="1" hangingPunct="1">
              <a:buFont typeface="Wingdings 3" panose="05040102010807070707" pitchFamily="18" charset="2"/>
              <a:buChar char=""/>
            </a:pPr>
            <a:endParaRPr lang="tr-TR" altLang="tr-TR" sz="2000"/>
          </a:p>
          <a:p>
            <a:pPr eaLnBrk="1" hangingPunct="1">
              <a:buFont typeface="Wingdings 3" panose="05040102010807070707" pitchFamily="18" charset="2"/>
              <a:buChar char=""/>
            </a:pPr>
            <a:r>
              <a:rPr lang="tr-TR" altLang="tr-TR" sz="2000"/>
              <a:t>Ayrıca kamu kurumlarına ait işletmelerin anket sonuçları ile YDK raporları, işyeri faaliyet raporları vb. incelenmek suretiyle, hesaplamalar nihai hale getirilmektedir.</a:t>
            </a:r>
          </a:p>
          <a:p>
            <a:pPr eaLnBrk="1" hangingPunct="1"/>
            <a:r>
              <a:rPr lang="tr-TR" altLang="tr-TR" sz="2000"/>
              <a:t>  </a:t>
            </a:r>
          </a:p>
          <a:p>
            <a:pPr eaLnBrk="1" hangingPunct="1">
              <a:buFont typeface="Wingdings 3" panose="05040102010807070707" pitchFamily="18" charset="2"/>
              <a:buChar char=""/>
            </a:pPr>
            <a:r>
              <a:rPr lang="tr-TR" altLang="tr-TR" sz="2000"/>
              <a:t>Kapsanan Dönem: Arz ve Kullanım Tabloları yıllık olarak hazırlanmaktadır. </a:t>
            </a:r>
          </a:p>
        </p:txBody>
      </p:sp>
      <p:sp>
        <p:nvSpPr>
          <p:cNvPr id="52229"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386A3D1-025F-4464-A8A1-36AFB477BABA}" type="slidenum">
              <a:rPr lang="tr-TR" altLang="tr-TR">
                <a:solidFill>
                  <a:schemeClr val="tx2"/>
                </a:solidFill>
              </a:rPr>
              <a:pPr eaLnBrk="1" hangingPunct="1"/>
              <a:t>19</a:t>
            </a:fld>
            <a:endParaRPr lang="tr-TR" altLang="tr-TR">
              <a:solidFill>
                <a:schemeClr val="tx2"/>
              </a:solidFill>
            </a:endParaRPr>
          </a:p>
        </p:txBody>
      </p:sp>
    </p:spTree>
    <p:extLst>
      <p:ext uri="{BB962C8B-B14F-4D97-AF65-F5344CB8AC3E}">
        <p14:creationId xmlns:p14="http://schemas.microsoft.com/office/powerpoint/2010/main" val="1234581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2 Dikdörtgen"/>
          <p:cNvSpPr>
            <a:spLocks noChangeArrowheads="1"/>
          </p:cNvSpPr>
          <p:nvPr/>
        </p:nvSpPr>
        <p:spPr bwMode="auto">
          <a:xfrm>
            <a:off x="1847850" y="1"/>
            <a:ext cx="8496300" cy="6001643"/>
          </a:xfrm>
          <a:prstGeom prst="rect">
            <a:avLst/>
          </a:prstGeom>
          <a:noFill/>
          <a:ln w="9525">
            <a:noFill/>
            <a:miter lim="800000"/>
            <a:headEnd/>
            <a:tailEnd/>
          </a:ln>
        </p:spPr>
        <p:txBody>
          <a:bodyPr>
            <a:spAutoFit/>
          </a:bodyPr>
          <a:lstStyle>
            <a:lvl1pPr marL="273050" indent="-273050" eaLnBrk="0" hangingPunct="0">
              <a:defRPr>
                <a:solidFill>
                  <a:schemeClr val="tx1"/>
                </a:solidFill>
                <a:latin typeface="Arial" panose="020B0604020202020204" pitchFamily="34" charset="0"/>
              </a:defRPr>
            </a:lvl1pPr>
            <a:lvl2pPr marL="730250" indent="-2730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3" panose="05040102010807070707" pitchFamily="18" charset="2"/>
              <a:buChar char=""/>
            </a:pPr>
            <a:endParaRPr lang="tr-TR" altLang="tr-TR" sz="1200" b="1"/>
          </a:p>
          <a:p>
            <a:pPr eaLnBrk="1" hangingPunct="1">
              <a:buFont typeface="Wingdings 3" panose="05040102010807070707" pitchFamily="18" charset="2"/>
              <a:buChar char=""/>
            </a:pPr>
            <a:r>
              <a:rPr lang="tr-TR" altLang="tr-TR" sz="1200" b="1"/>
              <a:t>Sınıflamalar:</a:t>
            </a:r>
            <a:r>
              <a:rPr lang="tr-TR" altLang="tr-TR" sz="1200"/>
              <a:t> ISIC.Rev.2 kullanılmaktadır. </a:t>
            </a:r>
          </a:p>
          <a:p>
            <a:pPr eaLnBrk="1" hangingPunct="1">
              <a:buFont typeface="Wingdings 3" panose="05040102010807070707" pitchFamily="18" charset="2"/>
              <a:buNone/>
            </a:pPr>
            <a:endParaRPr lang="tr-TR" altLang="tr-TR" sz="1200"/>
          </a:p>
          <a:p>
            <a:pPr eaLnBrk="1" hangingPunct="1">
              <a:buFont typeface="Wingdings 3" panose="05040102010807070707" pitchFamily="18" charset="2"/>
              <a:buChar char=""/>
            </a:pPr>
            <a:r>
              <a:rPr lang="tr-TR" altLang="tr-TR" sz="1200" b="1"/>
              <a:t>Uluslararası ve bölgesel yönerge:</a:t>
            </a:r>
            <a:r>
              <a:rPr lang="tr-TR" altLang="tr-TR" sz="1200"/>
              <a:t> Dönemler itibariyle Gayri Safi Yurtiçi Hasıla hesapları Avrupa Hesaplar Sistemi’ne göre tahmin edilmektedir.</a:t>
            </a:r>
          </a:p>
          <a:p>
            <a:pPr eaLnBrk="1" hangingPunct="1">
              <a:buFont typeface="Wingdings 3" panose="05040102010807070707" pitchFamily="18" charset="2"/>
              <a:buChar char=""/>
            </a:pPr>
            <a:endParaRPr lang="tr-TR" altLang="tr-TR" sz="1200"/>
          </a:p>
          <a:p>
            <a:pPr eaLnBrk="1" hangingPunct="1">
              <a:buFont typeface="Wingdings 3" panose="05040102010807070707" pitchFamily="18" charset="2"/>
              <a:buChar char=""/>
            </a:pPr>
            <a:r>
              <a:rPr lang="tr-TR" altLang="tr-TR" sz="1200" b="1"/>
              <a:t>Gelir yöntemiyle gayri safi yurtiçi hasılanın bileşenleri; </a:t>
            </a:r>
            <a:endParaRPr lang="tr-TR" altLang="tr-TR" sz="1200"/>
          </a:p>
          <a:p>
            <a:pPr lvl="1" eaLnBrk="1" hangingPunct="1">
              <a:buFont typeface="Wingdings 3" panose="05040102010807070707" pitchFamily="18" charset="2"/>
              <a:buChar char=""/>
            </a:pPr>
            <a:r>
              <a:rPr lang="tr-TR" altLang="tr-TR" sz="1200"/>
              <a:t>üretim ve ithalat vergileri,</a:t>
            </a:r>
          </a:p>
          <a:p>
            <a:pPr lvl="1" eaLnBrk="1" hangingPunct="1">
              <a:buFont typeface="Wingdings 3" panose="05040102010807070707" pitchFamily="18" charset="2"/>
              <a:buChar char=""/>
            </a:pPr>
            <a:r>
              <a:rPr lang="tr-TR" altLang="tr-TR" sz="1200"/>
              <a:t>(eksi) sübvansiyonlar,  </a:t>
            </a:r>
          </a:p>
          <a:p>
            <a:pPr lvl="1" eaLnBrk="1" hangingPunct="1">
              <a:buFont typeface="Wingdings 3" panose="05040102010807070707" pitchFamily="18" charset="2"/>
              <a:buChar char=""/>
            </a:pPr>
            <a:r>
              <a:rPr lang="tr-TR" altLang="tr-TR" sz="1200"/>
              <a:t>sabit sermaye tüketimi, </a:t>
            </a:r>
          </a:p>
          <a:p>
            <a:pPr lvl="1" eaLnBrk="1" hangingPunct="1">
              <a:buFont typeface="Wingdings 3" panose="05040102010807070707" pitchFamily="18" charset="2"/>
              <a:buChar char=""/>
            </a:pPr>
            <a:r>
              <a:rPr lang="tr-TR" altLang="tr-TR" sz="1200"/>
              <a:t>işgücü ödemeleri </a:t>
            </a:r>
          </a:p>
          <a:p>
            <a:pPr lvl="1" eaLnBrk="1" hangingPunct="1">
              <a:buFont typeface="Wingdings 3" panose="05040102010807070707" pitchFamily="18" charset="2"/>
              <a:buChar char=""/>
            </a:pPr>
            <a:r>
              <a:rPr lang="tr-TR" altLang="tr-TR" sz="1200"/>
              <a:t>işletme artığıdır.</a:t>
            </a:r>
          </a:p>
          <a:p>
            <a:pPr eaLnBrk="1" hangingPunct="1">
              <a:buFont typeface="Wingdings 3" panose="05040102010807070707" pitchFamily="18" charset="2"/>
              <a:buChar char=""/>
            </a:pPr>
            <a:endParaRPr lang="tr-TR" altLang="tr-TR" sz="1200" b="1"/>
          </a:p>
          <a:p>
            <a:pPr eaLnBrk="1" hangingPunct="1">
              <a:buFont typeface="Wingdings 3" panose="05040102010807070707" pitchFamily="18" charset="2"/>
              <a:buChar char=""/>
            </a:pPr>
            <a:r>
              <a:rPr lang="tr-TR" altLang="tr-TR" sz="1200" b="1"/>
              <a:t>Coğrafi Kapsam: </a:t>
            </a:r>
            <a:r>
              <a:rPr lang="tr-TR" altLang="tr-TR" sz="1200"/>
              <a:t>Üçer aylık dönemler itibariyle gelir yöntemine göre GSYH tahminlerinde kapsam tüm Türkiye’dir.</a:t>
            </a:r>
          </a:p>
          <a:p>
            <a:pPr eaLnBrk="1" hangingPunct="1"/>
            <a:endParaRPr lang="tr-TR" altLang="tr-TR" sz="1200"/>
          </a:p>
          <a:p>
            <a:pPr eaLnBrk="1" hangingPunct="1">
              <a:buFont typeface="Wingdings 3" panose="05040102010807070707" pitchFamily="18" charset="2"/>
              <a:buChar char=""/>
            </a:pPr>
            <a:r>
              <a:rPr lang="tr-TR" altLang="tr-TR" sz="1200" b="1"/>
              <a:t>Değer hesaplama: </a:t>
            </a:r>
            <a:r>
              <a:rPr lang="tr-TR" altLang="tr-TR" sz="1200"/>
              <a:t>Gelir yöntemiyle gayri safi yurtiçi hasıla</a:t>
            </a:r>
            <a:r>
              <a:rPr lang="tr-TR" altLang="tr-TR" sz="1200" b="1"/>
              <a:t> </a:t>
            </a:r>
            <a:r>
              <a:rPr lang="tr-TR" altLang="tr-TR" sz="1200"/>
              <a:t>değerleri cari fiyatlarla (1987=100)  hesaplanmaktadır. </a:t>
            </a:r>
          </a:p>
          <a:p>
            <a:pPr eaLnBrk="1" hangingPunct="1">
              <a:buFont typeface="Wingdings 3" panose="05040102010807070707" pitchFamily="18" charset="2"/>
              <a:buChar char=""/>
            </a:pPr>
            <a:endParaRPr lang="tr-TR" altLang="tr-TR" sz="1200" b="1"/>
          </a:p>
          <a:p>
            <a:pPr eaLnBrk="1" hangingPunct="1">
              <a:buFont typeface="Wingdings 3" panose="05040102010807070707" pitchFamily="18" charset="2"/>
              <a:buChar char=""/>
            </a:pPr>
            <a:r>
              <a:rPr lang="tr-TR" altLang="tr-TR" sz="1200" b="1"/>
              <a:t>Dönem:</a:t>
            </a:r>
            <a:r>
              <a:rPr lang="tr-TR" altLang="tr-TR" sz="1200"/>
              <a:t>Yılda bir defa üçer aylık dönemler itibariyle yayımlanmaktadır. </a:t>
            </a:r>
          </a:p>
          <a:p>
            <a:pPr eaLnBrk="1" hangingPunct="1">
              <a:buFont typeface="Wingdings 3" panose="05040102010807070707" pitchFamily="18" charset="2"/>
              <a:buChar char=""/>
            </a:pPr>
            <a:endParaRPr lang="tr-TR" altLang="tr-TR" sz="1200" b="1"/>
          </a:p>
          <a:p>
            <a:pPr eaLnBrk="1" hangingPunct="1">
              <a:buFont typeface="Wingdings 3" panose="05040102010807070707" pitchFamily="18" charset="2"/>
              <a:buChar char=""/>
            </a:pPr>
            <a:r>
              <a:rPr lang="tr-TR" altLang="tr-TR" sz="1200" b="1"/>
              <a:t>Metod: </a:t>
            </a:r>
            <a:r>
              <a:rPr lang="tr-TR" altLang="tr-TR" sz="1200"/>
              <a:t>Gayri safi yurtiçi hasıla tahminlerinde TÜİK’in derlemiş olduğu yıllık ve dönemsel veriler ile kurum dışı kuruluşlardan derlenen verilerden yararlanılmaktadır. </a:t>
            </a:r>
          </a:p>
          <a:p>
            <a:pPr eaLnBrk="1" hangingPunct="1"/>
            <a:endParaRPr lang="tr-TR" altLang="tr-TR" sz="1200"/>
          </a:p>
          <a:p>
            <a:pPr eaLnBrk="1" hangingPunct="1">
              <a:buFont typeface="Wingdings 3" panose="05040102010807070707" pitchFamily="18" charset="2"/>
              <a:buChar char=""/>
            </a:pPr>
            <a:r>
              <a:rPr lang="tr-TR" altLang="tr-TR" sz="1200" b="1"/>
              <a:t>Kurum içerisinden ilgili birimlerden alınan veriler:</a:t>
            </a:r>
            <a:r>
              <a:rPr lang="tr-TR" altLang="tr-TR" sz="1200"/>
              <a:t> Üretim Hesaplarının alt sektör verileri, Kısa Dönemli İş İstatistikleri, Hanehalkı İşgücü İstatistikleri, Fiyat Endeksleri. </a:t>
            </a:r>
          </a:p>
          <a:p>
            <a:pPr eaLnBrk="1" hangingPunct="1">
              <a:buFont typeface="Wingdings 3" panose="05040102010807070707" pitchFamily="18" charset="2"/>
              <a:buChar char=""/>
            </a:pPr>
            <a:endParaRPr lang="tr-TR" altLang="tr-TR" sz="1200"/>
          </a:p>
          <a:p>
            <a:pPr eaLnBrk="1" hangingPunct="1">
              <a:buFont typeface="Wingdings 3" panose="05040102010807070707" pitchFamily="18" charset="2"/>
              <a:buChar char=""/>
            </a:pPr>
            <a:r>
              <a:rPr lang="tr-TR" altLang="tr-TR" sz="1200" b="1"/>
              <a:t>İdari kayıtlardan alınan veriler:</a:t>
            </a:r>
            <a:r>
              <a:rPr lang="tr-TR" altLang="tr-TR" sz="1200"/>
              <a:t> Maliye Bakanlığı, Sayıştay Raporları, SGK ve vb. ile işyeri faaliyet raporlarıdır. </a:t>
            </a:r>
          </a:p>
          <a:p>
            <a:pPr eaLnBrk="1" hangingPunct="1">
              <a:buFont typeface="Wingdings 3" panose="05040102010807070707" pitchFamily="18" charset="2"/>
              <a:buChar char=""/>
            </a:pPr>
            <a:endParaRPr lang="tr-TR" altLang="tr-TR" sz="1200"/>
          </a:p>
          <a:p>
            <a:pPr eaLnBrk="1" hangingPunct="1">
              <a:buFont typeface="Wingdings 3" panose="05040102010807070707" pitchFamily="18" charset="2"/>
              <a:buChar char=""/>
            </a:pPr>
            <a:r>
              <a:rPr lang="tr-TR" altLang="tr-TR" sz="1200" b="1"/>
              <a:t>Kapsanan dönem: </a:t>
            </a:r>
            <a:r>
              <a:rPr lang="tr-TR" altLang="tr-TR" sz="1200"/>
              <a:t>Hesaplamaların yayımlanma tarihi: 30 Haziran</a:t>
            </a:r>
          </a:p>
          <a:p>
            <a:pPr eaLnBrk="1" hangingPunct="1">
              <a:buFont typeface="Wingdings 3" panose="05040102010807070707" pitchFamily="18" charset="2"/>
              <a:buChar char=""/>
            </a:pPr>
            <a:endParaRPr lang="tr-TR" altLang="tr-TR" sz="1200"/>
          </a:p>
          <a:p>
            <a:pPr eaLnBrk="1" hangingPunct="1">
              <a:buFont typeface="Wingdings 3" panose="05040102010807070707" pitchFamily="18" charset="2"/>
              <a:buChar char=""/>
            </a:pPr>
            <a:r>
              <a:rPr lang="tr-TR" altLang="tr-TR" sz="1200" b="1"/>
              <a:t>Veri işleme: </a:t>
            </a:r>
            <a:r>
              <a:rPr lang="tr-TR" altLang="tr-TR" sz="1200"/>
              <a:t>Türkiye’nin gayri safi yurtiçi hasıla istatistikleri sadece Türkiye İstatistik Kurumu tarafından işlenmektedir. </a:t>
            </a:r>
          </a:p>
          <a:p>
            <a:pPr eaLnBrk="1" hangingPunct="1">
              <a:buFont typeface="Wingdings 3" panose="05040102010807070707" pitchFamily="18" charset="2"/>
              <a:buChar char=""/>
            </a:pPr>
            <a:endParaRPr lang="tr-TR" altLang="tr-TR" sz="1200"/>
          </a:p>
          <a:p>
            <a:pPr eaLnBrk="1" hangingPunct="1">
              <a:buFont typeface="Wingdings 3" panose="05040102010807070707" pitchFamily="18" charset="2"/>
              <a:buChar char=""/>
            </a:pPr>
            <a:r>
              <a:rPr lang="tr-TR" altLang="tr-TR" sz="1200" b="1"/>
              <a:t>Revizyon:</a:t>
            </a:r>
            <a:r>
              <a:rPr lang="tr-TR" altLang="tr-TR" sz="1200"/>
              <a:t> 1998 bazlı Gelir yöntemiyle GSYH serisi ile ilgili çalışmalar devam etmektedir.</a:t>
            </a:r>
          </a:p>
        </p:txBody>
      </p:sp>
      <p:sp>
        <p:nvSpPr>
          <p:cNvPr id="35845"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B82D654-9E04-437B-AD73-2AFA2F7AF74B}" type="slidenum">
              <a:rPr lang="tr-TR" altLang="tr-TR">
                <a:solidFill>
                  <a:schemeClr val="tx2"/>
                </a:solidFill>
              </a:rPr>
              <a:pPr eaLnBrk="1" hangingPunct="1"/>
              <a:t>2</a:t>
            </a:fld>
            <a:endParaRPr lang="tr-TR" altLang="tr-TR">
              <a:solidFill>
                <a:schemeClr val="tx2"/>
              </a:solidFill>
            </a:endParaRPr>
          </a:p>
        </p:txBody>
      </p:sp>
    </p:spTree>
    <p:extLst>
      <p:ext uri="{BB962C8B-B14F-4D97-AF65-F5344CB8AC3E}">
        <p14:creationId xmlns:p14="http://schemas.microsoft.com/office/powerpoint/2010/main" val="40479158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Başlık"/>
          <p:cNvSpPr>
            <a:spLocks noGrp="1"/>
          </p:cNvSpPr>
          <p:nvPr>
            <p:ph type="title"/>
          </p:nvPr>
        </p:nvSpPr>
        <p:spPr>
          <a:xfrm>
            <a:off x="3143251" y="152400"/>
            <a:ext cx="5616575" cy="973138"/>
          </a:xfrm>
        </p:spPr>
        <p:txBody>
          <a:bodyPr/>
          <a:lstStyle/>
          <a:p>
            <a:pPr algn="ctr" eaLnBrk="1" hangingPunct="1"/>
            <a:r>
              <a:rPr lang="tr-TR" altLang="tr-TR" sz="1400" b="1"/>
              <a:t>ULUSLAR ARASI KARŞILAŞTIRMALARDA </a:t>
            </a:r>
            <a:br>
              <a:rPr lang="tr-TR" altLang="tr-TR" sz="1400" b="1"/>
            </a:br>
            <a:r>
              <a:rPr lang="tr-TR" altLang="tr-TR" sz="1400" b="1"/>
              <a:t>SATIN ALMA GÜCÜ PARİTESİ (SGP) ÇALIŞMALARI</a:t>
            </a:r>
            <a:br>
              <a:rPr lang="tr-TR" altLang="tr-TR" sz="1400" b="1"/>
            </a:br>
            <a:r>
              <a:rPr lang="en-US" altLang="tr-TR" sz="1400" b="1" i="1"/>
              <a:t> </a:t>
            </a:r>
            <a:r>
              <a:rPr lang="tr-TR" altLang="tr-TR" sz="1400" b="1" i="1"/>
              <a:t>(</a:t>
            </a:r>
            <a:r>
              <a:rPr lang="en-US" altLang="tr-TR" sz="1400" i="1"/>
              <a:t>PURCHASING POWER PARITY </a:t>
            </a:r>
            <a:r>
              <a:rPr lang="tr-TR" altLang="tr-TR" sz="1400" i="1"/>
              <a:t>(PPP) </a:t>
            </a:r>
            <a:r>
              <a:rPr lang="en-US" altLang="tr-TR" sz="1400" i="1"/>
              <a:t>STUDIES </a:t>
            </a:r>
            <a:r>
              <a:rPr lang="tr-TR" altLang="tr-TR" sz="1400" i="1"/>
              <a:t/>
            </a:r>
            <a:br>
              <a:rPr lang="tr-TR" altLang="tr-TR" sz="1400" i="1"/>
            </a:br>
            <a:r>
              <a:rPr lang="en-US" altLang="tr-TR" sz="1400" i="1"/>
              <a:t>FOR INTERNATIONAL COMPARISONS</a:t>
            </a:r>
            <a:r>
              <a:rPr lang="tr-TR" altLang="tr-TR" sz="1400" i="1"/>
              <a:t>)</a:t>
            </a:r>
          </a:p>
        </p:txBody>
      </p:sp>
      <p:sp>
        <p:nvSpPr>
          <p:cNvPr id="53251" name="2 İçerik Yer Tutucusu"/>
          <p:cNvSpPr>
            <a:spLocks noGrp="1"/>
          </p:cNvSpPr>
          <p:nvPr>
            <p:ph sz="quarter" idx="1"/>
          </p:nvPr>
        </p:nvSpPr>
        <p:spPr>
          <a:xfrm>
            <a:off x="1981200" y="1341438"/>
            <a:ext cx="8229600" cy="4895850"/>
          </a:xfrm>
        </p:spPr>
        <p:txBody>
          <a:bodyPr/>
          <a:lstStyle/>
          <a:p>
            <a:pPr eaLnBrk="1" hangingPunct="1"/>
            <a:r>
              <a:rPr lang="tr-TR" altLang="tr-TR" sz="1600"/>
              <a:t>Ülkelerarası iç fiyat farklılıkları nedeniyle, özellikle son yıllarda, ülkelerarası gelir karşılaştırmalarında Satın Alma Gücü Paritesine (SGP) göre hesaplanan gelir rakamlarının kullanılmasına ağırlık verilmektedir.</a:t>
            </a:r>
          </a:p>
          <a:p>
            <a:pPr eaLnBrk="1" hangingPunct="1"/>
            <a:endParaRPr lang="tr-TR" altLang="tr-TR" sz="1600">
              <a:latin typeface="Arial" panose="020B0604020202020204" pitchFamily="34" charset="0"/>
            </a:endParaRPr>
          </a:p>
          <a:p>
            <a:pPr eaLnBrk="1" hangingPunct="1"/>
            <a:r>
              <a:rPr lang="tr-TR" altLang="tr-TR" sz="1600"/>
              <a:t>SGP’</a:t>
            </a:r>
            <a:r>
              <a:rPr lang="tr-TR" altLang="tr-TR" sz="1600">
                <a:latin typeface="Arial" panose="020B0604020202020204" pitchFamily="34" charset="0"/>
              </a:rPr>
              <a:t>n</a:t>
            </a:r>
            <a:r>
              <a:rPr lang="tr-TR" altLang="tr-TR" sz="1600"/>
              <a:t>e göre belirlenen döviz kurunda ülkelerarası iç fiyat farklılıkları ortadan kaldırılmıştır.</a:t>
            </a:r>
          </a:p>
          <a:p>
            <a:pPr eaLnBrk="1" hangingPunct="1"/>
            <a:endParaRPr lang="tr-TR" altLang="tr-TR" sz="1600">
              <a:latin typeface="Arial" panose="020B0604020202020204" pitchFamily="34" charset="0"/>
            </a:endParaRPr>
          </a:p>
          <a:p>
            <a:pPr eaLnBrk="1" hangingPunct="1"/>
            <a:r>
              <a:rPr lang="tr-TR" altLang="tr-TR" sz="1600"/>
              <a:t>Bu yöntemde 1 doların değeri  ABD’deki satın alma değeri olarak tanımlanır.  Ülkelerin gerçekleştirdikleri toplam katma değer (GSYH) ABD’de de olsaydı ne kadarlık bir değere sahip olurdu mantığı ile hareket edilir. </a:t>
            </a:r>
          </a:p>
          <a:p>
            <a:pPr eaLnBrk="1" hangingPunct="1"/>
            <a:endParaRPr lang="tr-TR" altLang="tr-TR" sz="1600">
              <a:latin typeface="Arial" panose="020B0604020202020204" pitchFamily="34" charset="0"/>
            </a:endParaRPr>
          </a:p>
          <a:p>
            <a:pPr eaLnBrk="1" hangingPunct="1"/>
            <a:r>
              <a:rPr lang="tr-TR" altLang="tr-TR" sz="1600"/>
              <a:t>Belirli bir mal ve hizmet sepeti oluşturularak, bu sepetteki mal ve hizmetlerin satın alınması için ödenmesi gereken dolar miktarı ve aynı mal ve hizmetlerin başka bir ülkede satın alınması durumunda ödenmesi gereken ulusal para miktarı  bulunur.  Hesaplanan bu iki değerin oranı</a:t>
            </a:r>
            <a:r>
              <a:rPr lang="tr-TR" altLang="tr-TR" sz="1600">
                <a:latin typeface="Arial" panose="020B0604020202020204" pitchFamily="34" charset="0"/>
              </a:rPr>
              <a:t>,</a:t>
            </a:r>
            <a:r>
              <a:rPr lang="tr-TR" altLang="tr-TR" sz="1600"/>
              <a:t> SGP’ne göre yapılacak hesaplamalarda kullanılacak kur oranını verir.  Örneğin; bir öğle yemeği Chicago’da 20 Dolar, aynı yemek  İstanbul’da 60 TL ise SGP’ne göre dolar kuru  (60/20=3 TL) olur.</a:t>
            </a:r>
          </a:p>
          <a:p>
            <a:pPr eaLnBrk="1" hangingPunct="1"/>
            <a:endParaRPr lang="tr-TR" altLang="tr-TR" sz="1600"/>
          </a:p>
        </p:txBody>
      </p:sp>
      <p:sp>
        <p:nvSpPr>
          <p:cNvPr id="53254"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D722120-953D-402A-8BAB-9D14502D8A10}" type="slidenum">
              <a:rPr lang="tr-TR" altLang="tr-TR">
                <a:solidFill>
                  <a:schemeClr val="tx2"/>
                </a:solidFill>
              </a:rPr>
              <a:pPr eaLnBrk="1" hangingPunct="1"/>
              <a:t>20</a:t>
            </a:fld>
            <a:endParaRPr lang="tr-TR" altLang="tr-TR">
              <a:solidFill>
                <a:schemeClr val="tx2"/>
              </a:solidFill>
            </a:endParaRPr>
          </a:p>
        </p:txBody>
      </p:sp>
    </p:spTree>
    <p:extLst>
      <p:ext uri="{BB962C8B-B14F-4D97-AF65-F5344CB8AC3E}">
        <p14:creationId xmlns:p14="http://schemas.microsoft.com/office/powerpoint/2010/main" val="25636738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Dikdörtgen"/>
          <p:cNvSpPr>
            <a:spLocks noChangeArrowheads="1"/>
          </p:cNvSpPr>
          <p:nvPr/>
        </p:nvSpPr>
        <p:spPr bwMode="auto">
          <a:xfrm>
            <a:off x="2063750" y="333376"/>
            <a:ext cx="8064500" cy="623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73050" indent="-2730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3" panose="05040102010807070707" pitchFamily="18" charset="2"/>
              <a:buChar char=""/>
            </a:pPr>
            <a:r>
              <a:rPr lang="tr-TR" altLang="tr-TR" sz="1600" b="1"/>
              <a:t>Sınıflamalar:</a:t>
            </a:r>
            <a:r>
              <a:rPr lang="tr-TR" altLang="tr-TR" sz="1600"/>
              <a:t> SGP Programı çerçevesinde, Gayri Safi Yurtiçi Hasıla (GSYH)’ya ilişkin harcamalar tanım, kapsam, sınıflama ve hesaplama kuralları bakımından ESA 95’e göre sınıflandırılmaktadır. </a:t>
            </a:r>
          </a:p>
          <a:p>
            <a:pPr eaLnBrk="1" hangingPunct="1"/>
            <a:endParaRPr lang="tr-TR" altLang="tr-TR" sz="1600"/>
          </a:p>
          <a:p>
            <a:pPr eaLnBrk="1" hangingPunct="1">
              <a:buFont typeface="Wingdings 3" panose="05040102010807070707" pitchFamily="18" charset="2"/>
              <a:buChar char=""/>
            </a:pPr>
            <a:r>
              <a:rPr lang="tr-TR" altLang="tr-TR" sz="1600" b="1"/>
              <a:t>Uluslararası ve bölgesel yönerge:</a:t>
            </a:r>
            <a:r>
              <a:rPr lang="tr-TR" altLang="tr-TR" sz="1600"/>
              <a:t> Satınalma Gücü Paritesi hesaplamasına yönelik çalışmalar EUROSTAT ve OECD tarafından organize edilen uluslararası karşılaştırma programı çerçevesinde yürütülmektedir.      </a:t>
            </a:r>
          </a:p>
          <a:p>
            <a:pPr eaLnBrk="1" hangingPunct="1"/>
            <a:endParaRPr lang="tr-TR" altLang="tr-TR" sz="1600"/>
          </a:p>
          <a:p>
            <a:pPr eaLnBrk="1" hangingPunct="1">
              <a:buFont typeface="Wingdings 3" panose="05040102010807070707" pitchFamily="18" charset="2"/>
              <a:buChar char=""/>
            </a:pPr>
            <a:r>
              <a:rPr lang="tr-TR" altLang="tr-TR" sz="1600" b="1"/>
              <a:t>Veri gereksinimi: </a:t>
            </a:r>
            <a:r>
              <a:rPr lang="tr-TR" altLang="tr-TR" sz="1600"/>
              <a:t>EUROSTAT ve OECD organizasyonunda yürütülen karşılaştırma programı kapsamında, SGP, ülkelerin ekonomik faaliyetlerinin temel göstergesi olan GSYH ve bileşenleri esas alınarak hesaplanmaktadır. </a:t>
            </a:r>
          </a:p>
          <a:p>
            <a:pPr eaLnBrk="1" hangingPunct="1"/>
            <a:endParaRPr lang="tr-TR" altLang="tr-TR" sz="1600"/>
          </a:p>
          <a:p>
            <a:pPr eaLnBrk="1" hangingPunct="1">
              <a:buFont typeface="Wingdings 3" panose="05040102010807070707" pitchFamily="18" charset="2"/>
              <a:buChar char=""/>
            </a:pPr>
            <a:r>
              <a:rPr lang="tr-TR" altLang="tr-TR" sz="1600"/>
              <a:t>Çalışmada, GSYH ile bileşenlerine ait uluslararası fiyat ve hacim karşılaştırmalarına yönelik olarak iki temel veri seti kullanılmaktadır. Bunlar; </a:t>
            </a:r>
          </a:p>
          <a:p>
            <a:pPr eaLnBrk="1" hangingPunct="1"/>
            <a:r>
              <a:rPr lang="tr-TR" altLang="tr-TR" sz="1600"/>
              <a:t>		Yıllık ortalama fiyatlar,</a:t>
            </a:r>
          </a:p>
          <a:p>
            <a:pPr eaLnBrk="1" hangingPunct="1"/>
            <a:r>
              <a:rPr lang="tr-TR" altLang="tr-TR" sz="1600"/>
              <a:t>		GSYH’nın ayrıntılı ulusal harcama ağırlıkları.</a:t>
            </a:r>
          </a:p>
          <a:p>
            <a:pPr eaLnBrk="1" hangingPunct="1"/>
            <a:endParaRPr lang="tr-TR" altLang="tr-TR" sz="1600"/>
          </a:p>
          <a:p>
            <a:pPr lvl="1" eaLnBrk="1" hangingPunct="1">
              <a:buFont typeface="Wingdings 3" panose="05040102010807070707" pitchFamily="18" charset="2"/>
              <a:buChar char=""/>
            </a:pPr>
            <a:r>
              <a:rPr lang="tr-TR" altLang="tr-TR" sz="1600"/>
              <a:t>Yıllık ortalama fiyatlar, tüm katılımcı ülkelerin ortaklaşa belirlediği mal ve hizmet sepetine ait fiyatlardır. </a:t>
            </a:r>
          </a:p>
          <a:p>
            <a:pPr lvl="1" eaLnBrk="1" hangingPunct="1">
              <a:buFont typeface="Wingdings 3" panose="05040102010807070707" pitchFamily="18" charset="2"/>
              <a:buChar char=""/>
            </a:pPr>
            <a:r>
              <a:rPr lang="tr-TR" altLang="tr-TR" sz="1600"/>
              <a:t>Ayrıntılı ulusal harcama ağırlıkları ise, GSYH’nın temel başlıklar düzeyindeki harcama değerlerinden elde edilmektedir. </a:t>
            </a:r>
          </a:p>
          <a:p>
            <a:pPr eaLnBrk="1" hangingPunct="1"/>
            <a:endParaRPr lang="tr-TR" altLang="tr-TR" sz="1600"/>
          </a:p>
          <a:p>
            <a:pPr eaLnBrk="1" hangingPunct="1">
              <a:buFont typeface="Wingdings 3" panose="05040102010807070707" pitchFamily="18" charset="2"/>
              <a:buChar char=""/>
            </a:pPr>
            <a:r>
              <a:rPr lang="tr-TR" altLang="tr-TR" sz="1600" b="1"/>
              <a:t>Coğrafi kapsam: </a:t>
            </a:r>
            <a:r>
              <a:rPr lang="tr-TR" altLang="tr-TR" sz="1600"/>
              <a:t>Çalışmaya ilişkin derlenen fiyatlar ve harcama ağırlıkları ulusal değerleri yansıtmaktadır. </a:t>
            </a:r>
          </a:p>
          <a:p>
            <a:pPr eaLnBrk="1" hangingPunct="1">
              <a:buFont typeface="Wingdings 3" panose="05040102010807070707" pitchFamily="18" charset="2"/>
              <a:buChar char=""/>
            </a:pPr>
            <a:endParaRPr lang="tr-TR" altLang="tr-TR"/>
          </a:p>
        </p:txBody>
      </p:sp>
      <p:sp>
        <p:nvSpPr>
          <p:cNvPr id="54277"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B38E26B-D7BA-41B7-83D3-36DC3784604E}" type="slidenum">
              <a:rPr lang="tr-TR" altLang="tr-TR">
                <a:solidFill>
                  <a:schemeClr val="tx2"/>
                </a:solidFill>
              </a:rPr>
              <a:pPr eaLnBrk="1" hangingPunct="1"/>
              <a:t>21</a:t>
            </a:fld>
            <a:endParaRPr lang="tr-TR" altLang="tr-TR">
              <a:solidFill>
                <a:schemeClr val="tx2"/>
              </a:solidFill>
            </a:endParaRPr>
          </a:p>
        </p:txBody>
      </p:sp>
    </p:spTree>
    <p:extLst>
      <p:ext uri="{BB962C8B-B14F-4D97-AF65-F5344CB8AC3E}">
        <p14:creationId xmlns:p14="http://schemas.microsoft.com/office/powerpoint/2010/main" val="18220428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5530" name="Group 234"/>
          <p:cNvGraphicFramePr>
            <a:graphicFrameLocks noGrp="1"/>
          </p:cNvGraphicFramePr>
          <p:nvPr/>
        </p:nvGraphicFramePr>
        <p:xfrm>
          <a:off x="2279651" y="115888"/>
          <a:ext cx="7345363" cy="6187440"/>
        </p:xfrm>
        <a:graphic>
          <a:graphicData uri="http://schemas.openxmlformats.org/drawingml/2006/table">
            <a:tbl>
              <a:tblPr/>
              <a:tblGrid>
                <a:gridCol w="1652588">
                  <a:extLst>
                    <a:ext uri="{9D8B030D-6E8A-4147-A177-3AD203B41FA5}">
                      <a16:colId xmlns:a16="http://schemas.microsoft.com/office/drawing/2014/main" val="20000"/>
                    </a:ext>
                  </a:extLst>
                </a:gridCol>
                <a:gridCol w="950912">
                  <a:extLst>
                    <a:ext uri="{9D8B030D-6E8A-4147-A177-3AD203B41FA5}">
                      <a16:colId xmlns:a16="http://schemas.microsoft.com/office/drawing/2014/main" val="20001"/>
                    </a:ext>
                  </a:extLst>
                </a:gridCol>
                <a:gridCol w="947738">
                  <a:extLst>
                    <a:ext uri="{9D8B030D-6E8A-4147-A177-3AD203B41FA5}">
                      <a16:colId xmlns:a16="http://schemas.microsoft.com/office/drawing/2014/main" val="20002"/>
                    </a:ext>
                  </a:extLst>
                </a:gridCol>
                <a:gridCol w="949325">
                  <a:extLst>
                    <a:ext uri="{9D8B030D-6E8A-4147-A177-3AD203B41FA5}">
                      <a16:colId xmlns:a16="http://schemas.microsoft.com/office/drawing/2014/main" val="20003"/>
                    </a:ext>
                  </a:extLst>
                </a:gridCol>
                <a:gridCol w="947737">
                  <a:extLst>
                    <a:ext uri="{9D8B030D-6E8A-4147-A177-3AD203B41FA5}">
                      <a16:colId xmlns:a16="http://schemas.microsoft.com/office/drawing/2014/main" val="20004"/>
                    </a:ext>
                  </a:extLst>
                </a:gridCol>
                <a:gridCol w="949325">
                  <a:extLst>
                    <a:ext uri="{9D8B030D-6E8A-4147-A177-3AD203B41FA5}">
                      <a16:colId xmlns:a16="http://schemas.microsoft.com/office/drawing/2014/main" val="20005"/>
                    </a:ext>
                  </a:extLst>
                </a:gridCol>
                <a:gridCol w="947738">
                  <a:extLst>
                    <a:ext uri="{9D8B030D-6E8A-4147-A177-3AD203B41FA5}">
                      <a16:colId xmlns:a16="http://schemas.microsoft.com/office/drawing/2014/main" val="20006"/>
                    </a:ext>
                  </a:extLst>
                </a:gridCol>
              </a:tblGrid>
              <a:tr h="207963">
                <a:tc gridSpan="7">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Seçilmiş Ülkeler itibarıyla kişi başına reel GSYH değerleri (SGP,  ABD=1,00)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2095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Ülkeler</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2005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2006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2007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2008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2009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2010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Lüksemburg</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68372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78573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84559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89156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82973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86226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95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Norveç</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47640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53846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55874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61332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54708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57231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İsviçre</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35478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39141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42746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45641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44773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46622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ABD</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42414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44522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46227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46647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45087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46588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095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Hollanda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35111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38088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40736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42929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41089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42175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Avustralya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35115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37105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39067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39058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39971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40719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095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İrlanda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38896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42522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45418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42575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39750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40458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Danimarka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33196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36048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37723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39841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38299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40170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095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Avusturya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33637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36586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38073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39785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38834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40017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İsveç</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32701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35703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38478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39613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37336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39326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Kanada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35106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36863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38350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38989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37853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39070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095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Belçika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32195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34240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35646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37005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36698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37676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Almanya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31117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33552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35559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37115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36048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37411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095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Finlandiya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30708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33140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36167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38080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35693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36477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İngiltere</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32732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34998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35736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35882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34483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35715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İzlanda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34992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35831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37171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39521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36718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35642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r h="2095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Fransa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29554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31426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33144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34162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33724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34148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8"/>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Japonya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30312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31839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33536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33805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32062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33751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9"/>
                  </a:ext>
                </a:extLst>
              </a:tr>
              <a:tr h="2095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İtalya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28280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30399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32056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33372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32397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31962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0"/>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İspanya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27392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30406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32233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33130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32146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31888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1"/>
                  </a:ext>
                </a:extLst>
              </a:tr>
              <a:tr h="2095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Türkiye</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00"/>
                    </a:solid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11391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00"/>
                    </a:solid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12895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00"/>
                    </a:solid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13894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00"/>
                    </a:solid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15025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00"/>
                    </a:solid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14442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00"/>
                    </a:solid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15666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00"/>
                    </a:solidFill>
                  </a:tcPr>
                </a:tc>
                <a:extLst>
                  <a:ext uri="{0D108BD9-81ED-4DB2-BD59-A6C34878D82A}">
                    <a16:rowId xmlns:a16="http://schemas.microsoft.com/office/drawing/2014/main" val="10022"/>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Meksika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12461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13741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14486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15267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14397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15200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3"/>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Şili</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12194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13033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13888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14570</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14335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15107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4"/>
                  </a:ext>
                </a:extLst>
              </a:tr>
              <a:tr h="2095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Güney Afrika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8601</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9263</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9948</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10404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10206</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10669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5"/>
                  </a:ext>
                </a:extLst>
              </a:tr>
              <a:tr h="2079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Endonezya</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3207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3449</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3727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3987</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4155</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4334</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6"/>
                  </a:ext>
                </a:extLst>
              </a:tr>
              <a:tr h="209550">
                <a:tc gridSpan="7">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0" u="none" strike="noStrike" cap="none" normalizeH="0" baseline="0" smtClean="0">
                          <a:ln>
                            <a:noFill/>
                          </a:ln>
                          <a:solidFill>
                            <a:schemeClr val="tx1"/>
                          </a:solidFill>
                          <a:effectLst/>
                          <a:latin typeface="Arial" panose="020B0604020202020204" pitchFamily="34" charset="0"/>
                          <a:cs typeface="Arial" panose="020B0604020202020204" pitchFamily="34" charset="0"/>
                        </a:rPr>
                        <a:t>Not: Seçilmiş ülkeler</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27"/>
                  </a:ext>
                </a:extLst>
              </a:tr>
              <a:tr h="180975">
                <a:tc gridSpan="7">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1" i="1" u="none" strike="noStrike" cap="none" normalizeH="0" baseline="0" smtClean="0">
                          <a:ln>
                            <a:noFill/>
                          </a:ln>
                          <a:solidFill>
                            <a:schemeClr val="tx1"/>
                          </a:solidFill>
                          <a:effectLst/>
                          <a:latin typeface="Arial" panose="020B0604020202020204" pitchFamily="34" charset="0"/>
                          <a:cs typeface="Arial" panose="020B0604020202020204" pitchFamily="34" charset="0"/>
                        </a:rPr>
                        <a:t>Kaynak : OECD, Mart 2012</a:t>
                      </a:r>
                      <a:endParaRPr kumimoji="0" lang="tr-TR" altLang="tr-TR" sz="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28"/>
                  </a:ext>
                </a:extLst>
              </a:tr>
            </a:tbl>
          </a:graphicData>
        </a:graphic>
      </p:graphicFrame>
      <p:sp>
        <p:nvSpPr>
          <p:cNvPr id="55524"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F263FA5-A884-4D68-87BC-61359345CCAF}" type="slidenum">
              <a:rPr lang="tr-TR" altLang="tr-TR">
                <a:solidFill>
                  <a:schemeClr val="tx2"/>
                </a:solidFill>
              </a:rPr>
              <a:pPr eaLnBrk="1" hangingPunct="1"/>
              <a:t>22</a:t>
            </a:fld>
            <a:endParaRPr lang="tr-TR" altLang="tr-TR">
              <a:solidFill>
                <a:schemeClr val="tx2"/>
              </a:solidFill>
            </a:endParaRPr>
          </a:p>
        </p:txBody>
      </p:sp>
    </p:spTree>
    <p:extLst>
      <p:ext uri="{BB962C8B-B14F-4D97-AF65-F5344CB8AC3E}">
        <p14:creationId xmlns:p14="http://schemas.microsoft.com/office/powerpoint/2010/main" val="33198460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Dikdörtgen"/>
          <p:cNvSpPr>
            <a:spLocks noChangeArrowheads="1"/>
          </p:cNvSpPr>
          <p:nvPr/>
        </p:nvSpPr>
        <p:spPr bwMode="auto">
          <a:xfrm>
            <a:off x="2063750" y="549276"/>
            <a:ext cx="8135938" cy="547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73050" indent="-2730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3" panose="05040102010807070707" pitchFamily="18" charset="2"/>
              <a:buChar char=""/>
            </a:pPr>
            <a:r>
              <a:rPr lang="tr-TR" altLang="tr-TR" sz="1600" b="1"/>
              <a:t>Hesaplama Kuralları</a:t>
            </a:r>
            <a:endParaRPr lang="tr-TR" altLang="tr-TR" sz="1600"/>
          </a:p>
          <a:p>
            <a:pPr eaLnBrk="1" hangingPunct="1"/>
            <a:r>
              <a:rPr lang="tr-TR" altLang="tr-TR" sz="1600"/>
              <a:t>	SGP hesaplaması, ülkeler tarafından sağlanan ulusal yıllık ortalama fiyatların bir seti ile GSYH’ya ilişkin ayrıntı harcama ağırlıkları temelinde gerçekleştirilmektedir. Fiyatlar, ortak bir mal ve hizmet sepetinden seçilen iyi tanımlanmış ürünlere ilişkin fiyatları temsil etmektedir. </a:t>
            </a:r>
          </a:p>
          <a:p>
            <a:pPr eaLnBrk="1" hangingPunct="1"/>
            <a:r>
              <a:rPr lang="tr-TR" altLang="tr-TR" sz="1600"/>
              <a:t>	Karşılaştırma Programı çerçevesindeki diğer veri gereksinimleri, yıllık döviz kuru değeri ile referans yılına ilişkin yıl ortası nüfus değerleridir.</a:t>
            </a:r>
          </a:p>
          <a:p>
            <a:pPr eaLnBrk="1" hangingPunct="1"/>
            <a:r>
              <a:rPr lang="tr-TR" altLang="tr-TR" sz="1600" b="1"/>
              <a:t> </a:t>
            </a:r>
            <a:r>
              <a:rPr lang="tr-TR" altLang="tr-TR" sz="1600"/>
              <a:t> </a:t>
            </a:r>
          </a:p>
          <a:p>
            <a:pPr eaLnBrk="1" hangingPunct="1">
              <a:buFont typeface="Wingdings 3" panose="05040102010807070707" pitchFamily="18" charset="2"/>
              <a:buChar char=""/>
            </a:pPr>
            <a:r>
              <a:rPr lang="tr-TR" altLang="tr-TR" sz="1600" b="1"/>
              <a:t>Fiyat verilerinin kaynağı</a:t>
            </a:r>
            <a:endParaRPr lang="tr-TR" altLang="tr-TR" sz="1600"/>
          </a:p>
          <a:p>
            <a:pPr eaLnBrk="1" hangingPunct="1">
              <a:buFont typeface="Wingdings 3" panose="05040102010807070707" pitchFamily="18" charset="2"/>
              <a:buNone/>
            </a:pPr>
            <a:r>
              <a:rPr lang="tr-TR" altLang="tr-TR" sz="1600"/>
              <a:t>	Fiyat verileri şu kaynaklardan derlenmektedir; </a:t>
            </a:r>
          </a:p>
          <a:p>
            <a:pPr eaLnBrk="1" hangingPunct="1"/>
            <a:r>
              <a:rPr lang="tr-TR" altLang="tr-TR" sz="1600"/>
              <a:t>	- tüketim mal ve hizmetleri için; perakende satış yapan işyerleri ve hizmet işyerleri,</a:t>
            </a:r>
          </a:p>
          <a:p>
            <a:pPr eaLnBrk="1" hangingPunct="1"/>
            <a:r>
              <a:rPr lang="tr-TR" altLang="tr-TR" sz="1600"/>
              <a:t>	- kira verileri için; Hanehalkı Bütçe Anketi sonuçları,</a:t>
            </a:r>
          </a:p>
          <a:p>
            <a:pPr eaLnBrk="1" hangingPunct="1"/>
            <a:r>
              <a:rPr lang="tr-TR" altLang="tr-TR" sz="1600"/>
              <a:t>	- yatırım malları için; dağıtıcı, ithalatçı ve üretici firmalar,</a:t>
            </a:r>
          </a:p>
          <a:p>
            <a:pPr eaLnBrk="1" hangingPunct="1"/>
            <a:r>
              <a:rPr lang="tr-TR" altLang="tr-TR" sz="1600"/>
              <a:t>	- inşaat grubu için; inşaat firmaları,</a:t>
            </a:r>
          </a:p>
          <a:p>
            <a:pPr eaLnBrk="1" hangingPunct="1"/>
            <a:r>
              <a:rPr lang="tr-TR" altLang="tr-TR" sz="1600"/>
              <a:t>	- ücretlilere yapılan ödemeler için; resmi kayıtlar.</a:t>
            </a:r>
          </a:p>
          <a:p>
            <a:pPr eaLnBrk="1" hangingPunct="1">
              <a:buFont typeface="Wingdings 3" panose="05040102010807070707" pitchFamily="18" charset="2"/>
              <a:buChar char=""/>
            </a:pPr>
            <a:endParaRPr lang="tr-TR" altLang="tr-TR" sz="1600" b="1"/>
          </a:p>
          <a:p>
            <a:pPr eaLnBrk="1" hangingPunct="1">
              <a:buFont typeface="Wingdings 3" panose="05040102010807070707" pitchFamily="18" charset="2"/>
              <a:buChar char=""/>
            </a:pPr>
            <a:r>
              <a:rPr lang="tr-TR" altLang="tr-TR" sz="1600" b="1"/>
              <a:t>Harcama verilerinin kaynağı:</a:t>
            </a:r>
            <a:r>
              <a:rPr lang="tr-TR" altLang="tr-TR" sz="1600"/>
              <a:t> Harcama verilerinin temel veri kaynağı, Ulusal Hesap verileridir. </a:t>
            </a:r>
          </a:p>
          <a:p>
            <a:pPr eaLnBrk="1" hangingPunct="1">
              <a:buFont typeface="Wingdings 3" panose="05040102010807070707" pitchFamily="18" charset="2"/>
              <a:buChar char=""/>
            </a:pPr>
            <a:endParaRPr lang="tr-TR" altLang="tr-TR" sz="1600" b="1"/>
          </a:p>
          <a:p>
            <a:pPr eaLnBrk="1" hangingPunct="1">
              <a:buFont typeface="Wingdings 3" panose="05040102010807070707" pitchFamily="18" charset="2"/>
              <a:buChar char=""/>
            </a:pPr>
            <a:r>
              <a:rPr lang="tr-TR" altLang="tr-TR" sz="1600" b="1"/>
              <a:t>Derlenen verilerin niteliği:</a:t>
            </a:r>
            <a:r>
              <a:rPr lang="tr-TR" altLang="tr-TR" sz="1600"/>
              <a:t> Fiyat verileri satın alıcının ödediği gerçek değerleri yansıtmaktadır. Harcama verileri ise, ortak bir sınıflama temelinde, ürün gruplarına göre sınıflandırılmış GSYH değerlerini ifade etmektedir. </a:t>
            </a:r>
          </a:p>
        </p:txBody>
      </p:sp>
      <p:sp>
        <p:nvSpPr>
          <p:cNvPr id="56325"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EAFE806-5E51-4A33-A585-F6FA2CB7075B}" type="slidenum">
              <a:rPr lang="tr-TR" altLang="tr-TR">
                <a:solidFill>
                  <a:schemeClr val="tx2"/>
                </a:solidFill>
              </a:rPr>
              <a:pPr eaLnBrk="1" hangingPunct="1"/>
              <a:t>23</a:t>
            </a:fld>
            <a:endParaRPr lang="tr-TR" altLang="tr-TR">
              <a:solidFill>
                <a:schemeClr val="tx2"/>
              </a:solidFill>
            </a:endParaRPr>
          </a:p>
        </p:txBody>
      </p:sp>
    </p:spTree>
    <p:extLst>
      <p:ext uri="{BB962C8B-B14F-4D97-AF65-F5344CB8AC3E}">
        <p14:creationId xmlns:p14="http://schemas.microsoft.com/office/powerpoint/2010/main" val="24925360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Dikdörtgen"/>
          <p:cNvSpPr>
            <a:spLocks noChangeArrowheads="1"/>
          </p:cNvSpPr>
          <p:nvPr/>
        </p:nvSpPr>
        <p:spPr bwMode="auto">
          <a:xfrm>
            <a:off x="1919288" y="476250"/>
            <a:ext cx="8424862" cy="531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73050" indent="-2730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Wingdings 3" panose="05040102010807070707" pitchFamily="18" charset="2"/>
              <a:buChar char=""/>
            </a:pPr>
            <a:r>
              <a:rPr lang="tr-TR" altLang="tr-TR" b="1"/>
              <a:t>Derleme uygulamaları:</a:t>
            </a:r>
          </a:p>
          <a:p>
            <a:pPr eaLnBrk="1" hangingPunct="1">
              <a:buFont typeface="Wingdings 3" panose="05040102010807070707" pitchFamily="18" charset="2"/>
              <a:buChar char=""/>
            </a:pPr>
            <a:endParaRPr lang="tr-TR" altLang="tr-TR"/>
          </a:p>
          <a:p>
            <a:pPr eaLnBrk="1" hangingPunct="1">
              <a:buFont typeface="Wingdings 3" panose="05040102010807070707" pitchFamily="18" charset="2"/>
              <a:buChar char=""/>
            </a:pPr>
            <a:r>
              <a:rPr lang="tr-TR" altLang="tr-TR" b="1"/>
              <a:t>Veri işleme sistemi </a:t>
            </a:r>
            <a:r>
              <a:rPr lang="tr-TR" altLang="tr-TR"/>
              <a:t> </a:t>
            </a:r>
          </a:p>
          <a:p>
            <a:pPr eaLnBrk="1" hangingPunct="1">
              <a:buFont typeface="Wingdings 3" panose="05040102010807070707" pitchFamily="18" charset="2"/>
              <a:buNone/>
            </a:pPr>
            <a:r>
              <a:rPr lang="tr-TR" altLang="tr-TR"/>
              <a:t>	Veriler EUROSTAT tarafından, SGP hesaplamasına yönelik olarak geliştirilmiş yazılım kullanılarak işlenmektedir. </a:t>
            </a:r>
          </a:p>
          <a:p>
            <a:pPr eaLnBrk="1" hangingPunct="1"/>
            <a:endParaRPr lang="tr-TR" altLang="tr-TR"/>
          </a:p>
          <a:p>
            <a:pPr eaLnBrk="1" hangingPunct="1">
              <a:buFont typeface="Wingdings 3" panose="05040102010807070707" pitchFamily="18" charset="2"/>
              <a:buChar char=""/>
            </a:pPr>
            <a:r>
              <a:rPr lang="tr-TR" altLang="tr-TR" b="1"/>
              <a:t>Veri iletme sistemi</a:t>
            </a:r>
            <a:endParaRPr lang="tr-TR" altLang="tr-TR"/>
          </a:p>
          <a:p>
            <a:pPr eaLnBrk="1" hangingPunct="1">
              <a:buFont typeface="Wingdings 3" panose="05040102010807070707" pitchFamily="18" charset="2"/>
              <a:buNone/>
            </a:pPr>
            <a:r>
              <a:rPr lang="tr-TR" altLang="tr-TR"/>
              <a:t>	Veriler EUROSTAT’a,  EDAMIS veri transfer sistemi ile iletilmektedir.</a:t>
            </a:r>
          </a:p>
          <a:p>
            <a:pPr eaLnBrk="1" hangingPunct="1">
              <a:buFont typeface="Wingdings 3" panose="05040102010807070707" pitchFamily="18" charset="2"/>
              <a:buChar char=""/>
            </a:pPr>
            <a:endParaRPr lang="tr-TR" altLang="tr-TR"/>
          </a:p>
          <a:p>
            <a:pPr eaLnBrk="1" hangingPunct="1">
              <a:buFont typeface="Wingdings 3" panose="05040102010807070707" pitchFamily="18" charset="2"/>
              <a:buChar char=""/>
            </a:pPr>
            <a:r>
              <a:rPr lang="tr-TR" altLang="tr-TR" b="1"/>
              <a:t>Verilerin iletilme zamanı</a:t>
            </a:r>
            <a:r>
              <a:rPr lang="tr-TR" altLang="tr-TR"/>
              <a:t> </a:t>
            </a:r>
          </a:p>
          <a:p>
            <a:pPr eaLnBrk="1" hangingPunct="1">
              <a:buFont typeface="Wingdings 3" panose="05040102010807070707" pitchFamily="18" charset="2"/>
              <a:buNone/>
            </a:pPr>
            <a:r>
              <a:rPr lang="tr-TR" altLang="tr-TR"/>
              <a:t>	Fiyat ve harcama verileri, EUROSTAT’a  belirlenmiş bir takvime göre iletilmektedir. </a:t>
            </a:r>
          </a:p>
          <a:p>
            <a:pPr eaLnBrk="1" hangingPunct="1"/>
            <a:endParaRPr lang="tr-TR" altLang="tr-TR"/>
          </a:p>
          <a:p>
            <a:pPr eaLnBrk="1" hangingPunct="1">
              <a:buFont typeface="Wingdings 3" panose="05040102010807070707" pitchFamily="18" charset="2"/>
              <a:buChar char=""/>
            </a:pPr>
            <a:r>
              <a:rPr lang="tr-TR" altLang="tr-TR" b="1"/>
              <a:t>Yıllık Fiyat Verileri</a:t>
            </a:r>
          </a:p>
          <a:p>
            <a:pPr eaLnBrk="1" hangingPunct="1">
              <a:buFont typeface="Wingdings 3" panose="05040102010807070707" pitchFamily="18" charset="2"/>
              <a:buNone/>
            </a:pPr>
            <a:r>
              <a:rPr lang="tr-TR" altLang="tr-TR"/>
              <a:t>	Tüketim mal ve hizmetlerine ilişkin yıllık ortalama fiyatlar, Tüketici Fiyatları Endeksi (TÜFE) kullanılarak elde edilmektedir. </a:t>
            </a:r>
          </a:p>
          <a:p>
            <a:pPr eaLnBrk="1" hangingPunct="1">
              <a:buFont typeface="Wingdings 3" panose="05040102010807070707" pitchFamily="18" charset="2"/>
              <a:buNone/>
            </a:pPr>
            <a:endParaRPr lang="tr-TR" altLang="tr-TR"/>
          </a:p>
          <a:p>
            <a:pPr eaLnBrk="1" hangingPunct="1">
              <a:buFont typeface="Wingdings 3" panose="05040102010807070707" pitchFamily="18" charset="2"/>
              <a:buNone/>
            </a:pPr>
            <a:r>
              <a:rPr lang="tr-TR" altLang="tr-TR"/>
              <a:t>	GSYH’nın diğer ana gruplarına ilişkin ortalama yıllık fiyatlar için yıl ortası fiyatlar derlenmektedir.</a:t>
            </a:r>
          </a:p>
        </p:txBody>
      </p:sp>
      <p:sp>
        <p:nvSpPr>
          <p:cNvPr id="57349"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9ED21F-C833-4E27-B499-02B1D3CFD693}" type="slidenum">
              <a:rPr lang="tr-TR" altLang="tr-TR">
                <a:solidFill>
                  <a:schemeClr val="tx2"/>
                </a:solidFill>
              </a:rPr>
              <a:pPr eaLnBrk="1" hangingPunct="1"/>
              <a:t>24</a:t>
            </a:fld>
            <a:endParaRPr lang="tr-TR" altLang="tr-TR">
              <a:solidFill>
                <a:schemeClr val="tx2"/>
              </a:solidFill>
            </a:endParaRPr>
          </a:p>
        </p:txBody>
      </p:sp>
    </p:spTree>
    <p:extLst>
      <p:ext uri="{BB962C8B-B14F-4D97-AF65-F5344CB8AC3E}">
        <p14:creationId xmlns:p14="http://schemas.microsoft.com/office/powerpoint/2010/main" val="13769299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288" y="260351"/>
            <a:ext cx="8229600" cy="936625"/>
          </a:xfrm>
        </p:spPr>
        <p:txBody>
          <a:bodyPr rtlCol="0">
            <a:normAutofit fontScale="90000"/>
          </a:bodyPr>
          <a:lstStyle/>
          <a:p>
            <a:pPr>
              <a:defRPr/>
            </a:pPr>
            <a:r>
              <a:rPr lang="tr-TR" b="1" dirty="0" smtClean="0"/>
              <a:t>MİLLİ GELİRİN ÖLÇÜLMESİNDE BAZI GÜÇLÜKLER</a:t>
            </a:r>
            <a:endParaRPr lang="tr-TR" b="1" dirty="0"/>
          </a:p>
        </p:txBody>
      </p:sp>
      <p:sp>
        <p:nvSpPr>
          <p:cNvPr id="58371" name="2 İçerik Yer Tutucusu"/>
          <p:cNvSpPr>
            <a:spLocks noGrp="1"/>
          </p:cNvSpPr>
          <p:nvPr>
            <p:ph sz="quarter" idx="1"/>
          </p:nvPr>
        </p:nvSpPr>
        <p:spPr>
          <a:xfrm>
            <a:off x="1981200" y="1341439"/>
            <a:ext cx="8229600" cy="4814887"/>
          </a:xfrm>
        </p:spPr>
        <p:txBody>
          <a:bodyPr/>
          <a:lstStyle/>
          <a:p>
            <a:pPr eaLnBrk="1" hangingPunct="1"/>
            <a:r>
              <a:rPr lang="tr-TR" altLang="tr-TR" smtClean="0"/>
              <a:t>1. Malların kalitelerindeki iyileştirmeler</a:t>
            </a:r>
          </a:p>
          <a:p>
            <a:pPr eaLnBrk="1" hangingPunct="1"/>
            <a:endParaRPr lang="tr-TR" altLang="tr-TR" smtClean="0"/>
          </a:p>
          <a:p>
            <a:pPr eaLnBrk="1" hangingPunct="1"/>
            <a:r>
              <a:rPr lang="tr-TR" altLang="tr-TR" smtClean="0"/>
              <a:t>2. Ev halkının kendisi için üretimi</a:t>
            </a:r>
          </a:p>
          <a:p>
            <a:pPr eaLnBrk="1" hangingPunct="1"/>
            <a:endParaRPr lang="tr-TR" altLang="tr-TR" smtClean="0"/>
          </a:p>
          <a:p>
            <a:pPr eaLnBrk="1" hangingPunct="1"/>
            <a:r>
              <a:rPr lang="tr-TR" altLang="tr-TR" smtClean="0"/>
              <a:t>3. Kayıt dışı üretim faaliyetleri</a:t>
            </a:r>
          </a:p>
        </p:txBody>
      </p:sp>
      <p:sp>
        <p:nvSpPr>
          <p:cNvPr id="58374"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CBDE344-C4E0-4B0E-926F-2BD7C20AAF21}" type="slidenum">
              <a:rPr lang="tr-TR" altLang="tr-TR">
                <a:solidFill>
                  <a:schemeClr val="tx2"/>
                </a:solidFill>
              </a:rPr>
              <a:pPr eaLnBrk="1" hangingPunct="1"/>
              <a:t>25</a:t>
            </a:fld>
            <a:endParaRPr lang="tr-TR" altLang="tr-TR">
              <a:solidFill>
                <a:schemeClr val="tx2"/>
              </a:solidFill>
            </a:endParaRPr>
          </a:p>
        </p:txBody>
      </p:sp>
    </p:spTree>
    <p:extLst>
      <p:ext uri="{BB962C8B-B14F-4D97-AF65-F5344CB8AC3E}">
        <p14:creationId xmlns:p14="http://schemas.microsoft.com/office/powerpoint/2010/main" val="2520895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r>
              <a:rPr lang="tr-TR"/>
              <a:t>Güncel Ekonomik / İstatistik Göstergeleri</a:t>
            </a:r>
          </a:p>
          <a:p>
            <a:endParaRPr lang="tr-TR"/>
          </a:p>
        </p:txBody>
      </p:sp>
    </p:spTree>
    <p:extLst>
      <p:ext uri="{BB962C8B-B14F-4D97-AF65-F5344CB8AC3E}">
        <p14:creationId xmlns:p14="http://schemas.microsoft.com/office/powerpoint/2010/main" val="1896833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a:bodyPr>
          <a:lstStyle/>
          <a:p>
            <a:pPr algn="ctr">
              <a:defRPr/>
            </a:pPr>
            <a:r>
              <a:rPr lang="tr-TR" b="1" dirty="0"/>
              <a:t>Harcama Yöntemi </a:t>
            </a:r>
            <a:r>
              <a:rPr lang="tr-TR" b="1" dirty="0" smtClean="0"/>
              <a:t>ile </a:t>
            </a:r>
            <a:r>
              <a:rPr lang="tr-TR" b="1" dirty="0"/>
              <a:t>Gayri Safi Yurtiçi Hasıla (GSYH) (1998 Bazlı)</a:t>
            </a:r>
            <a:endParaRPr lang="tr-TR" dirty="0"/>
          </a:p>
        </p:txBody>
      </p:sp>
      <p:sp>
        <p:nvSpPr>
          <p:cNvPr id="3" name="2 İçerik Yer Tutucusu"/>
          <p:cNvSpPr>
            <a:spLocks noGrp="1"/>
          </p:cNvSpPr>
          <p:nvPr>
            <p:ph sz="quarter" idx="1"/>
          </p:nvPr>
        </p:nvSpPr>
        <p:spPr>
          <a:xfrm>
            <a:off x="1981200" y="1219201"/>
            <a:ext cx="8229600" cy="4937125"/>
          </a:xfrm>
        </p:spPr>
        <p:txBody>
          <a:bodyPr>
            <a:normAutofit lnSpcReduction="10000"/>
          </a:bodyPr>
          <a:lstStyle/>
          <a:p>
            <a:pPr eaLnBrk="1" hangingPunct="1">
              <a:lnSpc>
                <a:spcPct val="80000"/>
              </a:lnSpc>
            </a:pPr>
            <a:r>
              <a:rPr lang="tr-TR" altLang="tr-TR" sz="1500"/>
              <a:t>Harcama yöntemiyle gayri safi yurtiçi hasıla (GSYH),</a:t>
            </a:r>
            <a:r>
              <a:rPr lang="tr-TR" altLang="tr-TR" sz="1500" b="1"/>
              <a:t> </a:t>
            </a:r>
            <a:r>
              <a:rPr lang="tr-TR" altLang="tr-TR" sz="1500"/>
              <a:t>bir ekonomide belli bir dönemde tüketime ve yatırıma yönelik olarak tüm nihai mal ve hizmetlere yapılan toplam harcamalar ile net ihracattan oluşmaktadır. </a:t>
            </a:r>
            <a:endParaRPr lang="tr-TR" altLang="tr-TR" sz="1500">
              <a:latin typeface="Arial" panose="020B0604020202020204" pitchFamily="34" charset="0"/>
            </a:endParaRPr>
          </a:p>
          <a:p>
            <a:pPr eaLnBrk="1" hangingPunct="1">
              <a:lnSpc>
                <a:spcPct val="80000"/>
              </a:lnSpc>
              <a:buFont typeface="Wingdings 3" panose="05040102010807070707" pitchFamily="18" charset="2"/>
              <a:buNone/>
            </a:pPr>
            <a:endParaRPr lang="tr-TR" altLang="tr-TR" sz="1500">
              <a:latin typeface="Arial" panose="020B0604020202020204" pitchFamily="34" charset="0"/>
            </a:endParaRPr>
          </a:p>
          <a:p>
            <a:pPr eaLnBrk="1" hangingPunct="1">
              <a:lnSpc>
                <a:spcPct val="80000"/>
              </a:lnSpc>
            </a:pPr>
            <a:r>
              <a:rPr lang="tr-TR" altLang="tr-TR" sz="1500"/>
              <a:t>Harcamalar yöntemiyle gayri safi yurtiçi hasıla tahminleri dönemler itibariyle cari ve 1998 yılı sabit fiyatlarıyla harcama kalemlerine göre hesaplanmakta ve sonuçları haber bülteni şeklinde yayımlanmaktadır. </a:t>
            </a:r>
          </a:p>
          <a:p>
            <a:pPr eaLnBrk="1" hangingPunct="1">
              <a:lnSpc>
                <a:spcPct val="80000"/>
              </a:lnSpc>
            </a:pPr>
            <a:endParaRPr lang="tr-TR" altLang="tr-TR" sz="1500"/>
          </a:p>
          <a:p>
            <a:pPr eaLnBrk="1" hangingPunct="1">
              <a:lnSpc>
                <a:spcPct val="80000"/>
              </a:lnSpc>
            </a:pPr>
            <a:r>
              <a:rPr lang="tr-TR" altLang="tr-TR" sz="1500" b="1"/>
              <a:t>Sınıflamalar:</a:t>
            </a:r>
            <a:r>
              <a:rPr lang="tr-TR" altLang="tr-TR" sz="1500"/>
              <a:t> Amaca Yönelik Kişisel Tüketim Sınıflaması (AYKTS) </a:t>
            </a:r>
          </a:p>
          <a:p>
            <a:pPr eaLnBrk="1" hangingPunct="1">
              <a:lnSpc>
                <a:spcPct val="80000"/>
              </a:lnSpc>
            </a:pPr>
            <a:endParaRPr lang="tr-TR" altLang="tr-TR" sz="1500" b="1"/>
          </a:p>
          <a:p>
            <a:pPr eaLnBrk="1" hangingPunct="1">
              <a:lnSpc>
                <a:spcPct val="80000"/>
              </a:lnSpc>
            </a:pPr>
            <a:r>
              <a:rPr lang="tr-TR" altLang="tr-TR" sz="1500" b="1"/>
              <a:t>Uluslararası ve bölgesel yönerge:</a:t>
            </a:r>
            <a:r>
              <a:rPr lang="tr-TR" altLang="tr-TR" sz="1500"/>
              <a:t> Dönemler itibariyle gayri safi yurtiçi hasıla hesapları Avrupa Hesaplar Sistemi’ne göre tahmin edilmektedir.  </a:t>
            </a:r>
          </a:p>
          <a:p>
            <a:pPr eaLnBrk="1" hangingPunct="1">
              <a:lnSpc>
                <a:spcPct val="80000"/>
              </a:lnSpc>
            </a:pPr>
            <a:endParaRPr lang="tr-TR" altLang="tr-TR" sz="1500" b="1"/>
          </a:p>
          <a:p>
            <a:pPr eaLnBrk="1" hangingPunct="1">
              <a:lnSpc>
                <a:spcPct val="80000"/>
              </a:lnSpc>
            </a:pPr>
            <a:r>
              <a:rPr lang="tr-TR" altLang="tr-TR" sz="1500" b="1"/>
              <a:t>Kapsanan işlemler: </a:t>
            </a:r>
            <a:r>
              <a:rPr lang="tr-TR" altLang="tr-TR" sz="1500"/>
              <a:t>Gayri safi yurtiçi hasıla harcama bileşenleri; </a:t>
            </a:r>
          </a:p>
          <a:p>
            <a:pPr marL="742950" lvl="1" indent="-285750">
              <a:lnSpc>
                <a:spcPct val="80000"/>
              </a:lnSpc>
            </a:pPr>
            <a:r>
              <a:rPr lang="tr-TR" altLang="tr-TR" sz="1300"/>
              <a:t>- Hanehalklarının Nihai Tüketim Harcamaları,</a:t>
            </a:r>
          </a:p>
          <a:p>
            <a:pPr marL="742950" lvl="1" indent="-285750">
              <a:lnSpc>
                <a:spcPct val="80000"/>
              </a:lnSpc>
            </a:pPr>
            <a:r>
              <a:rPr lang="tr-TR" altLang="tr-TR" sz="1300"/>
              <a:t>- Devletin Nihai Tüketim Harcamaları, </a:t>
            </a:r>
          </a:p>
          <a:p>
            <a:pPr marL="742950" lvl="1" indent="-285750">
              <a:lnSpc>
                <a:spcPct val="80000"/>
              </a:lnSpc>
            </a:pPr>
            <a:r>
              <a:rPr lang="tr-TR" altLang="tr-TR" sz="1300"/>
              <a:t>- Gayri Safi Sabit Sermaye Oluşumu,</a:t>
            </a:r>
          </a:p>
          <a:p>
            <a:pPr marL="742950" lvl="1" indent="-285750">
              <a:lnSpc>
                <a:spcPct val="80000"/>
              </a:lnSpc>
            </a:pPr>
            <a:r>
              <a:rPr lang="tr-TR" altLang="tr-TR" sz="1300"/>
              <a:t>- Stok Değişimi,</a:t>
            </a:r>
          </a:p>
          <a:p>
            <a:pPr marL="742950" lvl="1" indent="-285750">
              <a:lnSpc>
                <a:spcPct val="80000"/>
              </a:lnSpc>
            </a:pPr>
            <a:r>
              <a:rPr lang="tr-TR" altLang="tr-TR" sz="1300"/>
              <a:t>- Mal ve Hizmet İhracatı,</a:t>
            </a:r>
          </a:p>
          <a:p>
            <a:pPr marL="742950" lvl="1" indent="-285750">
              <a:lnSpc>
                <a:spcPct val="80000"/>
              </a:lnSpc>
            </a:pPr>
            <a:r>
              <a:rPr lang="tr-TR" altLang="tr-TR" sz="1300"/>
              <a:t>- (Eksi) Mal ve Hizmet İthalatıdır.</a:t>
            </a:r>
          </a:p>
          <a:p>
            <a:pPr eaLnBrk="1" hangingPunct="1">
              <a:lnSpc>
                <a:spcPct val="80000"/>
              </a:lnSpc>
            </a:pPr>
            <a:endParaRPr lang="tr-TR" altLang="tr-TR" sz="1400"/>
          </a:p>
        </p:txBody>
      </p:sp>
      <p:sp>
        <p:nvSpPr>
          <p:cNvPr id="36870"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6E0D52F-1D70-48A0-A267-5905886AFDA3}" type="slidenum">
              <a:rPr lang="tr-TR" altLang="tr-TR">
                <a:solidFill>
                  <a:schemeClr val="tx2"/>
                </a:solidFill>
              </a:rPr>
              <a:pPr eaLnBrk="1" hangingPunct="1"/>
              <a:t>3</a:t>
            </a:fld>
            <a:endParaRPr lang="tr-TR" altLang="tr-TR">
              <a:solidFill>
                <a:schemeClr val="tx2"/>
              </a:solidFill>
            </a:endParaRPr>
          </a:p>
        </p:txBody>
      </p:sp>
    </p:spTree>
    <p:extLst>
      <p:ext uri="{BB962C8B-B14F-4D97-AF65-F5344CB8AC3E}">
        <p14:creationId xmlns:p14="http://schemas.microsoft.com/office/powerpoint/2010/main" val="22093442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6579" name="Group 1043"/>
          <p:cNvGraphicFramePr>
            <a:graphicFrameLocks noGrp="1"/>
          </p:cNvGraphicFramePr>
          <p:nvPr/>
        </p:nvGraphicFramePr>
        <p:xfrm>
          <a:off x="1990726" y="1273176"/>
          <a:ext cx="8213725" cy="4311647"/>
        </p:xfrm>
        <a:graphic>
          <a:graphicData uri="http://schemas.openxmlformats.org/drawingml/2006/table">
            <a:tbl>
              <a:tblPr/>
              <a:tblGrid>
                <a:gridCol w="415925">
                  <a:extLst>
                    <a:ext uri="{9D8B030D-6E8A-4147-A177-3AD203B41FA5}">
                      <a16:colId xmlns:a16="http://schemas.microsoft.com/office/drawing/2014/main" val="20000"/>
                    </a:ext>
                  </a:extLst>
                </a:gridCol>
                <a:gridCol w="8509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1092200">
                  <a:extLst>
                    <a:ext uri="{9D8B030D-6E8A-4147-A177-3AD203B41FA5}">
                      <a16:colId xmlns:a16="http://schemas.microsoft.com/office/drawing/2014/main" val="20003"/>
                    </a:ext>
                  </a:extLst>
                </a:gridCol>
                <a:gridCol w="7493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gridCol w="990600">
                  <a:extLst>
                    <a:ext uri="{9D8B030D-6E8A-4147-A177-3AD203B41FA5}">
                      <a16:colId xmlns:a16="http://schemas.microsoft.com/office/drawing/2014/main" val="20006"/>
                    </a:ext>
                  </a:extLst>
                </a:gridCol>
                <a:gridCol w="825500">
                  <a:extLst>
                    <a:ext uri="{9D8B030D-6E8A-4147-A177-3AD203B41FA5}">
                      <a16:colId xmlns:a16="http://schemas.microsoft.com/office/drawing/2014/main" val="20007"/>
                    </a:ext>
                  </a:extLst>
                </a:gridCol>
                <a:gridCol w="698500">
                  <a:extLst>
                    <a:ext uri="{9D8B030D-6E8A-4147-A177-3AD203B41FA5}">
                      <a16:colId xmlns:a16="http://schemas.microsoft.com/office/drawing/2014/main" val="20008"/>
                    </a:ext>
                  </a:extLst>
                </a:gridCol>
                <a:gridCol w="914400">
                  <a:extLst>
                    <a:ext uri="{9D8B030D-6E8A-4147-A177-3AD203B41FA5}">
                      <a16:colId xmlns:a16="http://schemas.microsoft.com/office/drawing/2014/main" val="20009"/>
                    </a:ext>
                  </a:extLst>
                </a:gridCol>
              </a:tblGrid>
              <a:tr h="213391">
                <a:tc gridSpan="10">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Harcamalar Y</a:t>
                      </a:r>
                      <a:r>
                        <a:rPr kumimoji="0" lang="tr-TR" sz="800" b="0" i="0" u="none" strike="noStrike" cap="none" normalizeH="0" baseline="0" smtClean="0">
                          <a:ln>
                            <a:noFill/>
                          </a:ln>
                          <a:solidFill>
                            <a:schemeClr val="tx1"/>
                          </a:solidFill>
                          <a:effectLst/>
                          <a:latin typeface="Arial"/>
                        </a:rPr>
                        <a:t>ö</a:t>
                      </a:r>
                      <a:r>
                        <a:rPr kumimoji="0" lang="tr-TR" sz="800" b="0" i="0" u="none" strike="noStrike" cap="none" normalizeH="0" baseline="0" smtClean="0">
                          <a:ln>
                            <a:noFill/>
                          </a:ln>
                          <a:solidFill>
                            <a:schemeClr val="tx1"/>
                          </a:solidFill>
                          <a:effectLst/>
                          <a:latin typeface="Arial Tur" charset="-94"/>
                        </a:rPr>
                        <a:t>ntemiyle Gayri Safi Yurti</a:t>
                      </a:r>
                      <a:r>
                        <a:rPr kumimoji="0" lang="tr-TR" sz="800" b="0" i="0" u="none" strike="noStrike" cap="none" normalizeH="0" baseline="0" smtClean="0">
                          <a:ln>
                            <a:noFill/>
                          </a:ln>
                          <a:solidFill>
                            <a:schemeClr val="tx1"/>
                          </a:solidFill>
                          <a:effectLst/>
                          <a:latin typeface="Arial"/>
                        </a:rPr>
                        <a:t>ç</a:t>
                      </a:r>
                      <a:r>
                        <a:rPr kumimoji="0" lang="tr-TR" sz="800" b="0" i="0" u="none" strike="noStrike" cap="none" normalizeH="0" baseline="0" smtClean="0">
                          <a:ln>
                            <a:noFill/>
                          </a:ln>
                          <a:solidFill>
                            <a:schemeClr val="tx1"/>
                          </a:solidFill>
                          <a:effectLst/>
                          <a:latin typeface="Arial Tur" charset="-94"/>
                        </a:rPr>
                        <a:t>i Hasıla (cari fiyatlarla), 1998-2011 </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1097440">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Yıllar</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Gayri Safi Yurti</a:t>
                      </a:r>
                      <a:r>
                        <a:rPr kumimoji="0" lang="tr-TR" sz="800" b="0" i="0" u="none" strike="noStrike" cap="none" normalizeH="0" baseline="0" smtClean="0">
                          <a:ln>
                            <a:noFill/>
                          </a:ln>
                          <a:solidFill>
                            <a:schemeClr val="tx1"/>
                          </a:solidFill>
                          <a:effectLst/>
                          <a:latin typeface="Arial"/>
                        </a:rPr>
                        <a:t>ç</a:t>
                      </a:r>
                      <a:r>
                        <a:rPr kumimoji="0" lang="tr-TR" sz="800" b="0" i="0" u="none" strike="noStrike" cap="none" normalizeH="0" baseline="0" smtClean="0">
                          <a:ln>
                            <a:noFill/>
                          </a:ln>
                          <a:solidFill>
                            <a:schemeClr val="tx1"/>
                          </a:solidFill>
                          <a:effectLst/>
                          <a:latin typeface="Arial Tur" charset="-94"/>
                        </a:rPr>
                        <a:t>i Hasıla</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Yerleşik Hanehalklarının T</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ketimi    </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Yerleşik ve Yerleşik Olmayan Hanehalklarının Yurti</a:t>
                      </a:r>
                      <a:r>
                        <a:rPr kumimoji="0" lang="tr-TR" sz="800" b="0" i="0" u="none" strike="noStrike" cap="none" normalizeH="0" baseline="0" smtClean="0">
                          <a:ln>
                            <a:noFill/>
                          </a:ln>
                          <a:solidFill>
                            <a:schemeClr val="tx1"/>
                          </a:solidFill>
                          <a:effectLst/>
                          <a:latin typeface="Arial"/>
                        </a:rPr>
                        <a:t>ç</a:t>
                      </a:r>
                      <a:r>
                        <a:rPr kumimoji="0" lang="tr-TR" sz="800" b="0" i="0" u="none" strike="noStrike" cap="none" normalizeH="0" baseline="0" smtClean="0">
                          <a:ln>
                            <a:noFill/>
                          </a:ln>
                          <a:solidFill>
                            <a:schemeClr val="tx1"/>
                          </a:solidFill>
                          <a:effectLst/>
                          <a:latin typeface="Arial Tur" charset="-94"/>
                        </a:rPr>
                        <a:t>i T</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ketimi    </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(Eksi) Yerleşik Olmayan Hanehalklarının Yurti</a:t>
                      </a:r>
                      <a:r>
                        <a:rPr kumimoji="0" lang="tr-TR" sz="800" b="0" i="0" u="none" strike="noStrike" cap="none" normalizeH="0" baseline="0" smtClean="0">
                          <a:ln>
                            <a:noFill/>
                          </a:ln>
                          <a:solidFill>
                            <a:schemeClr val="tx1"/>
                          </a:solidFill>
                          <a:effectLst/>
                          <a:latin typeface="Arial"/>
                        </a:rPr>
                        <a:t>ç</a:t>
                      </a:r>
                      <a:r>
                        <a:rPr kumimoji="0" lang="tr-TR" sz="800" b="0" i="0" u="none" strike="noStrike" cap="none" normalizeH="0" baseline="0" smtClean="0">
                          <a:ln>
                            <a:noFill/>
                          </a:ln>
                          <a:solidFill>
                            <a:schemeClr val="tx1"/>
                          </a:solidFill>
                          <a:effectLst/>
                          <a:latin typeface="Arial Tur" charset="-94"/>
                        </a:rPr>
                        <a:t>i T</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ketimi    </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Yerleşik Hanehalklarının Yurtdışı T</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ketimi   </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Devletin Nihai T</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ketim Harcamaları</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Maaş, </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cret </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Mal ve Hizmet Alımları</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Gayri Safi Sabit Sermaye Oluşumu </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1998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70.203.147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46.668.561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49.694.150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3.472.963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447.373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7.197.730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4.651.179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2.546.552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16.046.649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1999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104.595.916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71.641.318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74.994.397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3.955.789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602.711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12.791.000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8.226.319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4.564.681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19.809.568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166.658.021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117.499.253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124.767.959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8.324.327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1.055.622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19.542.975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11.918.856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7.624.119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33.986.629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240.224.083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164.299.067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179.986.710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17.790.308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2.102.665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29.778.962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17.904.108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11.874.853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38.293.820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350.476.089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238.399.083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259.441.149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23.886.509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2.844.442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44.615.308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26.533.445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18.081.863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58.601.708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454.780.659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324.015.751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345.722.739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24.852.807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3.145.820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55.483.632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35.253.787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20.229.844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77.366.472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559.033.026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398.559.246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423.619.916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28.679.220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3.618.550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66.802.142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41.573.371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25.228.771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113.716.568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648.931.712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465.401.759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490.692.217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29.161.491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3.871.033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76.498.649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45.811.549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30.687.100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136.475.134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758.390.785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534.849.206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564.897.493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34.025.134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3.976.846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93.525.263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52.756.008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40.769.255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169.044.693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843.178.421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601.238.607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628.733.500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31.742.044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4.247.151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107.815.962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59.601.255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48.214.707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180.598.317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950.534.251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663.944.252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695.619.985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36.241.015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4.565.282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121.681.099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66.986.764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54.694.335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189.094.334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952.558.579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680.768.339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714.245.241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39.888.549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6.411.648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140.028.924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75.829.979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64.198.944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160.718.033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2010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1.098.799.348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787.752.785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819.223.624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38.723.122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7.252.283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157.513.643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87.344.368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70.169.275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207.815.565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2011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1.294.892.893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920.792.380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959.018.511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46.572.553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8.346.422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180.670.156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100.906.381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79.763.776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283.163.025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38072"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87BBC86-3292-4E75-8196-ABDD24EE2F1C}" type="slidenum">
              <a:rPr lang="tr-TR" altLang="tr-TR">
                <a:solidFill>
                  <a:schemeClr val="tx2"/>
                </a:solidFill>
              </a:rPr>
              <a:pPr eaLnBrk="1" hangingPunct="1"/>
              <a:t>4</a:t>
            </a:fld>
            <a:endParaRPr lang="tr-TR" altLang="tr-TR">
              <a:solidFill>
                <a:schemeClr val="tx2"/>
              </a:solidFill>
            </a:endParaRPr>
          </a:p>
        </p:txBody>
      </p:sp>
    </p:spTree>
    <p:extLst>
      <p:ext uri="{BB962C8B-B14F-4D97-AF65-F5344CB8AC3E}">
        <p14:creationId xmlns:p14="http://schemas.microsoft.com/office/powerpoint/2010/main" val="20340422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101" name="Group 189"/>
          <p:cNvGraphicFramePr>
            <a:graphicFrameLocks noGrp="1"/>
          </p:cNvGraphicFramePr>
          <p:nvPr/>
        </p:nvGraphicFramePr>
        <p:xfrm>
          <a:off x="1958975" y="1457325"/>
          <a:ext cx="7835900" cy="3945262"/>
        </p:xfrm>
        <a:graphic>
          <a:graphicData uri="http://schemas.openxmlformats.org/drawingml/2006/table">
            <a:tbl>
              <a:tblPr/>
              <a:tblGrid>
                <a:gridCol w="415925">
                  <a:extLst>
                    <a:ext uri="{9D8B030D-6E8A-4147-A177-3AD203B41FA5}">
                      <a16:colId xmlns:a16="http://schemas.microsoft.com/office/drawing/2014/main" val="20000"/>
                    </a:ext>
                  </a:extLst>
                </a:gridCol>
                <a:gridCol w="850900">
                  <a:extLst>
                    <a:ext uri="{9D8B030D-6E8A-4147-A177-3AD203B41FA5}">
                      <a16:colId xmlns:a16="http://schemas.microsoft.com/office/drawing/2014/main" val="20001"/>
                    </a:ext>
                  </a:extLst>
                </a:gridCol>
                <a:gridCol w="960438">
                  <a:extLst>
                    <a:ext uri="{9D8B030D-6E8A-4147-A177-3AD203B41FA5}">
                      <a16:colId xmlns:a16="http://schemas.microsoft.com/office/drawing/2014/main" val="20002"/>
                    </a:ext>
                  </a:extLst>
                </a:gridCol>
                <a:gridCol w="698500">
                  <a:extLst>
                    <a:ext uri="{9D8B030D-6E8A-4147-A177-3AD203B41FA5}">
                      <a16:colId xmlns:a16="http://schemas.microsoft.com/office/drawing/2014/main" val="20003"/>
                    </a:ext>
                  </a:extLst>
                </a:gridCol>
                <a:gridCol w="755650">
                  <a:extLst>
                    <a:ext uri="{9D8B030D-6E8A-4147-A177-3AD203B41FA5}">
                      <a16:colId xmlns:a16="http://schemas.microsoft.com/office/drawing/2014/main" val="20004"/>
                    </a:ext>
                  </a:extLst>
                </a:gridCol>
                <a:gridCol w="960437">
                  <a:extLst>
                    <a:ext uri="{9D8B030D-6E8A-4147-A177-3AD203B41FA5}">
                      <a16:colId xmlns:a16="http://schemas.microsoft.com/office/drawing/2014/main" val="20005"/>
                    </a:ext>
                  </a:extLst>
                </a:gridCol>
                <a:gridCol w="698500">
                  <a:extLst>
                    <a:ext uri="{9D8B030D-6E8A-4147-A177-3AD203B41FA5}">
                      <a16:colId xmlns:a16="http://schemas.microsoft.com/office/drawing/2014/main" val="20006"/>
                    </a:ext>
                  </a:extLst>
                </a:gridCol>
                <a:gridCol w="825500">
                  <a:extLst>
                    <a:ext uri="{9D8B030D-6E8A-4147-A177-3AD203B41FA5}">
                      <a16:colId xmlns:a16="http://schemas.microsoft.com/office/drawing/2014/main" val="20007"/>
                    </a:ext>
                  </a:extLst>
                </a:gridCol>
                <a:gridCol w="755650">
                  <a:extLst>
                    <a:ext uri="{9D8B030D-6E8A-4147-A177-3AD203B41FA5}">
                      <a16:colId xmlns:a16="http://schemas.microsoft.com/office/drawing/2014/main" val="20008"/>
                    </a:ext>
                  </a:extLst>
                </a:gridCol>
                <a:gridCol w="914400">
                  <a:extLst>
                    <a:ext uri="{9D8B030D-6E8A-4147-A177-3AD203B41FA5}">
                      <a16:colId xmlns:a16="http://schemas.microsoft.com/office/drawing/2014/main" val="20009"/>
                    </a:ext>
                  </a:extLst>
                </a:gridCol>
              </a:tblGrid>
              <a:tr h="161925">
                <a:tc gridSpan="10">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Harcamalar Y</a:t>
                      </a: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ntemiyle Gayri Safi Yurti</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i Hasıla (cari fiyatlarla), 1998-2011 (DEVAM)</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4889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Yıllar</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Kamu Sekt</a:t>
                      </a: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r</a:t>
                      </a:r>
                      <a:r>
                        <a:rPr kumimoji="0" lang="tr-TR" altLang="tr-TR" sz="800" b="0" i="0" u="none" strike="noStrike" cap="none" normalizeH="0" baseline="0" smtClean="0">
                          <a:ln>
                            <a:noFill/>
                          </a:ln>
                          <a:solidFill>
                            <a:schemeClr val="tx1"/>
                          </a:solidFill>
                          <a:effectLst/>
                          <a:latin typeface="Arial" panose="020B0604020202020204" pitchFamily="34" charset="0"/>
                        </a:rPr>
                        <a:t>ü</a:t>
                      </a:r>
                      <a:r>
                        <a:rPr kumimoji="0" lang="tr-TR" altLang="tr-TR" sz="800" b="0" i="0" u="none" strike="noStrike" cap="none" normalizeH="0" baseline="0" smtClean="0">
                          <a:ln>
                            <a:noFill/>
                          </a:ln>
                          <a:solidFill>
                            <a:schemeClr val="tx1"/>
                          </a:solidFill>
                          <a:effectLst/>
                          <a:latin typeface="Arial Tur" panose="020B0604020202020204" pitchFamily="34" charset="0"/>
                        </a:rPr>
                        <a:t> </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Makine- Te</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hizat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İnşaat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zel Sekt</a:t>
                      </a: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r</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Makine- Te</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hizat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İnşaat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Stok Değişmeleri</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Mal ve Hizmet İhracatı</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(Eksi) Mal ve Hizmet İthalatı</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1998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3.219.178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907.552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2.311.627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12.827.470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8.231.200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4.596.271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-522.264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14.979.695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14.167.223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1999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4.606.657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1.425.851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3.180.806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15.202.911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8.739.969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6.462.942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193.060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20.333.328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20.172.359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7.749.411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2.185.555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5.563.856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26.237.218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16.935.399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9.301.819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622.907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33.494.716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38.488.459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10.165.657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2.606.819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7.558.838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28.128.163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16.289.675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11.838.488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-2.058.290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65.919.607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56.009.082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15.211.265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4.353.696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10.857.569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43.390.442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25.745.309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17.645.133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3.131.331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88.380.641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82.651.981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15.361.124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3.709.302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11.651.822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62.005.348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38.493.150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23.512.197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2.660.221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104.575.145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109.320.562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16.339.107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3.870.323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12.468.784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97.377.460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63.431.620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33.945.840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-5.319.662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131.660.988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146.386.256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21.410.353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5.046.606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16.363.747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115.064.780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76.189.662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38.875.118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-6.756.351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141.826.467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164.513.946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25.745.598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4.551.924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21.193.674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143.299.095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92.179.719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51.119.375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-1.782.719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171.926.483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209.172.139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28.674.618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4.969.576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23.705.042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151.923.699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92.966.790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58.956.909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-2.961.137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188.224.755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231.738.081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36.725.067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6.653.631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30.071.436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152.369.267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92.147.661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60.221.606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17.949.462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227.252.949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269.387.845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35.335.252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6.222.501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29.112.751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125.382.781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80.423.027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44.959.753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-18.427.286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222.102.643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232.632.073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2010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43.406.876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6.656.300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36.750.576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164.408.689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108.677.222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55.731.467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6.707.721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233.045.907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294.036.273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2011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48.580.935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7.118.586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41.462.349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234.582.091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158.034.071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76.548.019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25.056.697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308.293.720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423.083.086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39096"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9D68E9C-D950-4F57-A5B0-770D6C2F3F81}" type="slidenum">
              <a:rPr lang="tr-TR" altLang="tr-TR">
                <a:solidFill>
                  <a:schemeClr val="tx2"/>
                </a:solidFill>
              </a:rPr>
              <a:pPr eaLnBrk="1" hangingPunct="1"/>
              <a:t>5</a:t>
            </a:fld>
            <a:endParaRPr lang="tr-TR" altLang="tr-TR">
              <a:solidFill>
                <a:schemeClr val="tx2"/>
              </a:solidFill>
            </a:endParaRPr>
          </a:p>
        </p:txBody>
      </p:sp>
    </p:spTree>
    <p:extLst>
      <p:ext uri="{BB962C8B-B14F-4D97-AF65-F5344CB8AC3E}">
        <p14:creationId xmlns:p14="http://schemas.microsoft.com/office/powerpoint/2010/main" val="25706614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674" name="Group 1042"/>
          <p:cNvGraphicFramePr>
            <a:graphicFrameLocks noGrp="1"/>
          </p:cNvGraphicFramePr>
          <p:nvPr/>
        </p:nvGraphicFramePr>
        <p:xfrm>
          <a:off x="2139950" y="1273176"/>
          <a:ext cx="7912100" cy="4311647"/>
        </p:xfrm>
        <a:graphic>
          <a:graphicData uri="http://schemas.openxmlformats.org/drawingml/2006/table">
            <a:tbl>
              <a:tblPr/>
              <a:tblGrid>
                <a:gridCol w="412750">
                  <a:extLst>
                    <a:ext uri="{9D8B030D-6E8A-4147-A177-3AD203B41FA5}">
                      <a16:colId xmlns:a16="http://schemas.microsoft.com/office/drawing/2014/main" val="20000"/>
                    </a:ext>
                  </a:extLst>
                </a:gridCol>
                <a:gridCol w="850900">
                  <a:extLst>
                    <a:ext uri="{9D8B030D-6E8A-4147-A177-3AD203B41FA5}">
                      <a16:colId xmlns:a16="http://schemas.microsoft.com/office/drawing/2014/main" val="20001"/>
                    </a:ext>
                  </a:extLst>
                </a:gridCol>
                <a:gridCol w="749300">
                  <a:extLst>
                    <a:ext uri="{9D8B030D-6E8A-4147-A177-3AD203B41FA5}">
                      <a16:colId xmlns:a16="http://schemas.microsoft.com/office/drawing/2014/main" val="20002"/>
                    </a:ext>
                  </a:extLst>
                </a:gridCol>
                <a:gridCol w="1092200">
                  <a:extLst>
                    <a:ext uri="{9D8B030D-6E8A-4147-A177-3AD203B41FA5}">
                      <a16:colId xmlns:a16="http://schemas.microsoft.com/office/drawing/2014/main" val="20003"/>
                    </a:ext>
                  </a:extLst>
                </a:gridCol>
                <a:gridCol w="749300">
                  <a:extLst>
                    <a:ext uri="{9D8B030D-6E8A-4147-A177-3AD203B41FA5}">
                      <a16:colId xmlns:a16="http://schemas.microsoft.com/office/drawing/2014/main" val="20004"/>
                    </a:ext>
                  </a:extLst>
                </a:gridCol>
                <a:gridCol w="812800">
                  <a:extLst>
                    <a:ext uri="{9D8B030D-6E8A-4147-A177-3AD203B41FA5}">
                      <a16:colId xmlns:a16="http://schemas.microsoft.com/office/drawing/2014/main" val="20005"/>
                    </a:ext>
                  </a:extLst>
                </a:gridCol>
                <a:gridCol w="990600">
                  <a:extLst>
                    <a:ext uri="{9D8B030D-6E8A-4147-A177-3AD203B41FA5}">
                      <a16:colId xmlns:a16="http://schemas.microsoft.com/office/drawing/2014/main" val="20006"/>
                    </a:ext>
                  </a:extLst>
                </a:gridCol>
                <a:gridCol w="641350">
                  <a:extLst>
                    <a:ext uri="{9D8B030D-6E8A-4147-A177-3AD203B41FA5}">
                      <a16:colId xmlns:a16="http://schemas.microsoft.com/office/drawing/2014/main" val="20007"/>
                    </a:ext>
                  </a:extLst>
                </a:gridCol>
                <a:gridCol w="698500">
                  <a:extLst>
                    <a:ext uri="{9D8B030D-6E8A-4147-A177-3AD203B41FA5}">
                      <a16:colId xmlns:a16="http://schemas.microsoft.com/office/drawing/2014/main" val="20008"/>
                    </a:ext>
                  </a:extLst>
                </a:gridCol>
                <a:gridCol w="914400">
                  <a:extLst>
                    <a:ext uri="{9D8B030D-6E8A-4147-A177-3AD203B41FA5}">
                      <a16:colId xmlns:a16="http://schemas.microsoft.com/office/drawing/2014/main" val="20009"/>
                    </a:ext>
                  </a:extLst>
                </a:gridCol>
              </a:tblGrid>
              <a:tr h="213391">
                <a:tc gridSpan="10">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Harcamalar Y</a:t>
                      </a:r>
                      <a:r>
                        <a:rPr kumimoji="0" lang="tr-TR" sz="800" b="0" i="0" u="none" strike="noStrike" cap="none" normalizeH="0" baseline="0" smtClean="0">
                          <a:ln>
                            <a:noFill/>
                          </a:ln>
                          <a:solidFill>
                            <a:schemeClr val="tx1"/>
                          </a:solidFill>
                          <a:effectLst/>
                          <a:latin typeface="Arial"/>
                        </a:rPr>
                        <a:t>ö</a:t>
                      </a:r>
                      <a:r>
                        <a:rPr kumimoji="0" lang="tr-TR" sz="800" b="0" i="0" u="none" strike="noStrike" cap="none" normalizeH="0" baseline="0" smtClean="0">
                          <a:ln>
                            <a:noFill/>
                          </a:ln>
                          <a:solidFill>
                            <a:schemeClr val="tx1"/>
                          </a:solidFill>
                          <a:effectLst/>
                          <a:latin typeface="Arial Tur" charset="-94"/>
                        </a:rPr>
                        <a:t>ntemiyle Gayri Safi Yurti</a:t>
                      </a:r>
                      <a:r>
                        <a:rPr kumimoji="0" lang="tr-TR" sz="800" b="0" i="0" u="none" strike="noStrike" cap="none" normalizeH="0" baseline="0" smtClean="0">
                          <a:ln>
                            <a:noFill/>
                          </a:ln>
                          <a:solidFill>
                            <a:schemeClr val="tx1"/>
                          </a:solidFill>
                          <a:effectLst/>
                          <a:latin typeface="Arial"/>
                        </a:rPr>
                        <a:t>ç</a:t>
                      </a:r>
                      <a:r>
                        <a:rPr kumimoji="0" lang="tr-TR" sz="800" b="0" i="0" u="none" strike="noStrike" cap="none" normalizeH="0" baseline="0" smtClean="0">
                          <a:ln>
                            <a:noFill/>
                          </a:ln>
                          <a:solidFill>
                            <a:schemeClr val="tx1"/>
                          </a:solidFill>
                          <a:effectLst/>
                          <a:latin typeface="Arial Tur" charset="-94"/>
                        </a:rPr>
                        <a:t>i Hasıla (1998 fiyatlarıyla), 1998-2011 </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1097440">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Yıl</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Gayri Safi Yurti</a:t>
                      </a:r>
                      <a:r>
                        <a:rPr kumimoji="0" lang="tr-TR" sz="800" b="0" i="0" u="none" strike="noStrike" cap="none" normalizeH="0" baseline="0" smtClean="0">
                          <a:ln>
                            <a:noFill/>
                          </a:ln>
                          <a:solidFill>
                            <a:schemeClr val="tx1"/>
                          </a:solidFill>
                          <a:effectLst/>
                          <a:latin typeface="Arial"/>
                        </a:rPr>
                        <a:t>ç</a:t>
                      </a:r>
                      <a:r>
                        <a:rPr kumimoji="0" lang="tr-TR" sz="800" b="0" i="0" u="none" strike="noStrike" cap="none" normalizeH="0" baseline="0" smtClean="0">
                          <a:ln>
                            <a:noFill/>
                          </a:ln>
                          <a:solidFill>
                            <a:schemeClr val="tx1"/>
                          </a:solidFill>
                          <a:effectLst/>
                          <a:latin typeface="Arial Tur" charset="-94"/>
                        </a:rPr>
                        <a:t>i Hasıla</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Yerleşik Hanehalklarının T</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ketimi    </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Yerleşik ve Yerleşik Olmayan Hanehalklarının Yurti</a:t>
                      </a:r>
                      <a:r>
                        <a:rPr kumimoji="0" lang="tr-TR" sz="800" b="0" i="0" u="none" strike="noStrike" cap="none" normalizeH="0" baseline="0" smtClean="0">
                          <a:ln>
                            <a:noFill/>
                          </a:ln>
                          <a:solidFill>
                            <a:schemeClr val="tx1"/>
                          </a:solidFill>
                          <a:effectLst/>
                          <a:latin typeface="Arial"/>
                        </a:rPr>
                        <a:t>ç</a:t>
                      </a:r>
                      <a:r>
                        <a:rPr kumimoji="0" lang="tr-TR" sz="800" b="0" i="0" u="none" strike="noStrike" cap="none" normalizeH="0" baseline="0" smtClean="0">
                          <a:ln>
                            <a:noFill/>
                          </a:ln>
                          <a:solidFill>
                            <a:schemeClr val="tx1"/>
                          </a:solidFill>
                          <a:effectLst/>
                          <a:latin typeface="Arial Tur" charset="-94"/>
                        </a:rPr>
                        <a:t>i T</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ketimi    </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(Eksi) Yerleşik Olmayan Hanehalklarının Yurti</a:t>
                      </a:r>
                      <a:r>
                        <a:rPr kumimoji="0" lang="tr-TR" sz="800" b="0" i="0" u="none" strike="noStrike" cap="none" normalizeH="0" baseline="0" smtClean="0">
                          <a:ln>
                            <a:noFill/>
                          </a:ln>
                          <a:solidFill>
                            <a:schemeClr val="tx1"/>
                          </a:solidFill>
                          <a:effectLst/>
                          <a:latin typeface="Arial"/>
                        </a:rPr>
                        <a:t>ç</a:t>
                      </a:r>
                      <a:r>
                        <a:rPr kumimoji="0" lang="tr-TR" sz="800" b="0" i="0" u="none" strike="noStrike" cap="none" normalizeH="0" baseline="0" smtClean="0">
                          <a:ln>
                            <a:noFill/>
                          </a:ln>
                          <a:solidFill>
                            <a:schemeClr val="tx1"/>
                          </a:solidFill>
                          <a:effectLst/>
                          <a:latin typeface="Arial Tur" charset="-94"/>
                        </a:rPr>
                        <a:t>i T</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ketimi    </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Yerleşik Hanehalklarının Yurtdışı T</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ketimi   </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Devletin Nihai T</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ketim Harcamaları </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Maaş, </a:t>
                      </a:r>
                      <a:r>
                        <a:rPr kumimoji="0" lang="tr-TR" sz="800" b="0" i="0" u="none" strike="noStrike" cap="none" normalizeH="0" baseline="0" smtClean="0">
                          <a:ln>
                            <a:noFill/>
                          </a:ln>
                          <a:solidFill>
                            <a:schemeClr val="tx1"/>
                          </a:solidFill>
                          <a:effectLst/>
                          <a:latin typeface="Arial"/>
                        </a:rPr>
                        <a:t>Ü</a:t>
                      </a:r>
                      <a:r>
                        <a:rPr kumimoji="0" lang="tr-TR" sz="800" b="0" i="0" u="none" strike="noStrike" cap="none" normalizeH="0" baseline="0" smtClean="0">
                          <a:ln>
                            <a:noFill/>
                          </a:ln>
                          <a:solidFill>
                            <a:schemeClr val="tx1"/>
                          </a:solidFill>
                          <a:effectLst/>
                          <a:latin typeface="Arial Tur" charset="-94"/>
                        </a:rPr>
                        <a:t>cret</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Mal ve Hizmet Alımları </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Gayri Safi Sabit Sermaye Oluşumu </a:t>
                      </a:r>
                      <a:br>
                        <a:rPr kumimoji="0" lang="tr-TR" sz="800" b="0" i="0" u="none" strike="noStrike" cap="none" normalizeH="0" baseline="0" smtClean="0">
                          <a:ln>
                            <a:noFill/>
                          </a:ln>
                          <a:solidFill>
                            <a:schemeClr val="tx1"/>
                          </a:solidFill>
                          <a:effectLst/>
                          <a:latin typeface="Arial Tur" charset="-94"/>
                        </a:rPr>
                      </a:b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1998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70.203.147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46.668.561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49.694.150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3.472.963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447.373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7.197.730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4.651.179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2.546.552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16.046.649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1999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67.840.570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46.707.900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48.861.561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2.574.569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420.909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7.487.233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4.737.911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2.749.322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13.445.804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72.436.399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49.444.450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52.804.768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3.823.797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463.478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7.910.764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4.704.248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3.206.516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15.794.125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68.309.352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46.182.645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49.911.265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4.200.632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472.012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7.826.844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4.878.269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2.948.574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11.060.447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72.519.831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48.372.691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52.365.143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4.529.864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537.412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8.283.079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4.958.462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3.324.617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12.684.573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76.338.193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53.295.981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57.160.510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4.402.691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538.162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8.066.780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5.012.060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3.054.720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14.481.761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83.485.591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59.143.619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62.966.589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4.381.203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558.233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8.553.886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5.024.245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3.529.641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18.589.131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90.499.731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63.787.207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67.704.926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4.513.068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595.349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8.766.884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4.985.096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3.781.789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21.821.588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96.738.320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66.749.821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70.792.710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4.555.409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512.520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9.506.407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5.006.997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4.499.411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24.714.467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101.254.625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70.421.398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74.106.803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4.232.799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547.394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10.127.098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5.060.735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5.066.363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25.480.808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101.921.730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70.198.486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73.800.315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4.084.770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482.942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10.304.175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5.042.711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5.261.464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23.912.294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97.003.114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68.597.603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72.348.575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4.427.934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676.962</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11.105.788</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5.112.949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5.992.839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19.358.027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2010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105.885.644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73.174.350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76.651.527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4.208.987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731.810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11.325.193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5.172.463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6.152.730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25.270.576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14344">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2011</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114.873.979</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78.799.793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82.191.685</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4.039.437</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647.544</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11.834.486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5.376.746</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6.457.740</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29.884.683</a:t>
                      </a:r>
                      <a:endParaRPr kumimoji="0" lang="tr-TR" sz="1800" b="0" i="0" u="none" strike="noStrike" cap="none" normalizeH="0" baseline="0" smtClean="0">
                        <a:ln>
                          <a:noFill/>
                        </a:ln>
                        <a:solidFill>
                          <a:schemeClr val="tx1"/>
                        </a:solidFill>
                        <a:effectLst/>
                        <a:latin typeface="Arial" pitchFamily="34" charset="0"/>
                      </a:endParaRPr>
                    </a:p>
                  </a:txBody>
                  <a:tcPr marT="45727" marB="4572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40120"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276941F-943F-4F86-8EB2-961E0651B16F}" type="slidenum">
              <a:rPr lang="tr-TR" altLang="tr-TR">
                <a:solidFill>
                  <a:schemeClr val="tx2"/>
                </a:solidFill>
              </a:rPr>
              <a:pPr eaLnBrk="1" hangingPunct="1"/>
              <a:t>6</a:t>
            </a:fld>
            <a:endParaRPr lang="tr-TR" altLang="tr-TR">
              <a:solidFill>
                <a:schemeClr val="tx2"/>
              </a:solidFill>
            </a:endParaRPr>
          </a:p>
        </p:txBody>
      </p:sp>
    </p:spTree>
    <p:extLst>
      <p:ext uri="{BB962C8B-B14F-4D97-AF65-F5344CB8AC3E}">
        <p14:creationId xmlns:p14="http://schemas.microsoft.com/office/powerpoint/2010/main" val="10259494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r>
              <a:rPr lang="tr-TR"/>
              <a:t>Güncel Ekonomik / İstatistik Göstergeleri</a:t>
            </a:r>
          </a:p>
          <a:p>
            <a:endParaRPr lang="tr-TR"/>
          </a:p>
        </p:txBody>
      </p:sp>
    </p:spTree>
    <p:extLst>
      <p:ext uri="{BB962C8B-B14F-4D97-AF65-F5344CB8AC3E}">
        <p14:creationId xmlns:p14="http://schemas.microsoft.com/office/powerpoint/2010/main" val="212842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150" name="Group 190"/>
          <p:cNvGraphicFramePr>
            <a:graphicFrameLocks noGrp="1"/>
          </p:cNvGraphicFramePr>
          <p:nvPr/>
        </p:nvGraphicFramePr>
        <p:xfrm>
          <a:off x="2124075" y="1457325"/>
          <a:ext cx="7812088" cy="3945262"/>
        </p:xfrm>
        <a:graphic>
          <a:graphicData uri="http://schemas.openxmlformats.org/drawingml/2006/table">
            <a:tbl>
              <a:tblPr/>
              <a:tblGrid>
                <a:gridCol w="412750">
                  <a:extLst>
                    <a:ext uri="{9D8B030D-6E8A-4147-A177-3AD203B41FA5}">
                      <a16:colId xmlns:a16="http://schemas.microsoft.com/office/drawing/2014/main" val="20000"/>
                    </a:ext>
                  </a:extLst>
                </a:gridCol>
                <a:gridCol w="850900">
                  <a:extLst>
                    <a:ext uri="{9D8B030D-6E8A-4147-A177-3AD203B41FA5}">
                      <a16:colId xmlns:a16="http://schemas.microsoft.com/office/drawing/2014/main" val="20001"/>
                    </a:ext>
                  </a:extLst>
                </a:gridCol>
                <a:gridCol w="960438">
                  <a:extLst>
                    <a:ext uri="{9D8B030D-6E8A-4147-A177-3AD203B41FA5}">
                      <a16:colId xmlns:a16="http://schemas.microsoft.com/office/drawing/2014/main" val="20002"/>
                    </a:ext>
                  </a:extLst>
                </a:gridCol>
                <a:gridCol w="641350">
                  <a:extLst>
                    <a:ext uri="{9D8B030D-6E8A-4147-A177-3AD203B41FA5}">
                      <a16:colId xmlns:a16="http://schemas.microsoft.com/office/drawing/2014/main" val="20003"/>
                    </a:ext>
                  </a:extLst>
                </a:gridCol>
                <a:gridCol w="749300">
                  <a:extLst>
                    <a:ext uri="{9D8B030D-6E8A-4147-A177-3AD203B41FA5}">
                      <a16:colId xmlns:a16="http://schemas.microsoft.com/office/drawing/2014/main" val="20004"/>
                    </a:ext>
                  </a:extLst>
                </a:gridCol>
                <a:gridCol w="960437">
                  <a:extLst>
                    <a:ext uri="{9D8B030D-6E8A-4147-A177-3AD203B41FA5}">
                      <a16:colId xmlns:a16="http://schemas.microsoft.com/office/drawing/2014/main" val="20005"/>
                    </a:ext>
                  </a:extLst>
                </a:gridCol>
                <a:gridCol w="641350">
                  <a:extLst>
                    <a:ext uri="{9D8B030D-6E8A-4147-A177-3AD203B41FA5}">
                      <a16:colId xmlns:a16="http://schemas.microsoft.com/office/drawing/2014/main" val="20006"/>
                    </a:ext>
                  </a:extLst>
                </a:gridCol>
                <a:gridCol w="982663">
                  <a:extLst>
                    <a:ext uri="{9D8B030D-6E8A-4147-A177-3AD203B41FA5}">
                      <a16:colId xmlns:a16="http://schemas.microsoft.com/office/drawing/2014/main" val="20007"/>
                    </a:ext>
                  </a:extLst>
                </a:gridCol>
                <a:gridCol w="698500">
                  <a:extLst>
                    <a:ext uri="{9D8B030D-6E8A-4147-A177-3AD203B41FA5}">
                      <a16:colId xmlns:a16="http://schemas.microsoft.com/office/drawing/2014/main" val="20008"/>
                    </a:ext>
                  </a:extLst>
                </a:gridCol>
                <a:gridCol w="914400">
                  <a:extLst>
                    <a:ext uri="{9D8B030D-6E8A-4147-A177-3AD203B41FA5}">
                      <a16:colId xmlns:a16="http://schemas.microsoft.com/office/drawing/2014/main" val="20009"/>
                    </a:ext>
                  </a:extLst>
                </a:gridCol>
              </a:tblGrid>
              <a:tr h="161925">
                <a:tc gridSpan="10">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Harcamalar Y</a:t>
                      </a: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ntemiyle Gayri Safi Yurti</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i Hasıla (1998 fiyatlarıyla), 1998-2011 (DEVAM)</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4889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Yıl</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Kamu Sekt</a:t>
                      </a: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r</a:t>
                      </a:r>
                      <a:r>
                        <a:rPr kumimoji="0" lang="tr-TR" altLang="tr-TR" sz="800" b="0" i="0" u="none" strike="noStrike" cap="none" normalizeH="0" baseline="0" smtClean="0">
                          <a:ln>
                            <a:noFill/>
                          </a:ln>
                          <a:solidFill>
                            <a:schemeClr val="tx1"/>
                          </a:solidFill>
                          <a:effectLst/>
                          <a:latin typeface="Arial" panose="020B0604020202020204" pitchFamily="34" charset="0"/>
                        </a:rPr>
                        <a:t>ü</a:t>
                      </a:r>
                      <a:r>
                        <a:rPr kumimoji="0" lang="tr-TR" altLang="tr-TR" sz="800" b="0" i="0" u="none" strike="noStrike" cap="none" normalizeH="0" baseline="0" smtClean="0">
                          <a:ln>
                            <a:noFill/>
                          </a:ln>
                          <a:solidFill>
                            <a:schemeClr val="tx1"/>
                          </a:solidFill>
                          <a:effectLst/>
                          <a:latin typeface="Arial Tur" panose="020B0604020202020204" pitchFamily="34" charset="0"/>
                        </a:rPr>
                        <a:t> </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Makine- Te</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hizat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İnşaat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zel Sekt</a:t>
                      </a: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r </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Makine- Te</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hizat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İnşaat</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 Stok Değişmeleri</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Mal ve Hizmet İhracatı</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(Eksi) Mal ve Hizmet İthalatı</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1998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3.219.178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907.552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2.311.627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12.827.470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8.231.200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4.596.271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-522.264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14.979.695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14.167.223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1999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3.055.483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935.999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2.119.484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10.390.321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5.861.541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4.528.780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460.671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13.379.939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13.640.979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3.590.225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992.273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2.597.953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12.203.900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7.695.601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4.508.299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376.782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15.518.227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16.607.950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2.866.502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672.921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2.193.581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8.193.945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4.479.696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3.714.249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-392.956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16.128.964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12.496.592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3.103.081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857.856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2.245.225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9.581.492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5.203.438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4.378.054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1.043.981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17.239.803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15.104.296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2.633.683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657.753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1.975.930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11.848.078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6.812.876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5.035.202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729.179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18.421.633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18.657.142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2.460.085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612.965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1.847.120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16.129.047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10.094.784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6.034.263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-734.283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20.478.591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22.545.355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3.074.058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826.024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2.248.034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18.747.529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12.255.011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6.492.518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-681.313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22.095.181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25.289.816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3.154.521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673.013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2.481.508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21.559.946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13.747.899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7.812.047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-764.038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23.563.374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27.031.712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3.352.767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758.550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2.594.217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22.128.041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13.831.164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8.296.877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-135.869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25.275.168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29.913.978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3.780.105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910.781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2.869.324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20.132.189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12.862.368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7.269.820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217.211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25.968.236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28.678.672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3.755.945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790.100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2.965.845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15.602.082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9.921.673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5.680.409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-2.140.473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24.660.528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24.578.358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2010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4.419.507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886.697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3.532.810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20.851.069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14.165.993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6.685.076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281.357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25.500.932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29.666.764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2011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4.276.841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801.028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3.475.813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25.607.842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17.825.108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7.782.735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14.184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27.157.423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32.816.590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41144"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09E27EF-8252-4707-B9B2-5733742B29BA}" type="slidenum">
              <a:rPr lang="tr-TR" altLang="tr-TR">
                <a:solidFill>
                  <a:schemeClr val="tx2"/>
                </a:solidFill>
              </a:rPr>
              <a:pPr eaLnBrk="1" hangingPunct="1"/>
              <a:t>8</a:t>
            </a:fld>
            <a:endParaRPr lang="tr-TR" altLang="tr-TR">
              <a:solidFill>
                <a:schemeClr val="tx2"/>
              </a:solidFill>
            </a:endParaRPr>
          </a:p>
        </p:txBody>
      </p:sp>
    </p:spTree>
    <p:extLst>
      <p:ext uri="{BB962C8B-B14F-4D97-AF65-F5344CB8AC3E}">
        <p14:creationId xmlns:p14="http://schemas.microsoft.com/office/powerpoint/2010/main" val="16307664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171" name="Group 187"/>
          <p:cNvGraphicFramePr>
            <a:graphicFrameLocks noGrp="1"/>
          </p:cNvGraphicFramePr>
          <p:nvPr/>
        </p:nvGraphicFramePr>
        <p:xfrm>
          <a:off x="1919288" y="1212850"/>
          <a:ext cx="8424862" cy="4070992"/>
        </p:xfrm>
        <a:graphic>
          <a:graphicData uri="http://schemas.openxmlformats.org/drawingml/2006/table">
            <a:tbl>
              <a:tblPr/>
              <a:tblGrid>
                <a:gridCol w="554037">
                  <a:extLst>
                    <a:ext uri="{9D8B030D-6E8A-4147-A177-3AD203B41FA5}">
                      <a16:colId xmlns:a16="http://schemas.microsoft.com/office/drawing/2014/main" val="20000"/>
                    </a:ext>
                  </a:extLst>
                </a:gridCol>
                <a:gridCol w="868363">
                  <a:extLst>
                    <a:ext uri="{9D8B030D-6E8A-4147-A177-3AD203B41FA5}">
                      <a16:colId xmlns:a16="http://schemas.microsoft.com/office/drawing/2014/main" val="20001"/>
                    </a:ext>
                  </a:extLst>
                </a:gridCol>
                <a:gridCol w="8509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004887">
                  <a:extLst>
                    <a:ext uri="{9D8B030D-6E8A-4147-A177-3AD203B41FA5}">
                      <a16:colId xmlns:a16="http://schemas.microsoft.com/office/drawing/2014/main" val="20004"/>
                    </a:ext>
                  </a:extLst>
                </a:gridCol>
                <a:gridCol w="1022350">
                  <a:extLst>
                    <a:ext uri="{9D8B030D-6E8A-4147-A177-3AD203B41FA5}">
                      <a16:colId xmlns:a16="http://schemas.microsoft.com/office/drawing/2014/main" val="20005"/>
                    </a:ext>
                  </a:extLst>
                </a:gridCol>
                <a:gridCol w="903288">
                  <a:extLst>
                    <a:ext uri="{9D8B030D-6E8A-4147-A177-3AD203B41FA5}">
                      <a16:colId xmlns:a16="http://schemas.microsoft.com/office/drawing/2014/main" val="20006"/>
                    </a:ext>
                  </a:extLst>
                </a:gridCol>
                <a:gridCol w="681037">
                  <a:extLst>
                    <a:ext uri="{9D8B030D-6E8A-4147-A177-3AD203B41FA5}">
                      <a16:colId xmlns:a16="http://schemas.microsoft.com/office/drawing/2014/main" val="20007"/>
                    </a:ext>
                  </a:extLst>
                </a:gridCol>
                <a:gridCol w="698500">
                  <a:extLst>
                    <a:ext uri="{9D8B030D-6E8A-4147-A177-3AD203B41FA5}">
                      <a16:colId xmlns:a16="http://schemas.microsoft.com/office/drawing/2014/main" val="20008"/>
                    </a:ext>
                  </a:extLst>
                </a:gridCol>
                <a:gridCol w="698500">
                  <a:extLst>
                    <a:ext uri="{9D8B030D-6E8A-4147-A177-3AD203B41FA5}">
                      <a16:colId xmlns:a16="http://schemas.microsoft.com/office/drawing/2014/main" val="20009"/>
                    </a:ext>
                  </a:extLst>
                </a:gridCol>
              </a:tblGrid>
              <a:tr h="161925">
                <a:tc gridSpan="10">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Harcamalar Y</a:t>
                      </a:r>
                      <a:r>
                        <a:rPr kumimoji="0" lang="tr-TR" altLang="tr-TR" sz="800" b="0" i="0" u="none" strike="noStrike" cap="none" normalizeH="0" baseline="0" smtClean="0">
                          <a:ln>
                            <a:noFill/>
                          </a:ln>
                          <a:solidFill>
                            <a:schemeClr val="tx1"/>
                          </a:solidFill>
                          <a:effectLst/>
                          <a:latin typeface="Arial" panose="020B0604020202020204" pitchFamily="34" charset="0"/>
                        </a:rPr>
                        <a:t>ö</a:t>
                      </a:r>
                      <a:r>
                        <a:rPr kumimoji="0" lang="tr-TR" altLang="tr-TR" sz="800" b="0" i="0" u="none" strike="noStrike" cap="none" normalizeH="0" baseline="0" smtClean="0">
                          <a:ln>
                            <a:noFill/>
                          </a:ln>
                          <a:solidFill>
                            <a:schemeClr val="tx1"/>
                          </a:solidFill>
                          <a:effectLst/>
                          <a:latin typeface="Arial Tur" panose="020B0604020202020204" pitchFamily="34" charset="0"/>
                        </a:rPr>
                        <a:t>ntemiyle Gayri Safi Yurti</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i Hasıla Payları (1998 fiyatlarıyla), 1998-2011 </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85725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Yıl</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Gayri Safi Yurti</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i Hasıla</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Yerleşik Hanehalklarının T</a:t>
                      </a:r>
                      <a:r>
                        <a:rPr kumimoji="0" lang="tr-TR" altLang="tr-TR" sz="800" b="0" i="0" u="none" strike="noStrike" cap="none" normalizeH="0" baseline="0" smtClean="0">
                          <a:ln>
                            <a:noFill/>
                          </a:ln>
                          <a:solidFill>
                            <a:schemeClr val="tx1"/>
                          </a:solidFill>
                          <a:effectLst/>
                          <a:latin typeface="Arial" panose="020B0604020202020204" pitchFamily="34" charset="0"/>
                        </a:rPr>
                        <a:t>ü</a:t>
                      </a:r>
                      <a:r>
                        <a:rPr kumimoji="0" lang="tr-TR" altLang="tr-TR" sz="800" b="0" i="0" u="none" strike="noStrike" cap="none" normalizeH="0" baseline="0" smtClean="0">
                          <a:ln>
                            <a:noFill/>
                          </a:ln>
                          <a:solidFill>
                            <a:schemeClr val="tx1"/>
                          </a:solidFill>
                          <a:effectLst/>
                          <a:latin typeface="Arial Tur" panose="020B0604020202020204" pitchFamily="34" charset="0"/>
                        </a:rPr>
                        <a:t>ketimi    </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Yerleşik ve Yerleşik Olmayan Hanehalklarının Yurti</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i T</a:t>
                      </a:r>
                      <a:r>
                        <a:rPr kumimoji="0" lang="tr-TR" altLang="tr-TR" sz="800" b="0" i="0" u="none" strike="noStrike" cap="none" normalizeH="0" baseline="0" smtClean="0">
                          <a:ln>
                            <a:noFill/>
                          </a:ln>
                          <a:solidFill>
                            <a:schemeClr val="tx1"/>
                          </a:solidFill>
                          <a:effectLst/>
                          <a:latin typeface="Arial" panose="020B0604020202020204" pitchFamily="34" charset="0"/>
                        </a:rPr>
                        <a:t>ü</a:t>
                      </a:r>
                      <a:r>
                        <a:rPr kumimoji="0" lang="tr-TR" altLang="tr-TR" sz="800" b="0" i="0" u="none" strike="noStrike" cap="none" normalizeH="0" baseline="0" smtClean="0">
                          <a:ln>
                            <a:noFill/>
                          </a:ln>
                          <a:solidFill>
                            <a:schemeClr val="tx1"/>
                          </a:solidFill>
                          <a:effectLst/>
                          <a:latin typeface="Arial Tur" panose="020B0604020202020204" pitchFamily="34" charset="0"/>
                        </a:rPr>
                        <a:t>ketimi    </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(Eksi) Yerleşik Olmayan Hanehalklarının Yurti</a:t>
                      </a:r>
                      <a:r>
                        <a:rPr kumimoji="0" lang="tr-TR" altLang="tr-TR" sz="800" b="0" i="0" u="none" strike="noStrike" cap="none" normalizeH="0" baseline="0" smtClean="0">
                          <a:ln>
                            <a:noFill/>
                          </a:ln>
                          <a:solidFill>
                            <a:schemeClr val="tx1"/>
                          </a:solidFill>
                          <a:effectLst/>
                          <a:latin typeface="Arial" panose="020B0604020202020204" pitchFamily="34" charset="0"/>
                        </a:rPr>
                        <a:t>ç</a:t>
                      </a:r>
                      <a:r>
                        <a:rPr kumimoji="0" lang="tr-TR" altLang="tr-TR" sz="800" b="0" i="0" u="none" strike="noStrike" cap="none" normalizeH="0" baseline="0" smtClean="0">
                          <a:ln>
                            <a:noFill/>
                          </a:ln>
                          <a:solidFill>
                            <a:schemeClr val="tx1"/>
                          </a:solidFill>
                          <a:effectLst/>
                          <a:latin typeface="Arial Tur" panose="020B0604020202020204" pitchFamily="34" charset="0"/>
                        </a:rPr>
                        <a:t>i T</a:t>
                      </a:r>
                      <a:r>
                        <a:rPr kumimoji="0" lang="tr-TR" altLang="tr-TR" sz="800" b="0" i="0" u="none" strike="noStrike" cap="none" normalizeH="0" baseline="0" smtClean="0">
                          <a:ln>
                            <a:noFill/>
                          </a:ln>
                          <a:solidFill>
                            <a:schemeClr val="tx1"/>
                          </a:solidFill>
                          <a:effectLst/>
                          <a:latin typeface="Arial" panose="020B0604020202020204" pitchFamily="34" charset="0"/>
                        </a:rPr>
                        <a:t>ü</a:t>
                      </a:r>
                      <a:r>
                        <a:rPr kumimoji="0" lang="tr-TR" altLang="tr-TR" sz="800" b="0" i="0" u="none" strike="noStrike" cap="none" normalizeH="0" baseline="0" smtClean="0">
                          <a:ln>
                            <a:noFill/>
                          </a:ln>
                          <a:solidFill>
                            <a:schemeClr val="tx1"/>
                          </a:solidFill>
                          <a:effectLst/>
                          <a:latin typeface="Arial Tur" panose="020B0604020202020204" pitchFamily="34" charset="0"/>
                        </a:rPr>
                        <a:t>ketimi    </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Yerleşik Hanehalklarının Yurtdışı T</a:t>
                      </a:r>
                      <a:r>
                        <a:rPr kumimoji="0" lang="tr-TR" altLang="tr-TR" sz="800" b="0" i="0" u="none" strike="noStrike" cap="none" normalizeH="0" baseline="0" smtClean="0">
                          <a:ln>
                            <a:noFill/>
                          </a:ln>
                          <a:solidFill>
                            <a:schemeClr val="tx1"/>
                          </a:solidFill>
                          <a:effectLst/>
                          <a:latin typeface="Arial" panose="020B0604020202020204" pitchFamily="34" charset="0"/>
                        </a:rPr>
                        <a:t>ü</a:t>
                      </a:r>
                      <a:r>
                        <a:rPr kumimoji="0" lang="tr-TR" altLang="tr-TR" sz="800" b="0" i="0" u="none" strike="noStrike" cap="none" normalizeH="0" baseline="0" smtClean="0">
                          <a:ln>
                            <a:noFill/>
                          </a:ln>
                          <a:solidFill>
                            <a:schemeClr val="tx1"/>
                          </a:solidFill>
                          <a:effectLst/>
                          <a:latin typeface="Arial Tur" panose="020B0604020202020204" pitchFamily="34" charset="0"/>
                        </a:rPr>
                        <a:t>ketimi   </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Devletin Nihai T</a:t>
                      </a:r>
                      <a:r>
                        <a:rPr kumimoji="0" lang="tr-TR" altLang="tr-TR" sz="800" b="0" i="0" u="none" strike="noStrike" cap="none" normalizeH="0" baseline="0" smtClean="0">
                          <a:ln>
                            <a:noFill/>
                          </a:ln>
                          <a:solidFill>
                            <a:schemeClr val="tx1"/>
                          </a:solidFill>
                          <a:effectLst/>
                          <a:latin typeface="Arial" panose="020B0604020202020204" pitchFamily="34" charset="0"/>
                        </a:rPr>
                        <a:t>ü</a:t>
                      </a:r>
                      <a:r>
                        <a:rPr kumimoji="0" lang="tr-TR" altLang="tr-TR" sz="800" b="0" i="0" u="none" strike="noStrike" cap="none" normalizeH="0" baseline="0" smtClean="0">
                          <a:ln>
                            <a:noFill/>
                          </a:ln>
                          <a:solidFill>
                            <a:schemeClr val="tx1"/>
                          </a:solidFill>
                          <a:effectLst/>
                          <a:latin typeface="Arial Tur" panose="020B0604020202020204" pitchFamily="34" charset="0"/>
                        </a:rPr>
                        <a:t>ketim Harcamaları </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Maaş, </a:t>
                      </a:r>
                      <a:r>
                        <a:rPr kumimoji="0" lang="tr-TR" altLang="tr-TR" sz="800" b="0" i="0" u="none" strike="noStrike" cap="none" normalizeH="0" baseline="0" smtClean="0">
                          <a:ln>
                            <a:noFill/>
                          </a:ln>
                          <a:solidFill>
                            <a:schemeClr val="tx1"/>
                          </a:solidFill>
                          <a:effectLst/>
                          <a:latin typeface="Arial" panose="020B0604020202020204" pitchFamily="34" charset="0"/>
                        </a:rPr>
                        <a:t>Ü</a:t>
                      </a:r>
                      <a:r>
                        <a:rPr kumimoji="0" lang="tr-TR" altLang="tr-TR" sz="800" b="0" i="0" u="none" strike="noStrike" cap="none" normalizeH="0" baseline="0" smtClean="0">
                          <a:ln>
                            <a:noFill/>
                          </a:ln>
                          <a:solidFill>
                            <a:schemeClr val="tx1"/>
                          </a:solidFill>
                          <a:effectLst/>
                          <a:latin typeface="Arial Tur" panose="020B0604020202020204" pitchFamily="34" charset="0"/>
                        </a:rPr>
                        <a:t>cret </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Mal ve Hizmet Alımları </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Gayri Safi Sabit Sermaye Oluşumu </a:t>
                      </a:r>
                      <a:br>
                        <a:rPr kumimoji="0" lang="tr-TR" altLang="tr-TR" sz="800" b="0" i="0" u="none" strike="noStrike" cap="none" normalizeH="0" baseline="0" smtClean="0">
                          <a:ln>
                            <a:noFill/>
                          </a:ln>
                          <a:solidFill>
                            <a:schemeClr val="tx1"/>
                          </a:solidFill>
                          <a:effectLst/>
                          <a:latin typeface="Arial Tur" panose="020B0604020202020204" pitchFamily="34" charset="0"/>
                        </a:rPr>
                      </a:b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1998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66,5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1999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68,8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72,0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11,0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68,3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72,9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21,8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67,6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73,1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11,5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16,2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66,7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72,2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11,4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17,5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69,8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74,9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19,0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75,4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22,3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70,5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74,8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24,1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69,0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73,2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9,8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69,5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73,2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25,2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68,9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72,4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74,6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11,4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6,2</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2010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69,1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72,4</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5,8</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23,9</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1431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2011</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100,0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68,6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71,5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3,5</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0,6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10,3</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4,7</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5,6</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altLang="tr-TR" sz="800" b="0" i="0" u="none" strike="noStrike" cap="none" normalizeH="0" baseline="0" smtClean="0">
                          <a:ln>
                            <a:noFill/>
                          </a:ln>
                          <a:solidFill>
                            <a:schemeClr val="tx1"/>
                          </a:solidFill>
                          <a:effectLst/>
                          <a:latin typeface="Arial Tur" panose="020B0604020202020204" pitchFamily="34" charset="0"/>
                        </a:rPr>
                        <a:t>26,0</a:t>
                      </a:r>
                      <a:endParaRPr kumimoji="0" lang="tr-TR" altLang="tr-TR" sz="1800" b="0" i="0" u="none" strike="noStrike" cap="none" normalizeH="0" baseline="0" smtClean="0">
                        <a:ln>
                          <a:noFill/>
                        </a:ln>
                        <a:solidFill>
                          <a:schemeClr val="tx1"/>
                        </a:solidFill>
                        <a:effectLst/>
                        <a:latin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42168"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31DDE00-724F-4FE8-A55A-68B4D223FBCF}" type="slidenum">
              <a:rPr lang="tr-TR" altLang="tr-TR">
                <a:solidFill>
                  <a:schemeClr val="tx2"/>
                </a:solidFill>
              </a:rPr>
              <a:pPr eaLnBrk="1" hangingPunct="1"/>
              <a:t>9</a:t>
            </a:fld>
            <a:endParaRPr lang="tr-TR" altLang="tr-TR">
              <a:solidFill>
                <a:schemeClr val="tx2"/>
              </a:solidFill>
            </a:endParaRPr>
          </a:p>
        </p:txBody>
      </p:sp>
    </p:spTree>
    <p:extLst>
      <p:ext uri="{BB962C8B-B14F-4D97-AF65-F5344CB8AC3E}">
        <p14:creationId xmlns:p14="http://schemas.microsoft.com/office/powerpoint/2010/main" val="37995551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2134</Words>
  <Application>Microsoft Office PowerPoint</Application>
  <PresentationFormat>Geniş ekran</PresentationFormat>
  <Paragraphs>1332</Paragraphs>
  <Slides>26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26</vt:i4>
      </vt:variant>
    </vt:vector>
  </HeadingPairs>
  <TitlesOfParts>
    <vt:vector size="32" baseType="lpstr">
      <vt:lpstr>Arial</vt:lpstr>
      <vt:lpstr>Arial Tur</vt:lpstr>
      <vt:lpstr>Calibri</vt:lpstr>
      <vt:lpstr>Calibri Light</vt:lpstr>
      <vt:lpstr>Wingdings 3</vt:lpstr>
      <vt:lpstr>Office Teması</vt:lpstr>
      <vt:lpstr>GELİR YÖNTEMİNE GÖRE GAYRİ SAFİ YURTİÇİ HASILA (1987 BAZLI)</vt:lpstr>
      <vt:lpstr>PowerPoint Sunusu</vt:lpstr>
      <vt:lpstr>Harcama Yöntemi ile Gayri Safi Yurtiçi Hasıla (GSYH) (1998 Bazlı)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İllere Göre Gayri Safi Yurtiçi Hasıla</vt:lpstr>
      <vt:lpstr>Bölgesel Gayri Safi Katma Değer (Regional Gross Value Added) </vt:lpstr>
      <vt:lpstr>PowerPoint Sunusu</vt:lpstr>
      <vt:lpstr>ARZ-KULLANIM ve GİRDİ-ÇIKTI TABLOLARI  (SUPPLY-USE and INPUT-OUTPUT TABLES)</vt:lpstr>
      <vt:lpstr>PowerPoint Sunusu</vt:lpstr>
      <vt:lpstr>PowerPoint Sunusu</vt:lpstr>
      <vt:lpstr>PowerPoint Sunusu</vt:lpstr>
      <vt:lpstr>ULUSLAR ARASI KARŞILAŞTIRMALARDA  SATIN ALMA GÜCÜ PARİTESİ (SGP) ÇALIŞMALARI  (PURCHASING POWER PARITY (PPP) STUDIES  FOR INTERNATIONAL COMPARISONS)</vt:lpstr>
      <vt:lpstr>PowerPoint Sunusu</vt:lpstr>
      <vt:lpstr>PowerPoint Sunusu</vt:lpstr>
      <vt:lpstr>PowerPoint Sunusu</vt:lpstr>
      <vt:lpstr>PowerPoint Sunusu</vt:lpstr>
      <vt:lpstr>MİLLİ GELİRİN ÖLÇÜLMESİNDE BAZI GÜÇLÜKLER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mas</dc:creator>
  <cp:lastModifiedBy>arif şahin</cp:lastModifiedBy>
  <cp:revision>5</cp:revision>
  <dcterms:created xsi:type="dcterms:W3CDTF">2018-01-10T11:29:39Z</dcterms:created>
  <dcterms:modified xsi:type="dcterms:W3CDTF">2019-11-20T10:20:10Z</dcterms:modified>
</cp:coreProperties>
</file>