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9" r:id="rId2"/>
    <p:sldId id="365" r:id="rId3"/>
    <p:sldId id="357" r:id="rId4"/>
    <p:sldId id="358" r:id="rId5"/>
    <p:sldId id="359" r:id="rId6"/>
    <p:sldId id="360" r:id="rId7"/>
    <p:sldId id="361" r:id="rId8"/>
    <p:sldId id="362" r:id="rId9"/>
    <p:sldId id="363" r:id="rId10"/>
    <p:sldId id="364" r:id="rId11"/>
    <p:sldId id="352" r:id="rId12"/>
    <p:sldId id="353" r:id="rId13"/>
    <p:sldId id="354" r:id="rId14"/>
    <p:sldId id="313"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14" d="100"/>
          <a:sy n="114" d="100"/>
        </p:scale>
        <p:origin x="1569"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E03037D-4317-4D69-96B4-1BA0F90BBA84}"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34791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E03037D-4317-4D69-96B4-1BA0F90BBA84}"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17681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E03037D-4317-4D69-96B4-1BA0F90BBA84}"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1731197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E03037D-4317-4D69-96B4-1BA0F90BBA84}"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46015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03037D-4317-4D69-96B4-1BA0F90BBA84}" type="datetimeFigureOut">
              <a:rPr lang="tr-TR" smtClean="0"/>
              <a:t>12.11.2018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2679292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E03037D-4317-4D69-96B4-1BA0F90BBA84}" type="datetimeFigureOut">
              <a:rPr lang="tr-TR" smtClean="0"/>
              <a:t>12.11.2018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1194084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E03037D-4317-4D69-96B4-1BA0F90BBA84}" type="datetimeFigureOut">
              <a:rPr lang="tr-TR" smtClean="0"/>
              <a:t>12.11.2018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437859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E03037D-4317-4D69-96B4-1BA0F90BBA84}" type="datetimeFigureOut">
              <a:rPr lang="tr-TR" smtClean="0"/>
              <a:t>12.11.2018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1960429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03037D-4317-4D69-96B4-1BA0F90BBA84}" type="datetimeFigureOut">
              <a:rPr lang="tr-TR" smtClean="0"/>
              <a:t>12.11.2018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2650534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DE03037D-4317-4D69-96B4-1BA0F90BBA84}" type="datetimeFigureOut">
              <a:rPr lang="tr-TR" smtClean="0"/>
              <a:t>12.11.2018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4240086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DE03037D-4317-4D69-96B4-1BA0F90BBA84}" type="datetimeFigureOut">
              <a:rPr lang="tr-TR" smtClean="0"/>
              <a:t>12.11.2018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411B174-63B8-420C-86BE-BECAFB4A5C50}" type="slidenum">
              <a:rPr lang="tr-TR" smtClean="0"/>
              <a:t>‹#›</a:t>
            </a:fld>
            <a:endParaRPr lang="tr-TR"/>
          </a:p>
        </p:txBody>
      </p:sp>
    </p:spTree>
    <p:extLst>
      <p:ext uri="{BB962C8B-B14F-4D97-AF65-F5344CB8AC3E}">
        <p14:creationId xmlns:p14="http://schemas.microsoft.com/office/powerpoint/2010/main" val="4252783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03037D-4317-4D69-96B4-1BA0F90BBA84}" type="datetimeFigureOut">
              <a:rPr lang="tr-TR" smtClean="0"/>
              <a:t>12.11.2018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11B174-63B8-420C-86BE-BECAFB4A5C50}" type="slidenum">
              <a:rPr lang="tr-TR" smtClean="0"/>
              <a:t>‹#›</a:t>
            </a:fld>
            <a:endParaRPr lang="tr-TR"/>
          </a:p>
        </p:txBody>
      </p:sp>
    </p:spTree>
    <p:extLst>
      <p:ext uri="{BB962C8B-B14F-4D97-AF65-F5344CB8AC3E}">
        <p14:creationId xmlns:p14="http://schemas.microsoft.com/office/powerpoint/2010/main" val="590707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astro.columbia.edu/~archung/labs/fall2001/lec01_fall01.html" TargetMode="External"/><Relationship Id="rId2" Type="http://schemas.openxmlformats.org/officeDocument/2006/relationships/hyperlink" Target="http://www.physics.hku.hk/~nature/CD/regulare/lectures/chap02.html" TargetMode="External"/><Relationship Id="rId1" Type="http://schemas.openxmlformats.org/officeDocument/2006/relationships/slideLayout" Target="../slideLayouts/slideLayout2.xml"/><Relationship Id="rId6" Type="http://schemas.openxmlformats.org/officeDocument/2006/relationships/hyperlink" Target="http://www.astrologyclub.org/articles/nodes/nodes.htm" TargetMode="External"/><Relationship Id="rId5" Type="http://schemas.openxmlformats.org/officeDocument/2006/relationships/hyperlink" Target="http://www.phy.olemiss.edu/~luca/astr/Topics-Introduction/Eclipses-N.html" TargetMode="External"/><Relationship Id="rId4" Type="http://schemas.openxmlformats.org/officeDocument/2006/relationships/hyperlink" Target="http://www.timezone.com/library/tmachine/tmachine000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08DD46A8-0B60-4A77-9DB9-8EAB09BF740D}"/>
              </a:ext>
            </a:extLst>
          </p:cNvPr>
          <p:cNvSpPr>
            <a:spLocks noGrp="1" noChangeArrowheads="1"/>
          </p:cNvSpPr>
          <p:nvPr>
            <p:ph type="body" idx="1"/>
          </p:nvPr>
        </p:nvSpPr>
        <p:spPr>
          <a:xfrm>
            <a:off x="250825" y="1495280"/>
            <a:ext cx="8435975" cy="3949176"/>
          </a:xfrm>
        </p:spPr>
        <p:txBody>
          <a:bodyPr>
            <a:normAutofit lnSpcReduction="10000"/>
          </a:bodyPr>
          <a:lstStyle/>
          <a:p>
            <a:pPr algn="just">
              <a:lnSpc>
                <a:spcPct val="150000"/>
              </a:lnSpc>
              <a:buFontTx/>
              <a:buNone/>
            </a:pPr>
            <a:r>
              <a:rPr lang="tr-TR" altLang="en-US" sz="2000" dirty="0">
                <a:latin typeface="Times New Roman" panose="02020603050405020304" pitchFamily="18" charset="0"/>
                <a:cs typeface="Times New Roman" panose="02020603050405020304" pitchFamily="18" charset="0"/>
              </a:rPr>
              <a:t>		</a:t>
            </a:r>
          </a:p>
          <a:p>
            <a:pPr algn="just">
              <a:lnSpc>
                <a:spcPct val="150000"/>
              </a:lnSpc>
              <a:buFontTx/>
              <a:buNone/>
            </a:pPr>
            <a:r>
              <a:rPr lang="tr-TR" altLang="en-US" sz="2000" dirty="0">
                <a:latin typeface="Times New Roman" panose="02020603050405020304" pitchFamily="18" charset="0"/>
                <a:cs typeface="Times New Roman" panose="02020603050405020304" pitchFamily="18" charset="0"/>
              </a:rPr>
              <a:t>		Şimdi kuzey enlemlerinde bulunan bir gözlemci için Ay</a:t>
            </a:r>
            <a:r>
              <a:rPr lang="en-US" altLang="en-US" sz="2000" dirty="0">
                <a:latin typeface="Times New Roman" panose="02020603050405020304" pitchFamily="18" charset="0"/>
                <a:cs typeface="Times New Roman" panose="02020603050405020304" pitchFamily="18" charset="0"/>
              </a:rPr>
              <a:t>’</a:t>
            </a:r>
            <a:r>
              <a:rPr lang="tr-TR" altLang="en-US" sz="2000" dirty="0" err="1">
                <a:latin typeface="Times New Roman" panose="02020603050405020304" pitchFamily="18" charset="0"/>
                <a:cs typeface="Times New Roman" panose="02020603050405020304" pitchFamily="18" charset="0"/>
              </a:rPr>
              <a:t>ın</a:t>
            </a:r>
            <a:r>
              <a:rPr lang="tr-TR" altLang="en-US" sz="2000" dirty="0">
                <a:latin typeface="Times New Roman" panose="02020603050405020304" pitchFamily="18" charset="0"/>
                <a:cs typeface="Times New Roman" panose="02020603050405020304" pitchFamily="18" charset="0"/>
              </a:rPr>
              <a:t> ufkun üstünde kalma süresini inceleyelim. Soruyu biraz kolaylaştırmak için </a:t>
            </a:r>
            <a:r>
              <a:rPr lang="tr-TR" altLang="en-US" sz="2000" u="sng" dirty="0">
                <a:solidFill>
                  <a:srgbClr val="CC00FF"/>
                </a:solidFill>
                <a:latin typeface="Times New Roman" panose="02020603050405020304" pitchFamily="18" charset="0"/>
                <a:cs typeface="Times New Roman" panose="02020603050405020304" pitchFamily="18" charset="0"/>
              </a:rPr>
              <a:t>Ay</a:t>
            </a:r>
            <a:r>
              <a:rPr lang="en-US" altLang="en-US" sz="2000" u="sng" dirty="0">
                <a:solidFill>
                  <a:srgbClr val="CC00FF"/>
                </a:solidFill>
                <a:latin typeface="Times New Roman" panose="02020603050405020304" pitchFamily="18" charset="0"/>
                <a:cs typeface="Times New Roman" panose="02020603050405020304" pitchFamily="18" charset="0"/>
              </a:rPr>
              <a:t>’</a:t>
            </a:r>
            <a:r>
              <a:rPr lang="tr-TR" altLang="en-US" sz="2000" u="sng" dirty="0" err="1">
                <a:solidFill>
                  <a:srgbClr val="CC00FF"/>
                </a:solidFill>
                <a:latin typeface="Times New Roman" panose="02020603050405020304" pitchFamily="18" charset="0"/>
                <a:cs typeface="Times New Roman" panose="02020603050405020304" pitchFamily="18" charset="0"/>
              </a:rPr>
              <a:t>ın</a:t>
            </a:r>
            <a:r>
              <a:rPr lang="tr-TR" altLang="en-US" sz="2000" u="sng" dirty="0">
                <a:solidFill>
                  <a:srgbClr val="CC00FF"/>
                </a:solidFill>
                <a:latin typeface="Times New Roman" panose="02020603050405020304" pitchFamily="18" charset="0"/>
                <a:cs typeface="Times New Roman" panose="02020603050405020304" pitchFamily="18" charset="0"/>
              </a:rPr>
              <a:t> </a:t>
            </a:r>
            <a:r>
              <a:rPr lang="tr-TR" altLang="en-US" sz="2000" u="sng" dirty="0" err="1">
                <a:solidFill>
                  <a:srgbClr val="CC00FF"/>
                </a:solidFill>
                <a:latin typeface="Times New Roman" panose="02020603050405020304" pitchFamily="18" charset="0"/>
                <a:cs typeface="Times New Roman" panose="02020603050405020304" pitchFamily="18" charset="0"/>
              </a:rPr>
              <a:t>ekliptik</a:t>
            </a:r>
            <a:r>
              <a:rPr lang="tr-TR" altLang="en-US" sz="2000" u="sng" dirty="0">
                <a:solidFill>
                  <a:srgbClr val="CC00FF"/>
                </a:solidFill>
                <a:latin typeface="Times New Roman" panose="02020603050405020304" pitchFamily="18" charset="0"/>
                <a:cs typeface="Times New Roman" panose="02020603050405020304" pitchFamily="18" charset="0"/>
              </a:rPr>
              <a:t> üzerinde dolandığını kabul edelim.</a:t>
            </a:r>
            <a:r>
              <a:rPr lang="tr-TR" altLang="en-US" sz="2000" dirty="0">
                <a:latin typeface="Times New Roman" panose="02020603050405020304" pitchFamily="18" charset="0"/>
                <a:cs typeface="Times New Roman" panose="02020603050405020304" pitchFamily="18" charset="0"/>
              </a:rPr>
              <a:t> </a:t>
            </a:r>
            <a:endParaRPr lang="en-US" altLang="en-US" sz="2000" dirty="0">
              <a:latin typeface="Times New Roman" panose="02020603050405020304" pitchFamily="18" charset="0"/>
              <a:cs typeface="Times New Roman" panose="02020603050405020304" pitchFamily="18" charset="0"/>
            </a:endParaRPr>
          </a:p>
          <a:p>
            <a:pPr algn="just">
              <a:lnSpc>
                <a:spcPct val="150000"/>
              </a:lnSpc>
              <a:buFontTx/>
              <a:buNone/>
            </a:pPr>
            <a:endParaRPr lang="en-US" altLang="en-US" sz="2000" dirty="0">
              <a:latin typeface="Times New Roman" panose="02020603050405020304" pitchFamily="18" charset="0"/>
              <a:cs typeface="Times New Roman" panose="02020603050405020304" pitchFamily="18" charset="0"/>
            </a:endParaRPr>
          </a:p>
          <a:p>
            <a:pPr algn="just">
              <a:lnSpc>
                <a:spcPct val="150000"/>
              </a:lnSpc>
              <a:buFontTx/>
              <a:buNone/>
            </a:pPr>
            <a:r>
              <a:rPr lang="en-US" altLang="en-US" sz="2000" dirty="0">
                <a:latin typeface="Times New Roman" panose="02020603050405020304" pitchFamily="18" charset="0"/>
                <a:cs typeface="Times New Roman" panose="02020603050405020304" pitchFamily="18" charset="0"/>
              </a:rPr>
              <a:t>	</a:t>
            </a:r>
            <a:r>
              <a:rPr lang="tr-TR" altLang="en-US" sz="2000" dirty="0">
                <a:latin typeface="Times New Roman" panose="02020603050405020304" pitchFamily="18" charset="0"/>
                <a:cs typeface="Times New Roman" panose="02020603050405020304" pitchFamily="18" charset="0"/>
              </a:rPr>
              <a:t>İlkbahar mevsiminde Güneş Koç noktası, yani ekvator yakınlarında olacaktır. Bir ay içinde, Ay nasıl olsa bir kez Güneşe kavuşacak ve yeniay evresine girecektir. (Şekil 5)</a:t>
            </a:r>
          </a:p>
          <a:p>
            <a:pPr algn="just">
              <a:lnSpc>
                <a:spcPct val="150000"/>
              </a:lnSpc>
              <a:buFontTx/>
              <a:buNone/>
            </a:pPr>
            <a:endParaRPr lang="tr-TR" alt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F03351CD-4234-4A99-B747-5D2BEBF090C8}"/>
              </a:ext>
            </a:extLst>
          </p:cNvPr>
          <p:cNvSpPr>
            <a:spLocks noGrp="1" noChangeArrowheads="1"/>
          </p:cNvSpPr>
          <p:nvPr>
            <p:ph type="title"/>
          </p:nvPr>
        </p:nvSpPr>
        <p:spPr>
          <a:xfrm>
            <a:off x="765233" y="218318"/>
            <a:ext cx="7613533" cy="1014863"/>
          </a:xfrm>
          <a:solidFill>
            <a:srgbClr val="A4D1FA"/>
          </a:solidFill>
          <a:ln>
            <a:solidFill>
              <a:srgbClr val="000099"/>
            </a:solidFill>
            <a:miter lim="800000"/>
            <a:headEnd/>
            <a:tailEnd/>
          </a:ln>
        </p:spPr>
        <p:txBody>
          <a:bodyPr vert="horz" lIns="91440" tIns="45720" rIns="91440" bIns="45720" rtlCol="0" anchor="ctr">
            <a:normAutofit fontScale="90000"/>
          </a:bodyPr>
          <a:lstStyle/>
          <a:p>
            <a:pPr algn="ctr"/>
            <a:r>
              <a:rPr lang="tr-TR" altLang="en-US" sz="3600" b="1" dirty="0">
                <a:solidFill>
                  <a:srgbClr val="000099"/>
                </a:solidFill>
                <a:latin typeface="Times New Roman" panose="02020603050405020304" pitchFamily="18" charset="0"/>
                <a:cs typeface="Times New Roman" panose="02020603050405020304" pitchFamily="18" charset="0"/>
              </a:rPr>
              <a:t>III. AYIN GÖRÜNEN HAREKETİ</a:t>
            </a:r>
            <a:r>
              <a:rPr lang="en-US" altLang="en-US" sz="3600" b="1" dirty="0">
                <a:solidFill>
                  <a:srgbClr val="000099"/>
                </a:solidFill>
                <a:latin typeface="Times New Roman" panose="02020603050405020304" pitchFamily="18" charset="0"/>
                <a:cs typeface="Times New Roman" panose="02020603050405020304" pitchFamily="18" charset="0"/>
              </a:rPr>
              <a:t> - II</a:t>
            </a:r>
            <a:endParaRPr lang="tr-TR" altLang="en-US" sz="3600" b="1" dirty="0">
              <a:solidFill>
                <a:srgbClr val="0000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0421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FD111473-DAE1-406A-B093-85C1ED0D7837}"/>
              </a:ext>
            </a:extLst>
          </p:cNvPr>
          <p:cNvSpPr>
            <a:spLocks noGrp="1" noChangeArrowheads="1"/>
          </p:cNvSpPr>
          <p:nvPr>
            <p:ph type="title"/>
          </p:nvPr>
        </p:nvSpPr>
        <p:spPr>
          <a:xfrm>
            <a:off x="154672" y="84095"/>
            <a:ext cx="7886700" cy="1325563"/>
          </a:xfrm>
        </p:spPr>
        <p:txBody>
          <a:bodyPr/>
          <a:lstStyle/>
          <a:p>
            <a:r>
              <a:rPr lang="tr-TR" altLang="en-US" b="1" dirty="0">
                <a:solidFill>
                  <a:srgbClr val="E00C25"/>
                </a:solidFill>
                <a:latin typeface="Monotype Corsiva" panose="03010101010201010101" pitchFamily="66" charset="0"/>
              </a:rPr>
              <a:t>Kış</a:t>
            </a:r>
          </a:p>
        </p:txBody>
      </p:sp>
      <p:sp>
        <p:nvSpPr>
          <p:cNvPr id="148483" name="Rectangle 3">
            <a:extLst>
              <a:ext uri="{FF2B5EF4-FFF2-40B4-BE49-F238E27FC236}">
                <a16:creationId xmlns:a16="http://schemas.microsoft.com/office/drawing/2014/main" id="{ABFC023E-71BA-41E4-83E8-F3FD98478E33}"/>
              </a:ext>
            </a:extLst>
          </p:cNvPr>
          <p:cNvSpPr>
            <a:spLocks noGrp="1" noChangeArrowheads="1"/>
          </p:cNvSpPr>
          <p:nvPr>
            <p:ph type="body" idx="1"/>
          </p:nvPr>
        </p:nvSpPr>
        <p:spPr>
          <a:xfrm>
            <a:off x="628649" y="1825625"/>
            <a:ext cx="8116873" cy="4351338"/>
          </a:xfrm>
        </p:spPr>
        <p:txBody>
          <a:bodyPr/>
          <a:lstStyle/>
          <a:p>
            <a:pPr>
              <a:buFontTx/>
              <a:buNone/>
            </a:pPr>
            <a:r>
              <a:rPr lang="tr-TR" altLang="en-US" dirty="0">
                <a:solidFill>
                  <a:srgbClr val="FF0066"/>
                </a:solidFill>
                <a:latin typeface="Monotype Corsiva" panose="03010101010201010101" pitchFamily="66" charset="0"/>
              </a:rPr>
              <a:t>Evre			</a:t>
            </a:r>
            <a:r>
              <a:rPr lang="tr-TR" altLang="en-US" dirty="0">
                <a:solidFill>
                  <a:srgbClr val="FF0066"/>
                </a:solidFill>
                <a:latin typeface="Monotype Corsiva" panose="03010101010201010101" pitchFamily="66" charset="0"/>
                <a:sym typeface="Symbol" panose="05050102010706020507" pitchFamily="18" charset="2"/>
              </a:rPr>
              <a:t>ay		Görülme	Görülmeme</a:t>
            </a:r>
          </a:p>
          <a:p>
            <a:pPr>
              <a:buFontTx/>
              <a:buNone/>
            </a:pPr>
            <a:r>
              <a:rPr lang="tr-TR" altLang="en-US" dirty="0">
                <a:solidFill>
                  <a:srgbClr val="FF0066"/>
                </a:solidFill>
                <a:latin typeface="Monotype Corsiva" panose="03010101010201010101" pitchFamily="66" charset="0"/>
              </a:rPr>
              <a:t>						 Süresi	    </a:t>
            </a:r>
            <a:r>
              <a:rPr lang="en-US" altLang="en-US" dirty="0">
                <a:solidFill>
                  <a:srgbClr val="FF0066"/>
                </a:solidFill>
                <a:latin typeface="Monotype Corsiva" panose="03010101010201010101" pitchFamily="66" charset="0"/>
              </a:rPr>
              <a:t>	</a:t>
            </a:r>
            <a:r>
              <a:rPr lang="tr-TR" altLang="en-US" dirty="0">
                <a:solidFill>
                  <a:srgbClr val="FF0066"/>
                </a:solidFill>
                <a:latin typeface="Monotype Corsiva" panose="03010101010201010101" pitchFamily="66" charset="0"/>
              </a:rPr>
              <a:t>Süresi</a:t>
            </a:r>
          </a:p>
          <a:p>
            <a:pPr>
              <a:buFontTx/>
              <a:buNone/>
            </a:pPr>
            <a:r>
              <a:rPr lang="tr-TR" altLang="en-US" dirty="0">
                <a:latin typeface="Monotype Corsiva" panose="03010101010201010101" pitchFamily="66" charset="0"/>
              </a:rPr>
              <a:t>Yeniay		</a:t>
            </a:r>
            <a:r>
              <a:rPr lang="en-US" altLang="en-US" dirty="0">
                <a:latin typeface="Monotype Corsiva" panose="03010101010201010101" pitchFamily="66" charset="0"/>
              </a:rPr>
              <a:t>	</a:t>
            </a:r>
            <a:r>
              <a:rPr lang="tr-TR" altLang="en-US" dirty="0">
                <a:latin typeface="Monotype Corsiva" panose="03010101010201010101" pitchFamily="66" charset="0"/>
              </a:rPr>
              <a:t>-23</a:t>
            </a:r>
            <a:r>
              <a:rPr lang="tr-TR" altLang="en-US" baseline="30000" dirty="0">
                <a:latin typeface="Monotype Corsiva" panose="03010101010201010101" pitchFamily="66" charset="0"/>
              </a:rPr>
              <a:t>o</a:t>
            </a:r>
            <a:r>
              <a:rPr lang="tr-TR" altLang="en-US" dirty="0">
                <a:latin typeface="Monotype Corsiva" panose="03010101010201010101" pitchFamily="66" charset="0"/>
              </a:rPr>
              <a:t> 27’     	&lt;12saat	&gt;12saat</a:t>
            </a:r>
          </a:p>
          <a:p>
            <a:pPr>
              <a:buFontTx/>
              <a:buNone/>
            </a:pPr>
            <a:r>
              <a:rPr lang="tr-TR" altLang="en-US" dirty="0">
                <a:latin typeface="Monotype Corsiva" panose="03010101010201010101" pitchFamily="66" charset="0"/>
              </a:rPr>
              <a:t>İlkdördün		0</a:t>
            </a:r>
            <a:r>
              <a:rPr lang="tr-TR" altLang="en-US" baseline="30000" dirty="0">
                <a:latin typeface="Monotype Corsiva" panose="03010101010201010101" pitchFamily="66" charset="0"/>
              </a:rPr>
              <a:t>o</a:t>
            </a:r>
            <a:r>
              <a:rPr lang="tr-TR" altLang="en-US" dirty="0">
                <a:latin typeface="Monotype Corsiva" panose="03010101010201010101" pitchFamily="66" charset="0"/>
              </a:rPr>
              <a:t>		12saat	</a:t>
            </a:r>
            <a:r>
              <a:rPr lang="en-US" altLang="en-US" dirty="0">
                <a:latin typeface="Monotype Corsiva" panose="03010101010201010101" pitchFamily="66" charset="0"/>
              </a:rPr>
              <a:t>	</a:t>
            </a:r>
            <a:r>
              <a:rPr lang="tr-TR" altLang="en-US" dirty="0">
                <a:latin typeface="Monotype Corsiva" panose="03010101010201010101" pitchFamily="66" charset="0"/>
              </a:rPr>
              <a:t>12saat</a:t>
            </a:r>
          </a:p>
          <a:p>
            <a:pPr>
              <a:buFontTx/>
              <a:buNone/>
            </a:pPr>
            <a:r>
              <a:rPr lang="tr-TR" altLang="en-US" dirty="0">
                <a:latin typeface="Monotype Corsiva" panose="03010101010201010101" pitchFamily="66" charset="0"/>
              </a:rPr>
              <a:t>Dolunay	           23</a:t>
            </a:r>
            <a:r>
              <a:rPr lang="tr-TR" altLang="en-US" baseline="30000" dirty="0">
                <a:latin typeface="Monotype Corsiva" panose="03010101010201010101" pitchFamily="66" charset="0"/>
              </a:rPr>
              <a:t>o</a:t>
            </a:r>
            <a:r>
              <a:rPr lang="tr-TR" altLang="en-US" dirty="0">
                <a:latin typeface="Monotype Corsiva" panose="03010101010201010101" pitchFamily="66" charset="0"/>
              </a:rPr>
              <a:t> 27’	</a:t>
            </a:r>
            <a:r>
              <a:rPr lang="en-US" altLang="en-US" dirty="0">
                <a:latin typeface="Monotype Corsiva" panose="03010101010201010101" pitchFamily="66" charset="0"/>
              </a:rPr>
              <a:t>	</a:t>
            </a:r>
            <a:r>
              <a:rPr lang="tr-TR" altLang="en-US" dirty="0">
                <a:latin typeface="Monotype Corsiva" panose="03010101010201010101" pitchFamily="66" charset="0"/>
              </a:rPr>
              <a:t>&gt;12saat	&lt;12saat</a:t>
            </a:r>
          </a:p>
          <a:p>
            <a:pPr>
              <a:buFontTx/>
              <a:buNone/>
            </a:pPr>
            <a:r>
              <a:rPr lang="tr-TR" altLang="en-US" dirty="0" err="1">
                <a:latin typeface="Monotype Corsiva" panose="03010101010201010101" pitchFamily="66" charset="0"/>
              </a:rPr>
              <a:t>Sondördün</a:t>
            </a:r>
            <a:r>
              <a:rPr lang="tr-TR" altLang="en-US" dirty="0">
                <a:latin typeface="Monotype Corsiva" panose="03010101010201010101" pitchFamily="66" charset="0"/>
              </a:rPr>
              <a:t>		0</a:t>
            </a:r>
            <a:r>
              <a:rPr lang="tr-TR" altLang="en-US" baseline="30000" dirty="0">
                <a:latin typeface="Monotype Corsiva" panose="03010101010201010101" pitchFamily="66" charset="0"/>
              </a:rPr>
              <a:t>o</a:t>
            </a:r>
            <a:r>
              <a:rPr lang="tr-TR" altLang="en-US" dirty="0">
                <a:latin typeface="Monotype Corsiva" panose="03010101010201010101" pitchFamily="66" charset="0"/>
              </a:rPr>
              <a:t>		12saat	</a:t>
            </a:r>
            <a:r>
              <a:rPr lang="en-US" altLang="en-US" dirty="0">
                <a:latin typeface="Monotype Corsiva" panose="03010101010201010101" pitchFamily="66" charset="0"/>
              </a:rPr>
              <a:t>	</a:t>
            </a:r>
            <a:r>
              <a:rPr lang="tr-TR" altLang="en-US" dirty="0">
                <a:latin typeface="Monotype Corsiva" panose="03010101010201010101" pitchFamily="66" charset="0"/>
              </a:rPr>
              <a:t>12saat</a:t>
            </a:r>
          </a:p>
        </p:txBody>
      </p:sp>
    </p:spTree>
    <p:extLst>
      <p:ext uri="{BB962C8B-B14F-4D97-AF65-F5344CB8AC3E}">
        <p14:creationId xmlns:p14="http://schemas.microsoft.com/office/powerpoint/2010/main" val="3011399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a:extLst>
              <a:ext uri="{FF2B5EF4-FFF2-40B4-BE49-F238E27FC236}">
                <a16:creationId xmlns:a16="http://schemas.microsoft.com/office/drawing/2014/main" id="{3ABDF3BB-B639-49D9-987C-69E1F0C8A835}"/>
              </a:ext>
            </a:extLst>
          </p:cNvPr>
          <p:cNvSpPr>
            <a:spLocks noGrp="1" noChangeArrowheads="1"/>
          </p:cNvSpPr>
          <p:nvPr>
            <p:ph type="body" idx="1"/>
          </p:nvPr>
        </p:nvSpPr>
        <p:spPr>
          <a:xfrm>
            <a:off x="390525" y="1015272"/>
            <a:ext cx="8362950" cy="5318125"/>
          </a:xfrm>
        </p:spPr>
        <p:txBody>
          <a:bodyPr>
            <a:normAutofit/>
          </a:bodyPr>
          <a:lstStyle/>
          <a:p>
            <a:pPr algn="just">
              <a:lnSpc>
                <a:spcPct val="160000"/>
              </a:lnSpc>
              <a:buFontTx/>
              <a:buNone/>
            </a:pPr>
            <a:r>
              <a:rPr lang="tr-TR" altLang="en-US" sz="1800" dirty="0">
                <a:latin typeface="Times New Roman" panose="02020603050405020304" pitchFamily="18" charset="0"/>
                <a:cs typeface="Times New Roman" panose="02020603050405020304" pitchFamily="18" charset="0"/>
              </a:rPr>
              <a:t>	Ay yörüngesi tutulma dairesi ile tam çakışık olmadığına göre, gerçek olay buraya kadar, yaptığımız irdelemelerin sonuçlarında bir parça farklıdır. Birinci fark, Ay</a:t>
            </a:r>
            <a:r>
              <a:rPr lang="en-US" altLang="en-US" sz="1800" dirty="0">
                <a:latin typeface="Times New Roman" panose="02020603050405020304" pitchFamily="18" charset="0"/>
                <a:cs typeface="Times New Roman" panose="02020603050405020304" pitchFamily="18" charset="0"/>
              </a:rPr>
              <a:t>’</a:t>
            </a:r>
            <a:r>
              <a:rPr lang="tr-TR" altLang="en-US" sz="1800" dirty="0" err="1">
                <a:latin typeface="Times New Roman" panose="02020603050405020304" pitchFamily="18" charset="0"/>
                <a:cs typeface="Times New Roman" panose="02020603050405020304" pitchFamily="18" charset="0"/>
              </a:rPr>
              <a:t>ın</a:t>
            </a:r>
            <a:r>
              <a:rPr lang="tr-TR" altLang="en-US" sz="1800" dirty="0">
                <a:latin typeface="Times New Roman" panose="02020603050405020304" pitchFamily="18" charset="0"/>
                <a:cs typeface="Times New Roman" panose="02020603050405020304" pitchFamily="18" charset="0"/>
              </a:rPr>
              <a:t> ufkun üstünde kalma müddetinde kendini gösterir. Söz gelimi, ayın yengeç burcu yakınlarında iken ufkun üstünde kalma müddeti bahis konusu olursa, o tarihte Ay yörüngesinin </a:t>
            </a:r>
            <a:r>
              <a:rPr lang="tr-TR" altLang="en-US" sz="1800" dirty="0" err="1">
                <a:latin typeface="Times New Roman" panose="02020603050405020304" pitchFamily="18" charset="0"/>
                <a:cs typeface="Times New Roman" panose="02020603050405020304" pitchFamily="18" charset="0"/>
              </a:rPr>
              <a:t>ekliptiğe</a:t>
            </a:r>
            <a:r>
              <a:rPr lang="tr-TR" altLang="en-US" sz="1800" dirty="0">
                <a:latin typeface="Times New Roman" panose="02020603050405020304" pitchFamily="18" charset="0"/>
                <a:cs typeface="Times New Roman" panose="02020603050405020304" pitchFamily="18" charset="0"/>
              </a:rPr>
              <a:t> göre durumu bilinmektedir. </a:t>
            </a:r>
            <a:endParaRPr lang="en-US" altLang="en-US" sz="1800" dirty="0">
              <a:latin typeface="Times New Roman" panose="02020603050405020304" pitchFamily="18" charset="0"/>
              <a:cs typeface="Times New Roman" panose="02020603050405020304" pitchFamily="18" charset="0"/>
            </a:endParaRPr>
          </a:p>
          <a:p>
            <a:pPr algn="just">
              <a:lnSpc>
                <a:spcPct val="160000"/>
              </a:lnSpc>
              <a:buFontTx/>
              <a:buNone/>
            </a:pPr>
            <a:endParaRPr lang="en-US" altLang="en-US" sz="1800" dirty="0">
              <a:latin typeface="Times New Roman" panose="02020603050405020304" pitchFamily="18" charset="0"/>
              <a:cs typeface="Times New Roman" panose="02020603050405020304" pitchFamily="18" charset="0"/>
            </a:endParaRPr>
          </a:p>
          <a:p>
            <a:pPr algn="just">
              <a:lnSpc>
                <a:spcPct val="160000"/>
              </a:lnSpc>
              <a:buFontTx/>
              <a:buNone/>
            </a:pPr>
            <a:r>
              <a:rPr lang="en-US" altLang="en-US" sz="1800" dirty="0">
                <a:latin typeface="Times New Roman" panose="02020603050405020304" pitchFamily="18" charset="0"/>
                <a:cs typeface="Times New Roman" panose="02020603050405020304" pitchFamily="18" charset="0"/>
              </a:rPr>
              <a:t>	</a:t>
            </a:r>
            <a:r>
              <a:rPr lang="tr-TR" altLang="en-US" sz="1800" dirty="0">
                <a:latin typeface="Times New Roman" panose="02020603050405020304" pitchFamily="18" charset="0"/>
                <a:cs typeface="Times New Roman" panose="02020603050405020304" pitchFamily="18" charset="0"/>
              </a:rPr>
              <a:t>Kabul edelim ki o tarihte çıkış düğümü Koç burcundadır; o halde bu tarihte Ay Yengeç burucunda iken onun ekvatordan olan </a:t>
            </a:r>
            <a:r>
              <a:rPr lang="tr-TR" altLang="en-US" sz="1800" dirty="0" err="1">
                <a:latin typeface="Times New Roman" panose="02020603050405020304" pitchFamily="18" charset="0"/>
                <a:cs typeface="Times New Roman" panose="02020603050405020304" pitchFamily="18" charset="0"/>
              </a:rPr>
              <a:t>açısal</a:t>
            </a:r>
            <a:r>
              <a:rPr lang="tr-TR" altLang="en-US" sz="1800" dirty="0">
                <a:latin typeface="Times New Roman" panose="02020603050405020304" pitchFamily="18" charset="0"/>
                <a:cs typeface="Times New Roman" panose="02020603050405020304" pitchFamily="18" charset="0"/>
              </a:rPr>
              <a:t> uzaklığı 23</a:t>
            </a:r>
            <a:r>
              <a:rPr lang="tr-TR" altLang="en-US" sz="1800" baseline="30000" dirty="0">
                <a:latin typeface="Times New Roman" panose="02020603050405020304" pitchFamily="18" charset="0"/>
                <a:cs typeface="Times New Roman" panose="02020603050405020304" pitchFamily="18" charset="0"/>
              </a:rPr>
              <a:t>o</a:t>
            </a:r>
            <a:r>
              <a:rPr lang="tr-TR" altLang="en-US" sz="1800" dirty="0">
                <a:latin typeface="Times New Roman" panose="02020603050405020304" pitchFamily="18" charset="0"/>
                <a:cs typeface="Times New Roman" panose="02020603050405020304" pitchFamily="18" charset="0"/>
              </a:rPr>
              <a:t> 27' değil 28</a:t>
            </a:r>
            <a:r>
              <a:rPr lang="tr-TR" altLang="en-US" sz="1800" baseline="30000" dirty="0">
                <a:latin typeface="Times New Roman" panose="02020603050405020304" pitchFamily="18" charset="0"/>
                <a:cs typeface="Times New Roman" panose="02020603050405020304" pitchFamily="18" charset="0"/>
              </a:rPr>
              <a:t>o</a:t>
            </a:r>
            <a:r>
              <a:rPr lang="tr-TR" altLang="en-US" sz="1800" dirty="0">
                <a:latin typeface="Times New Roman" panose="02020603050405020304" pitchFamily="18" charset="0"/>
                <a:cs typeface="Times New Roman" panose="02020603050405020304" pitchFamily="18" charset="0"/>
              </a:rPr>
              <a:t> 35' </a:t>
            </a:r>
            <a:r>
              <a:rPr lang="tr-TR" altLang="en-US" sz="1800" dirty="0" err="1">
                <a:latin typeface="Times New Roman" panose="02020603050405020304" pitchFamily="18" charset="0"/>
                <a:cs typeface="Times New Roman" panose="02020603050405020304" pitchFamily="18" charset="0"/>
              </a:rPr>
              <a:t>dir</a:t>
            </a:r>
            <a:r>
              <a:rPr lang="tr-TR" altLang="en-US" sz="1800" dirty="0">
                <a:latin typeface="Times New Roman" panose="02020603050405020304" pitchFamily="18" charset="0"/>
                <a:cs typeface="Times New Roman" panose="02020603050405020304" pitchFamily="18" charset="0"/>
              </a:rPr>
              <a:t>. Bunun için ufkun üstünde kalma müddeti düşünüldüğünden daha fazla olacaktır. İniş düğümü Koç burcunda olsaydı, bu kez düşünüldüğünden daha az olacaktır. </a:t>
            </a:r>
          </a:p>
        </p:txBody>
      </p:sp>
    </p:spTree>
    <p:extLst>
      <p:ext uri="{BB962C8B-B14F-4D97-AF65-F5344CB8AC3E}">
        <p14:creationId xmlns:p14="http://schemas.microsoft.com/office/powerpoint/2010/main" val="851319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5676185C-9DDA-426B-A4D3-999EE692779A}"/>
              </a:ext>
            </a:extLst>
          </p:cNvPr>
          <p:cNvSpPr>
            <a:spLocks noGrp="1" noChangeArrowheads="1"/>
          </p:cNvSpPr>
          <p:nvPr>
            <p:ph type="body" idx="1"/>
          </p:nvPr>
        </p:nvSpPr>
        <p:spPr>
          <a:xfrm>
            <a:off x="390525" y="664143"/>
            <a:ext cx="8362950" cy="5399087"/>
          </a:xfrm>
        </p:spPr>
        <p:txBody>
          <a:bodyPr>
            <a:normAutofit lnSpcReduction="10000"/>
          </a:bodyPr>
          <a:lstStyle/>
          <a:p>
            <a:pPr algn="just">
              <a:lnSpc>
                <a:spcPct val="160000"/>
              </a:lnSpc>
              <a:buFontTx/>
              <a:buNone/>
            </a:pPr>
            <a:r>
              <a:rPr lang="tr-TR" altLang="en-US" sz="1600" dirty="0">
                <a:latin typeface="Times New Roman" panose="02020603050405020304" pitchFamily="18" charset="0"/>
                <a:cs typeface="Times New Roman" panose="02020603050405020304" pitchFamily="18" charset="0"/>
              </a:rPr>
              <a:t>	Bu iki özel durumun arasında bulunan tarihlerdeki farklar ise iki özel duruma ait farklar arasında değişecektir. Düğüm noktası her yıl 19</a:t>
            </a:r>
            <a:r>
              <a:rPr lang="tr-TR" altLang="en-US" sz="1600" baseline="30000" dirty="0">
                <a:latin typeface="Times New Roman" panose="02020603050405020304" pitchFamily="18" charset="0"/>
                <a:cs typeface="Times New Roman" panose="02020603050405020304" pitchFamily="18" charset="0"/>
              </a:rPr>
              <a:t>o</a:t>
            </a:r>
            <a:r>
              <a:rPr lang="tr-TR" altLang="en-US" sz="1600" dirty="0">
                <a:latin typeface="Times New Roman" panose="02020603050405020304" pitchFamily="18" charset="0"/>
                <a:cs typeface="Times New Roman" panose="02020603050405020304" pitchFamily="18" charset="0"/>
              </a:rPr>
              <a:t> kadar batı yönüne kaydığına göre, her yıl Ay</a:t>
            </a:r>
            <a:r>
              <a:rPr lang="en-US" altLang="en-US" sz="1600" dirty="0">
                <a:latin typeface="Times New Roman" panose="02020603050405020304" pitchFamily="18" charset="0"/>
                <a:cs typeface="Times New Roman" panose="02020603050405020304" pitchFamily="18" charset="0"/>
              </a:rPr>
              <a:t>’</a:t>
            </a:r>
            <a:r>
              <a:rPr lang="tr-TR" altLang="en-US" sz="1600" dirty="0" err="1">
                <a:latin typeface="Times New Roman" panose="02020603050405020304" pitchFamily="18" charset="0"/>
                <a:cs typeface="Times New Roman" panose="02020603050405020304" pitchFamily="18" charset="0"/>
              </a:rPr>
              <a:t>ın</a:t>
            </a:r>
            <a:r>
              <a:rPr lang="tr-TR" altLang="en-US" sz="1600" dirty="0">
                <a:latin typeface="Times New Roman" panose="02020603050405020304" pitchFamily="18" charset="0"/>
                <a:cs typeface="Times New Roman" panose="02020603050405020304" pitchFamily="18" charset="0"/>
              </a:rPr>
              <a:t> ufkun üstünde kalma müddeti aynı tarihlerde aynı olamayacaktır. </a:t>
            </a:r>
            <a:endParaRPr lang="en-US" altLang="en-US" sz="1600" dirty="0">
              <a:latin typeface="Times New Roman" panose="02020603050405020304" pitchFamily="18" charset="0"/>
              <a:cs typeface="Times New Roman" panose="02020603050405020304" pitchFamily="18" charset="0"/>
            </a:endParaRPr>
          </a:p>
          <a:p>
            <a:pPr algn="just">
              <a:lnSpc>
                <a:spcPct val="160000"/>
              </a:lnSpc>
              <a:buFontTx/>
              <a:buNone/>
            </a:pPr>
            <a:endParaRPr lang="tr-TR" altLang="en-US" sz="1600" dirty="0">
              <a:latin typeface="Times New Roman" panose="02020603050405020304" pitchFamily="18" charset="0"/>
              <a:cs typeface="Times New Roman" panose="02020603050405020304" pitchFamily="18" charset="0"/>
            </a:endParaRPr>
          </a:p>
          <a:p>
            <a:pPr algn="just">
              <a:lnSpc>
                <a:spcPct val="160000"/>
              </a:lnSpc>
              <a:buFontTx/>
              <a:buNone/>
            </a:pPr>
            <a:r>
              <a:rPr lang="tr-TR" altLang="en-US" sz="1600" dirty="0">
                <a:latin typeface="Times New Roman" panose="02020603050405020304" pitchFamily="18" charset="0"/>
                <a:cs typeface="Times New Roman" panose="02020603050405020304" pitchFamily="18" charset="0"/>
              </a:rPr>
              <a:t>	Söz gelimi, bu yıl düğüm noktası Koç burcunda ise Ay Koç burcu üzerine geldiğinde ufkun üstünde 12 saat kalacak ; Yengeç burcuna geldiğinde ufkun üstünde kalma süresi en büyük olacaktır. Bir yıl sonra düğüm noktası Koç noktasından 19</a:t>
            </a:r>
            <a:r>
              <a:rPr lang="tr-TR" altLang="en-US" sz="1600" baseline="30000" dirty="0">
                <a:latin typeface="Times New Roman" panose="02020603050405020304" pitchFamily="18" charset="0"/>
                <a:cs typeface="Times New Roman" panose="02020603050405020304" pitchFamily="18" charset="0"/>
              </a:rPr>
              <a:t>o </a:t>
            </a:r>
            <a:r>
              <a:rPr lang="tr-TR" altLang="en-US" sz="1600" dirty="0">
                <a:latin typeface="Times New Roman" panose="02020603050405020304" pitchFamily="18" charset="0"/>
                <a:cs typeface="Times New Roman" panose="02020603050405020304" pitchFamily="18" charset="0"/>
              </a:rPr>
              <a:t>batıda, yani ekvatorun altına inmiş olacaktır. </a:t>
            </a:r>
            <a:endParaRPr lang="en-US" altLang="en-US" sz="1600" dirty="0">
              <a:latin typeface="Times New Roman" panose="02020603050405020304" pitchFamily="18" charset="0"/>
              <a:cs typeface="Times New Roman" panose="02020603050405020304" pitchFamily="18" charset="0"/>
            </a:endParaRPr>
          </a:p>
          <a:p>
            <a:pPr algn="just">
              <a:lnSpc>
                <a:spcPct val="160000"/>
              </a:lnSpc>
              <a:buFontTx/>
              <a:buNone/>
            </a:pPr>
            <a:endParaRPr lang="en-US" altLang="en-US" sz="1600" dirty="0">
              <a:latin typeface="Times New Roman" panose="02020603050405020304" pitchFamily="18" charset="0"/>
              <a:cs typeface="Times New Roman" panose="02020603050405020304" pitchFamily="18" charset="0"/>
            </a:endParaRPr>
          </a:p>
          <a:p>
            <a:pPr algn="just">
              <a:lnSpc>
                <a:spcPct val="160000"/>
              </a:lnSpc>
              <a:buFontTx/>
              <a:buNone/>
            </a:pPr>
            <a:r>
              <a:rPr lang="en-US" altLang="en-US" sz="1600" dirty="0">
                <a:latin typeface="Times New Roman" panose="02020603050405020304" pitchFamily="18" charset="0"/>
                <a:cs typeface="Times New Roman" panose="02020603050405020304" pitchFamily="18" charset="0"/>
              </a:rPr>
              <a:t>	</a:t>
            </a:r>
            <a:r>
              <a:rPr lang="tr-TR" altLang="en-US" sz="1600" dirty="0">
                <a:latin typeface="Times New Roman" panose="02020603050405020304" pitchFamily="18" charset="0"/>
                <a:cs typeface="Times New Roman" panose="02020603050405020304" pitchFamily="18" charset="0"/>
              </a:rPr>
              <a:t>Bu zaman Ay, Koç burcu hizasına geldiğinde henüz ekvatorun güney yanındadır; onun için ufkun üstünde 12 saatten az kalacaktır. Aynı yıl Yengece geldiğinde ekvatordan uzaklığı 28</a:t>
            </a:r>
            <a:r>
              <a:rPr lang="tr-TR" altLang="en-US" sz="1600" baseline="30000" dirty="0">
                <a:latin typeface="Times New Roman" panose="02020603050405020304" pitchFamily="18" charset="0"/>
                <a:cs typeface="Times New Roman" panose="02020603050405020304" pitchFamily="18" charset="0"/>
              </a:rPr>
              <a:t>o</a:t>
            </a:r>
            <a:r>
              <a:rPr lang="tr-TR" altLang="en-US" sz="1600" dirty="0">
                <a:latin typeface="Times New Roman" panose="02020603050405020304" pitchFamily="18" charset="0"/>
                <a:cs typeface="Times New Roman" panose="02020603050405020304" pitchFamily="18" charset="0"/>
              </a:rPr>
              <a:t> 35' dan daha az olur: Buna  göre  bu tarihte ekvatorun üstünde kalma süresi önceki yıla göre daha az olacaktır.</a:t>
            </a:r>
          </a:p>
          <a:p>
            <a:pPr>
              <a:lnSpc>
                <a:spcPct val="160000"/>
              </a:lnSpc>
            </a:pPr>
            <a:endParaRPr lang="tr-TR" alt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9361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4F25B59E-C0E5-43A1-9AEF-A39FFFFA2140}"/>
              </a:ext>
            </a:extLst>
          </p:cNvPr>
          <p:cNvSpPr>
            <a:spLocks noGrp="1" noChangeArrowheads="1"/>
          </p:cNvSpPr>
          <p:nvPr>
            <p:ph type="body" idx="1"/>
          </p:nvPr>
        </p:nvSpPr>
        <p:spPr>
          <a:xfrm>
            <a:off x="457200" y="1600200"/>
            <a:ext cx="8435975" cy="4525963"/>
          </a:xfrm>
        </p:spPr>
        <p:txBody>
          <a:bodyPr>
            <a:normAutofit fontScale="77500" lnSpcReduction="20000"/>
          </a:bodyPr>
          <a:lstStyle/>
          <a:p>
            <a:pPr algn="just">
              <a:lnSpc>
                <a:spcPct val="150000"/>
              </a:lnSpc>
              <a:buFontTx/>
              <a:buNone/>
            </a:pPr>
            <a:r>
              <a:rPr lang="tr-TR" altLang="en-US" sz="3500" dirty="0">
                <a:latin typeface="Times New Roman" panose="02020603050405020304" pitchFamily="18" charset="0"/>
                <a:cs typeface="Times New Roman" panose="02020603050405020304" pitchFamily="18" charset="0"/>
              </a:rPr>
              <a:t>	</a:t>
            </a:r>
            <a:r>
              <a:rPr lang="tr-TR" altLang="en-US" sz="3500" u="sng" dirty="0">
                <a:latin typeface="Times New Roman" panose="02020603050405020304" pitchFamily="18" charset="0"/>
                <a:cs typeface="Times New Roman" panose="02020603050405020304" pitchFamily="18" charset="0"/>
              </a:rPr>
              <a:t>Her yıl aynı tarihlerde aynı evrelerin, teşekkül etmesi beklenmemelidir. Çünkü 12 kavuşum 354 gün tuttuğuna göre bir yılın tamamlanması için 11 gün gereklidir. </a:t>
            </a:r>
          </a:p>
          <a:p>
            <a:pPr algn="just">
              <a:lnSpc>
                <a:spcPct val="150000"/>
              </a:lnSpc>
              <a:buFontTx/>
              <a:buNone/>
            </a:pPr>
            <a:r>
              <a:rPr lang="tr-TR" altLang="en-US" sz="3500" dirty="0">
                <a:latin typeface="Times New Roman" panose="02020603050405020304" pitchFamily="18" charset="0"/>
                <a:cs typeface="Times New Roman" panose="02020603050405020304" pitchFamily="18" charset="0"/>
              </a:rPr>
              <a:t>	Söz gelimi </a:t>
            </a:r>
            <a:r>
              <a:rPr lang="tr-TR" altLang="en-US" sz="3500" dirty="0">
                <a:solidFill>
                  <a:srgbClr val="FF0000"/>
                </a:solidFill>
                <a:latin typeface="Times New Roman" panose="02020603050405020304" pitchFamily="18" charset="0"/>
                <a:cs typeface="Times New Roman" panose="02020603050405020304" pitchFamily="18" charset="0"/>
              </a:rPr>
              <a:t>13 Ekim 2009 da bir yeniay olmuşsa 2010 da 02 Ekim, </a:t>
            </a:r>
          </a:p>
          <a:p>
            <a:pPr algn="just">
              <a:lnSpc>
                <a:spcPct val="150000"/>
              </a:lnSpc>
              <a:buFontTx/>
              <a:buNone/>
            </a:pPr>
            <a:r>
              <a:rPr lang="tr-TR" altLang="en-US" sz="3500" dirty="0">
                <a:solidFill>
                  <a:srgbClr val="FF0000"/>
                </a:solidFill>
                <a:latin typeface="Times New Roman" panose="02020603050405020304" pitchFamily="18" charset="0"/>
                <a:cs typeface="Times New Roman" panose="02020603050405020304" pitchFamily="18" charset="0"/>
              </a:rPr>
              <a:t>	2011 de 21 Eylül </a:t>
            </a:r>
          </a:p>
          <a:p>
            <a:pPr algn="just">
              <a:lnSpc>
                <a:spcPct val="150000"/>
              </a:lnSpc>
              <a:buFontTx/>
              <a:buNone/>
            </a:pPr>
            <a:r>
              <a:rPr lang="tr-TR" altLang="en-US" sz="3500" dirty="0">
                <a:solidFill>
                  <a:srgbClr val="FF0000"/>
                </a:solidFill>
                <a:latin typeface="Times New Roman" panose="02020603050405020304" pitchFamily="18" charset="0"/>
                <a:cs typeface="Times New Roman" panose="02020603050405020304" pitchFamily="18" charset="0"/>
              </a:rPr>
              <a:t>	tarihinde yeniay olacaktır.</a:t>
            </a:r>
          </a:p>
        </p:txBody>
      </p:sp>
    </p:spTree>
    <p:extLst>
      <p:ext uri="{BB962C8B-B14F-4D97-AF65-F5344CB8AC3E}">
        <p14:creationId xmlns:p14="http://schemas.microsoft.com/office/powerpoint/2010/main" val="1431776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035D90D-D8EB-4232-AE36-E735E8D2A9A0}"/>
              </a:ext>
            </a:extLst>
          </p:cNvPr>
          <p:cNvSpPr>
            <a:spLocks noGrp="1" noChangeArrowheads="1"/>
          </p:cNvSpPr>
          <p:nvPr>
            <p:ph type="title"/>
          </p:nvPr>
        </p:nvSpPr>
        <p:spPr/>
        <p:txBody>
          <a:bodyPr/>
          <a:lstStyle/>
          <a:p>
            <a:pPr algn="l"/>
            <a:r>
              <a:rPr lang="tr-TR" altLang="en-US" b="1">
                <a:solidFill>
                  <a:srgbClr val="E00C25"/>
                </a:solidFill>
                <a:latin typeface="Monotype Corsiva" panose="03010101010201010101" pitchFamily="66" charset="0"/>
              </a:rPr>
              <a:t>Kaynaklar</a:t>
            </a:r>
          </a:p>
        </p:txBody>
      </p:sp>
      <p:sp>
        <p:nvSpPr>
          <p:cNvPr id="67587" name="Rectangle 3">
            <a:extLst>
              <a:ext uri="{FF2B5EF4-FFF2-40B4-BE49-F238E27FC236}">
                <a16:creationId xmlns:a16="http://schemas.microsoft.com/office/drawing/2014/main" id="{C84C476E-A8B3-4296-BD6F-6F6709109433}"/>
              </a:ext>
            </a:extLst>
          </p:cNvPr>
          <p:cNvSpPr>
            <a:spLocks noGrp="1" noChangeArrowheads="1"/>
          </p:cNvSpPr>
          <p:nvPr>
            <p:ph type="body" idx="1"/>
          </p:nvPr>
        </p:nvSpPr>
        <p:spPr/>
        <p:txBody>
          <a:bodyPr>
            <a:normAutofit lnSpcReduction="10000"/>
          </a:bodyPr>
          <a:lstStyle/>
          <a:p>
            <a:pPr>
              <a:lnSpc>
                <a:spcPct val="90000"/>
              </a:lnSpc>
            </a:pPr>
            <a:r>
              <a:rPr lang="tr-TR" altLang="en-US" sz="2800" b="1" u="sng">
                <a:latin typeface="Monotype Corsiva" panose="03010101010201010101" pitchFamily="66" charset="0"/>
              </a:rPr>
              <a:t>Astronomi I Ders Notları by Prof. Dr. Semanur ENGİN, Ankara Üniversitesi</a:t>
            </a:r>
          </a:p>
          <a:p>
            <a:pPr>
              <a:lnSpc>
                <a:spcPct val="90000"/>
              </a:lnSpc>
            </a:pPr>
            <a:r>
              <a:rPr lang="tr-TR" altLang="en-US" sz="2800">
                <a:latin typeface="Monotype Corsiva" panose="03010101010201010101" pitchFamily="66" charset="0"/>
                <a:hlinkClick r:id="rId2"/>
              </a:rPr>
              <a:t>http://www.physics.hku.hk/~nature/CD/regulare/lectures/chap02.html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3"/>
              </a:rPr>
              <a:t>http://www.astro.columbia.edu/~archung/labs/fall2001/lec01_fall01.html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4"/>
              </a:rPr>
              <a:t>http://www.timezone.com/library/tmachine/tmachine0005</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5"/>
              </a:rPr>
              <a:t>http://www.phy.olemiss.edu/~luca/astr/Topics-Introduction/Eclipses-N.html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6"/>
              </a:rPr>
              <a:t>http://www.astrologyclub.org/articles/nodes/nodes.htm</a:t>
            </a: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p:txBody>
      </p:sp>
    </p:spTree>
    <p:extLst>
      <p:ext uri="{BB962C8B-B14F-4D97-AF65-F5344CB8AC3E}">
        <p14:creationId xmlns:p14="http://schemas.microsoft.com/office/powerpoint/2010/main" val="2493206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Oval">
            <a:extLst>
              <a:ext uri="{FF2B5EF4-FFF2-40B4-BE49-F238E27FC236}">
                <a16:creationId xmlns:a16="http://schemas.microsoft.com/office/drawing/2014/main" id="{5802CB27-E6C7-4421-A719-DD2066AD3EF7}"/>
              </a:ext>
            </a:extLst>
          </p:cNvPr>
          <p:cNvSpPr/>
          <p:nvPr/>
        </p:nvSpPr>
        <p:spPr>
          <a:xfrm>
            <a:off x="2600325" y="1371600"/>
            <a:ext cx="4038600" cy="403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2" name="11 Oval">
            <a:extLst>
              <a:ext uri="{FF2B5EF4-FFF2-40B4-BE49-F238E27FC236}">
                <a16:creationId xmlns:a16="http://schemas.microsoft.com/office/drawing/2014/main" id="{20280D07-3F04-4B63-80B8-51992C5C9534}"/>
              </a:ext>
            </a:extLst>
          </p:cNvPr>
          <p:cNvSpPr/>
          <p:nvPr/>
        </p:nvSpPr>
        <p:spPr>
          <a:xfrm rot="19577650">
            <a:off x="2641600" y="2757488"/>
            <a:ext cx="4038600" cy="137160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26" name="25 Düz Bağlayıcı">
            <a:extLst>
              <a:ext uri="{FF2B5EF4-FFF2-40B4-BE49-F238E27FC236}">
                <a16:creationId xmlns:a16="http://schemas.microsoft.com/office/drawing/2014/main" id="{4D4E468B-6A02-437C-8DFA-F4252A3629DE}"/>
              </a:ext>
            </a:extLst>
          </p:cNvPr>
          <p:cNvCxnSpPr/>
          <p:nvPr/>
        </p:nvCxnSpPr>
        <p:spPr>
          <a:xfrm rot="16200000" flipH="1">
            <a:off x="3182938" y="2008187"/>
            <a:ext cx="1627188" cy="12684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9509" name="82 Metin kutusu">
            <a:extLst>
              <a:ext uri="{FF2B5EF4-FFF2-40B4-BE49-F238E27FC236}">
                <a16:creationId xmlns:a16="http://schemas.microsoft.com/office/drawing/2014/main" id="{285B7CB0-47F8-47EA-88CB-51B707AF6FBD}"/>
              </a:ext>
            </a:extLst>
          </p:cNvPr>
          <p:cNvSpPr txBox="1">
            <a:spLocks noChangeArrowheads="1"/>
          </p:cNvSpPr>
          <p:nvPr/>
        </p:nvSpPr>
        <p:spPr bwMode="auto">
          <a:xfrm rot="-2221467">
            <a:off x="3062288" y="1458913"/>
            <a:ext cx="336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a:latin typeface="Calibri" panose="020F0502020204030204" pitchFamily="34" charset="0"/>
                <a:cs typeface="Arial" panose="020B0604020202020204" pitchFamily="34" charset="0"/>
              </a:rPr>
              <a:t>P</a:t>
            </a:r>
          </a:p>
        </p:txBody>
      </p:sp>
      <p:sp>
        <p:nvSpPr>
          <p:cNvPr id="52" name="51 Oval">
            <a:extLst>
              <a:ext uri="{FF2B5EF4-FFF2-40B4-BE49-F238E27FC236}">
                <a16:creationId xmlns:a16="http://schemas.microsoft.com/office/drawing/2014/main" id="{36AC7E5E-1A2D-40E1-A73A-D967D77B5172}"/>
              </a:ext>
            </a:extLst>
          </p:cNvPr>
          <p:cNvSpPr>
            <a:spLocks noChangeArrowheads="1"/>
          </p:cNvSpPr>
          <p:nvPr/>
        </p:nvSpPr>
        <p:spPr bwMode="auto">
          <a:xfrm rot="-3305223">
            <a:off x="2640013" y="2665413"/>
            <a:ext cx="4030662" cy="1503362"/>
          </a:xfrm>
          <a:prstGeom prst="ellipse">
            <a:avLst/>
          </a:prstGeom>
          <a:noFill/>
          <a:ln w="25400" algn="ctr">
            <a:solidFill>
              <a:srgbClr val="00B050"/>
            </a:solidFill>
            <a:round/>
            <a:headEnd/>
            <a:tailEnd/>
          </a:ln>
          <a:extLst>
            <a:ext uri="{909E8E84-426E-40DD-AFC4-6F175D3DCCD1}">
              <a14:hiddenFill xmlns:a14="http://schemas.microsoft.com/office/drawing/2010/main">
                <a:solidFill>
                  <a:srgbClr val="FFFFFF"/>
                </a:solidFill>
              </a14:hiddenFill>
            </a:ext>
          </a:extLst>
        </p:spPr>
        <p:txBody>
          <a:bodyPr vert="eaVert" anchor="ctr"/>
          <a:lstStyle/>
          <a:p>
            <a:pPr algn="ctr" fontAlgn="auto">
              <a:spcBef>
                <a:spcPts val="0"/>
              </a:spcBef>
              <a:spcAft>
                <a:spcPts val="0"/>
              </a:spcAft>
              <a:defRPr/>
            </a:pPr>
            <a:endParaRPr lang="tr-TR">
              <a:solidFill>
                <a:schemeClr val="lt1"/>
              </a:solidFill>
              <a:latin typeface="+mn-lt"/>
            </a:endParaRPr>
          </a:p>
        </p:txBody>
      </p:sp>
      <p:cxnSp>
        <p:nvCxnSpPr>
          <p:cNvPr id="53" name="52 Düz Bağlayıcı">
            <a:extLst>
              <a:ext uri="{FF2B5EF4-FFF2-40B4-BE49-F238E27FC236}">
                <a16:creationId xmlns:a16="http://schemas.microsoft.com/office/drawing/2014/main" id="{DCD1ABD0-9705-4838-B5FC-CD080A655120}"/>
              </a:ext>
            </a:extLst>
          </p:cNvPr>
          <p:cNvCxnSpPr>
            <a:stCxn id="12" idx="2"/>
            <a:endCxn id="12" idx="6"/>
          </p:cNvCxnSpPr>
          <p:nvPr/>
        </p:nvCxnSpPr>
        <p:spPr>
          <a:xfrm rot="10800000" flipH="1">
            <a:off x="2981325" y="2322513"/>
            <a:ext cx="3359150" cy="22415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56 Düz Bağlayıcı">
            <a:extLst>
              <a:ext uri="{FF2B5EF4-FFF2-40B4-BE49-F238E27FC236}">
                <a16:creationId xmlns:a16="http://schemas.microsoft.com/office/drawing/2014/main" id="{9030DBE1-9A09-4898-9CA3-511C846FDAD9}"/>
              </a:ext>
            </a:extLst>
          </p:cNvPr>
          <p:cNvCxnSpPr/>
          <p:nvPr/>
        </p:nvCxnSpPr>
        <p:spPr>
          <a:xfrm>
            <a:off x="3971925" y="3081338"/>
            <a:ext cx="1308100" cy="7477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61 Oval">
            <a:extLst>
              <a:ext uri="{FF2B5EF4-FFF2-40B4-BE49-F238E27FC236}">
                <a16:creationId xmlns:a16="http://schemas.microsoft.com/office/drawing/2014/main" id="{B1E4A219-4152-4A7A-B0EA-9E65E057F616}"/>
              </a:ext>
            </a:extLst>
          </p:cNvPr>
          <p:cNvSpPr/>
          <p:nvPr/>
        </p:nvSpPr>
        <p:spPr>
          <a:xfrm>
            <a:off x="5246688" y="3789363"/>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65" name="64 Oval">
            <a:extLst>
              <a:ext uri="{FF2B5EF4-FFF2-40B4-BE49-F238E27FC236}">
                <a16:creationId xmlns:a16="http://schemas.microsoft.com/office/drawing/2014/main" id="{70393E08-2769-40BE-B58A-42F1FBA8B2FE}"/>
              </a:ext>
            </a:extLst>
          </p:cNvPr>
          <p:cNvSpPr/>
          <p:nvPr/>
        </p:nvSpPr>
        <p:spPr>
          <a:xfrm>
            <a:off x="5784850" y="1722438"/>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68" name="67 Oval">
            <a:extLst>
              <a:ext uri="{FF2B5EF4-FFF2-40B4-BE49-F238E27FC236}">
                <a16:creationId xmlns:a16="http://schemas.microsoft.com/office/drawing/2014/main" id="{B3EAEA7C-704B-4E5C-9630-FD1CCF8B160D}"/>
              </a:ext>
            </a:extLst>
          </p:cNvPr>
          <p:cNvSpPr/>
          <p:nvPr/>
        </p:nvSpPr>
        <p:spPr>
          <a:xfrm>
            <a:off x="3938588" y="305752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71" name="70 Oval">
            <a:extLst>
              <a:ext uri="{FF2B5EF4-FFF2-40B4-BE49-F238E27FC236}">
                <a16:creationId xmlns:a16="http://schemas.microsoft.com/office/drawing/2014/main" id="{32376B4F-2722-48E0-9483-28AD28FB2943}"/>
              </a:ext>
            </a:extLst>
          </p:cNvPr>
          <p:cNvSpPr/>
          <p:nvPr/>
        </p:nvSpPr>
        <p:spPr>
          <a:xfrm>
            <a:off x="3457575" y="502602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49517" name="76 Metin kutusu">
            <a:extLst>
              <a:ext uri="{FF2B5EF4-FFF2-40B4-BE49-F238E27FC236}">
                <a16:creationId xmlns:a16="http://schemas.microsoft.com/office/drawing/2014/main" id="{4AD603C2-BFB7-41FD-A137-A9F095467E22}"/>
              </a:ext>
            </a:extLst>
          </p:cNvPr>
          <p:cNvSpPr txBox="1">
            <a:spLocks noChangeArrowheads="1"/>
          </p:cNvSpPr>
          <p:nvPr/>
        </p:nvSpPr>
        <p:spPr bwMode="auto">
          <a:xfrm>
            <a:off x="5726113" y="1447800"/>
            <a:ext cx="3873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600" b="1">
                <a:cs typeface="Arial" panose="020B0604020202020204" pitchFamily="34" charset="0"/>
              </a:rPr>
              <a:t>♋</a:t>
            </a:r>
            <a:endParaRPr lang="tr-TR" altLang="en-US" sz="1600" b="1">
              <a:solidFill>
                <a:srgbClr val="002060"/>
              </a:solidFill>
              <a:latin typeface="Calibri" panose="020F0502020204030204" pitchFamily="34" charset="0"/>
              <a:cs typeface="Arial" panose="020B0604020202020204" pitchFamily="34" charset="0"/>
            </a:endParaRPr>
          </a:p>
        </p:txBody>
      </p:sp>
      <p:sp>
        <p:nvSpPr>
          <p:cNvPr id="149518" name="99 Metin kutusu">
            <a:extLst>
              <a:ext uri="{FF2B5EF4-FFF2-40B4-BE49-F238E27FC236}">
                <a16:creationId xmlns:a16="http://schemas.microsoft.com/office/drawing/2014/main" id="{D6BC9762-9E3A-4C4C-A41E-1431CDF41CF0}"/>
              </a:ext>
            </a:extLst>
          </p:cNvPr>
          <p:cNvSpPr txBox="1">
            <a:spLocks noChangeArrowheads="1"/>
          </p:cNvSpPr>
          <p:nvPr/>
        </p:nvSpPr>
        <p:spPr bwMode="auto">
          <a:xfrm rot="-1362879">
            <a:off x="4533900" y="2073275"/>
            <a:ext cx="14160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600">
                <a:solidFill>
                  <a:schemeClr val="accent1"/>
                </a:solidFill>
                <a:latin typeface="Calibri" panose="020F0502020204030204" pitchFamily="34" charset="0"/>
                <a:cs typeface="Arial" panose="020B0604020202020204" pitchFamily="34" charset="0"/>
              </a:rPr>
              <a:t>Gök Ekvatoru</a:t>
            </a:r>
          </a:p>
        </p:txBody>
      </p:sp>
      <p:sp>
        <p:nvSpPr>
          <p:cNvPr id="149519" name="100 Metin kutusu">
            <a:extLst>
              <a:ext uri="{FF2B5EF4-FFF2-40B4-BE49-F238E27FC236}">
                <a16:creationId xmlns:a16="http://schemas.microsoft.com/office/drawing/2014/main" id="{BCC2533B-E3B7-4E3F-BFB8-9A54F4D377AE}"/>
              </a:ext>
            </a:extLst>
          </p:cNvPr>
          <p:cNvSpPr txBox="1">
            <a:spLocks noChangeArrowheads="1"/>
          </p:cNvSpPr>
          <p:nvPr/>
        </p:nvSpPr>
        <p:spPr bwMode="auto">
          <a:xfrm rot="-2261850">
            <a:off x="3919538" y="4462463"/>
            <a:ext cx="9175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600">
                <a:solidFill>
                  <a:srgbClr val="00B050"/>
                </a:solidFill>
                <a:latin typeface="Calibri" panose="020F0502020204030204" pitchFamily="34" charset="0"/>
                <a:cs typeface="Arial" panose="020B0604020202020204" pitchFamily="34" charset="0"/>
              </a:rPr>
              <a:t>Tutulum</a:t>
            </a:r>
          </a:p>
        </p:txBody>
      </p:sp>
      <p:cxnSp>
        <p:nvCxnSpPr>
          <p:cNvPr id="102" name="101 Düz Bağlayıcı">
            <a:extLst>
              <a:ext uri="{FF2B5EF4-FFF2-40B4-BE49-F238E27FC236}">
                <a16:creationId xmlns:a16="http://schemas.microsoft.com/office/drawing/2014/main" id="{714F55CF-B299-4E61-A724-CAB7C85FD92A}"/>
              </a:ext>
            </a:extLst>
          </p:cNvPr>
          <p:cNvCxnSpPr/>
          <p:nvPr/>
        </p:nvCxnSpPr>
        <p:spPr>
          <a:xfrm rot="5400000" flipH="1" flipV="1">
            <a:off x="3027363" y="2212975"/>
            <a:ext cx="3309937" cy="23415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49521" name="129 Grup">
            <a:extLst>
              <a:ext uri="{FF2B5EF4-FFF2-40B4-BE49-F238E27FC236}">
                <a16:creationId xmlns:a16="http://schemas.microsoft.com/office/drawing/2014/main" id="{D26FF3C8-0598-45B9-9968-7A8C125CF121}"/>
              </a:ext>
            </a:extLst>
          </p:cNvPr>
          <p:cNvGrpSpPr>
            <a:grpSpLocks/>
          </p:cNvGrpSpPr>
          <p:nvPr/>
        </p:nvGrpSpPr>
        <p:grpSpPr bwMode="auto">
          <a:xfrm>
            <a:off x="2613025" y="3060700"/>
            <a:ext cx="4038600" cy="785813"/>
            <a:chOff x="914400" y="2743200"/>
            <a:chExt cx="4038600" cy="1384300"/>
          </a:xfrm>
        </p:grpSpPr>
        <p:sp>
          <p:nvSpPr>
            <p:cNvPr id="39" name="38 Oval">
              <a:extLst>
                <a:ext uri="{FF2B5EF4-FFF2-40B4-BE49-F238E27FC236}">
                  <a16:creationId xmlns:a16="http://schemas.microsoft.com/office/drawing/2014/main" id="{B16DEE2D-85F7-4B84-B38C-2051ABA5FAC1}"/>
                </a:ext>
              </a:extLst>
            </p:cNvPr>
            <p:cNvSpPr/>
            <p:nvPr/>
          </p:nvSpPr>
          <p:spPr>
            <a:xfrm>
              <a:off x="914400" y="2743200"/>
              <a:ext cx="4038600" cy="137031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40" name="39 Düz Bağlayıcı">
              <a:extLst>
                <a:ext uri="{FF2B5EF4-FFF2-40B4-BE49-F238E27FC236}">
                  <a16:creationId xmlns:a16="http://schemas.microsoft.com/office/drawing/2014/main" id="{38D5E33B-FFDF-449C-B874-8ECF7F4F6941}"/>
                </a:ext>
              </a:extLst>
            </p:cNvPr>
            <p:cNvCxnSpPr>
              <a:stCxn id="39" idx="2"/>
              <a:endCxn id="39" idx="6"/>
            </p:cNvCxnSpPr>
            <p:nvPr/>
          </p:nvCxnSpPr>
          <p:spPr>
            <a:xfrm rot="10800000" flipH="1">
              <a:off x="914400" y="3428359"/>
              <a:ext cx="4038600" cy="27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40 Düz Bağlayıcı">
              <a:extLst>
                <a:ext uri="{FF2B5EF4-FFF2-40B4-BE49-F238E27FC236}">
                  <a16:creationId xmlns:a16="http://schemas.microsoft.com/office/drawing/2014/main" id="{43BB15BF-63C9-4DF7-A09F-C2BA3EB0C277}"/>
                </a:ext>
              </a:extLst>
            </p:cNvPr>
            <p:cNvCxnSpPr/>
            <p:nvPr/>
          </p:nvCxnSpPr>
          <p:spPr>
            <a:xfrm rot="5400000">
              <a:off x="796207" y="3348310"/>
              <a:ext cx="458636"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41 Düz Bağlayıcı">
              <a:extLst>
                <a:ext uri="{FF2B5EF4-FFF2-40B4-BE49-F238E27FC236}">
                  <a16:creationId xmlns:a16="http://schemas.microsoft.com/office/drawing/2014/main" id="{87969066-631A-4FF3-9C89-10BB3576F5EC}"/>
                </a:ext>
              </a:extLst>
            </p:cNvPr>
            <p:cNvCxnSpPr/>
            <p:nvPr/>
          </p:nvCxnSpPr>
          <p:spPr>
            <a:xfrm rot="5400000">
              <a:off x="829832" y="3344036"/>
              <a:ext cx="732700" cy="1127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42 Düz Bağlayıcı">
              <a:extLst>
                <a:ext uri="{FF2B5EF4-FFF2-40B4-BE49-F238E27FC236}">
                  <a16:creationId xmlns:a16="http://schemas.microsoft.com/office/drawing/2014/main" id="{DCD06F82-DC8A-450A-A066-BBC787D4C317}"/>
                </a:ext>
              </a:extLst>
            </p:cNvPr>
            <p:cNvCxnSpPr/>
            <p:nvPr/>
          </p:nvCxnSpPr>
          <p:spPr>
            <a:xfrm rot="5400000">
              <a:off x="935525" y="3327556"/>
              <a:ext cx="875325"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43 Düz Bağlayıcı">
              <a:extLst>
                <a:ext uri="{FF2B5EF4-FFF2-40B4-BE49-F238E27FC236}">
                  <a16:creationId xmlns:a16="http://schemas.microsoft.com/office/drawing/2014/main" id="{B20A6246-400A-471A-A9C2-DF9081632D53}"/>
                </a:ext>
              </a:extLst>
            </p:cNvPr>
            <p:cNvCxnSpPr/>
            <p:nvPr/>
          </p:nvCxnSpPr>
          <p:spPr>
            <a:xfrm rot="5400000">
              <a:off x="1053651" y="3321398"/>
              <a:ext cx="978797" cy="152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44 Düz Bağlayıcı">
              <a:extLst>
                <a:ext uri="{FF2B5EF4-FFF2-40B4-BE49-F238E27FC236}">
                  <a16:creationId xmlns:a16="http://schemas.microsoft.com/office/drawing/2014/main" id="{7307D876-89C2-4457-BB3F-FDFA0438A2AC}"/>
                </a:ext>
              </a:extLst>
            </p:cNvPr>
            <p:cNvCxnSpPr/>
            <p:nvPr/>
          </p:nvCxnSpPr>
          <p:spPr>
            <a:xfrm rot="5400000">
              <a:off x="1179037" y="3319467"/>
              <a:ext cx="1107439" cy="1730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45 Düz Bağlayıcı">
              <a:extLst>
                <a:ext uri="{FF2B5EF4-FFF2-40B4-BE49-F238E27FC236}">
                  <a16:creationId xmlns:a16="http://schemas.microsoft.com/office/drawing/2014/main" id="{77EB3CEA-6725-449E-BEA7-D29248256996}"/>
                </a:ext>
              </a:extLst>
            </p:cNvPr>
            <p:cNvCxnSpPr/>
            <p:nvPr/>
          </p:nvCxnSpPr>
          <p:spPr>
            <a:xfrm rot="5400000">
              <a:off x="1341308" y="3309753"/>
              <a:ext cx="1182947" cy="195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46 Düz Bağlayıcı">
              <a:extLst>
                <a:ext uri="{FF2B5EF4-FFF2-40B4-BE49-F238E27FC236}">
                  <a16:creationId xmlns:a16="http://schemas.microsoft.com/office/drawing/2014/main" id="{E2C668FE-8ABA-48E7-8E01-0862E8CA3E2F}"/>
                </a:ext>
              </a:extLst>
            </p:cNvPr>
            <p:cNvCxnSpPr/>
            <p:nvPr/>
          </p:nvCxnSpPr>
          <p:spPr>
            <a:xfrm rot="5400000">
              <a:off x="1506340" y="3300455"/>
              <a:ext cx="1264047" cy="2222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47 Düz Bağlayıcı">
              <a:extLst>
                <a:ext uri="{FF2B5EF4-FFF2-40B4-BE49-F238E27FC236}">
                  <a16:creationId xmlns:a16="http://schemas.microsoft.com/office/drawing/2014/main" id="{2C316907-7C63-428B-BBAF-B6AC33CCEF6C}"/>
                </a:ext>
              </a:extLst>
            </p:cNvPr>
            <p:cNvCxnSpPr/>
            <p:nvPr/>
          </p:nvCxnSpPr>
          <p:spPr>
            <a:xfrm rot="5400000">
              <a:off x="1688150" y="3303477"/>
              <a:ext cx="1311588" cy="230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48 Düz Bağlayıcı">
              <a:extLst>
                <a:ext uri="{FF2B5EF4-FFF2-40B4-BE49-F238E27FC236}">
                  <a16:creationId xmlns:a16="http://schemas.microsoft.com/office/drawing/2014/main" id="{33ECA7F4-06EF-44A0-A152-F5BA7EF3C3BC}"/>
                </a:ext>
              </a:extLst>
            </p:cNvPr>
            <p:cNvCxnSpPr/>
            <p:nvPr/>
          </p:nvCxnSpPr>
          <p:spPr>
            <a:xfrm rot="5400000">
              <a:off x="1870223" y="3311903"/>
              <a:ext cx="1339553" cy="241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49 Düz Bağlayıcı">
              <a:extLst>
                <a:ext uri="{FF2B5EF4-FFF2-40B4-BE49-F238E27FC236}">
                  <a16:creationId xmlns:a16="http://schemas.microsoft.com/office/drawing/2014/main" id="{AD4E9D76-37A2-471D-9634-71F7C556B9D8}"/>
                </a:ext>
              </a:extLst>
            </p:cNvPr>
            <p:cNvCxnSpPr/>
            <p:nvPr/>
          </p:nvCxnSpPr>
          <p:spPr>
            <a:xfrm rot="5400000">
              <a:off x="2039371" y="3323657"/>
              <a:ext cx="1375909"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50 Düz Bağlayıcı">
              <a:extLst>
                <a:ext uri="{FF2B5EF4-FFF2-40B4-BE49-F238E27FC236}">
                  <a16:creationId xmlns:a16="http://schemas.microsoft.com/office/drawing/2014/main" id="{21C5E375-59F3-461C-BCD1-FFC55651EAA5}"/>
                </a:ext>
              </a:extLst>
            </p:cNvPr>
            <p:cNvCxnSpPr/>
            <p:nvPr/>
          </p:nvCxnSpPr>
          <p:spPr>
            <a:xfrm rot="5400000">
              <a:off x="2249751" y="3312848"/>
              <a:ext cx="1364723"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53 Düz Bağlayıcı">
              <a:extLst>
                <a:ext uri="{FF2B5EF4-FFF2-40B4-BE49-F238E27FC236}">
                  <a16:creationId xmlns:a16="http://schemas.microsoft.com/office/drawing/2014/main" id="{872A849A-25AA-4074-A48D-BEB13C2F4EA8}"/>
                </a:ext>
              </a:extLst>
            </p:cNvPr>
            <p:cNvCxnSpPr/>
            <p:nvPr/>
          </p:nvCxnSpPr>
          <p:spPr>
            <a:xfrm rot="5400000">
              <a:off x="2454160" y="3318443"/>
              <a:ext cx="1359130"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54 Düz Bağlayıcı">
              <a:extLst>
                <a:ext uri="{FF2B5EF4-FFF2-40B4-BE49-F238E27FC236}">
                  <a16:creationId xmlns:a16="http://schemas.microsoft.com/office/drawing/2014/main" id="{291FA2A4-010C-4557-9F75-A4A18417BBF2}"/>
                </a:ext>
              </a:extLst>
            </p:cNvPr>
            <p:cNvCxnSpPr/>
            <p:nvPr/>
          </p:nvCxnSpPr>
          <p:spPr>
            <a:xfrm rot="5400000">
              <a:off x="2658191" y="3329250"/>
              <a:ext cx="1347944"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55 Düz Bağlayıcı">
              <a:extLst>
                <a:ext uri="{FF2B5EF4-FFF2-40B4-BE49-F238E27FC236}">
                  <a16:creationId xmlns:a16="http://schemas.microsoft.com/office/drawing/2014/main" id="{E447E15B-93CD-423E-BC03-D318F2A12ABB}"/>
                </a:ext>
              </a:extLst>
            </p:cNvPr>
            <p:cNvCxnSpPr/>
            <p:nvPr/>
          </p:nvCxnSpPr>
          <p:spPr>
            <a:xfrm rot="5400000">
              <a:off x="2885161" y="3336619"/>
              <a:ext cx="1300403"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57 Düz Bağlayıcı">
              <a:extLst>
                <a:ext uri="{FF2B5EF4-FFF2-40B4-BE49-F238E27FC236}">
                  <a16:creationId xmlns:a16="http://schemas.microsoft.com/office/drawing/2014/main" id="{05A58CFC-7EC1-4F2C-8219-6C626FDC346C}"/>
                </a:ext>
              </a:extLst>
            </p:cNvPr>
            <p:cNvCxnSpPr/>
            <p:nvPr/>
          </p:nvCxnSpPr>
          <p:spPr>
            <a:xfrm rot="5400000">
              <a:off x="3095274" y="3349736"/>
              <a:ext cx="1250065" cy="2047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58 Düz Bağlayıcı">
              <a:extLst>
                <a:ext uri="{FF2B5EF4-FFF2-40B4-BE49-F238E27FC236}">
                  <a16:creationId xmlns:a16="http://schemas.microsoft.com/office/drawing/2014/main" id="{7EA7120B-27E6-427A-8384-DA455B2DA51C}"/>
                </a:ext>
              </a:extLst>
            </p:cNvPr>
            <p:cNvCxnSpPr/>
            <p:nvPr/>
          </p:nvCxnSpPr>
          <p:spPr>
            <a:xfrm rot="5400000">
              <a:off x="3333847" y="3349132"/>
              <a:ext cx="1174557" cy="203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59 Düz Bağlayıcı">
              <a:extLst>
                <a:ext uri="{FF2B5EF4-FFF2-40B4-BE49-F238E27FC236}">
                  <a16:creationId xmlns:a16="http://schemas.microsoft.com/office/drawing/2014/main" id="{E35941AB-EA1B-44D5-B57F-98DEE05CF502}"/>
                </a:ext>
              </a:extLst>
            </p:cNvPr>
            <p:cNvCxnSpPr/>
            <p:nvPr/>
          </p:nvCxnSpPr>
          <p:spPr>
            <a:xfrm rot="5400000">
              <a:off x="3554126" y="3374074"/>
              <a:ext cx="1110237" cy="1952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60 Düz Bağlayıcı">
              <a:extLst>
                <a:ext uri="{FF2B5EF4-FFF2-40B4-BE49-F238E27FC236}">
                  <a16:creationId xmlns:a16="http://schemas.microsoft.com/office/drawing/2014/main" id="{DAEB00C8-BED9-4B29-AE96-13CC70E0F43A}"/>
                </a:ext>
              </a:extLst>
            </p:cNvPr>
            <p:cNvCxnSpPr/>
            <p:nvPr/>
          </p:nvCxnSpPr>
          <p:spPr>
            <a:xfrm rot="5400000">
              <a:off x="3814241" y="3377779"/>
              <a:ext cx="1001170" cy="16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73 Düz Bağlayıcı">
              <a:extLst>
                <a:ext uri="{FF2B5EF4-FFF2-40B4-BE49-F238E27FC236}">
                  <a16:creationId xmlns:a16="http://schemas.microsoft.com/office/drawing/2014/main" id="{93A86AD8-5579-4CAC-98AB-8453BB69922B}"/>
                </a:ext>
              </a:extLst>
            </p:cNvPr>
            <p:cNvCxnSpPr/>
            <p:nvPr/>
          </p:nvCxnSpPr>
          <p:spPr>
            <a:xfrm rot="5400000">
              <a:off x="4060103" y="3386285"/>
              <a:ext cx="880919"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74 Düz Bağlayıcı">
              <a:extLst>
                <a:ext uri="{FF2B5EF4-FFF2-40B4-BE49-F238E27FC236}">
                  <a16:creationId xmlns:a16="http://schemas.microsoft.com/office/drawing/2014/main" id="{47C7FEC2-670B-4C49-ABE1-7B696AD6E0C8}"/>
                </a:ext>
              </a:extLst>
            </p:cNvPr>
            <p:cNvCxnSpPr/>
            <p:nvPr/>
          </p:nvCxnSpPr>
          <p:spPr>
            <a:xfrm rot="5400000">
              <a:off x="4332572" y="3401367"/>
              <a:ext cx="696344" cy="1127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75 Düz Bağlayıcı">
              <a:extLst>
                <a:ext uri="{FF2B5EF4-FFF2-40B4-BE49-F238E27FC236}">
                  <a16:creationId xmlns:a16="http://schemas.microsoft.com/office/drawing/2014/main" id="{EE2D044D-FF5E-460F-903E-0E38E10B678F}"/>
                </a:ext>
              </a:extLst>
            </p:cNvPr>
            <p:cNvCxnSpPr/>
            <p:nvPr/>
          </p:nvCxnSpPr>
          <p:spPr>
            <a:xfrm rot="5400000">
              <a:off x="4635498" y="3429599"/>
              <a:ext cx="422280" cy="73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9545" name="80 Metin kutusu">
            <a:extLst>
              <a:ext uri="{FF2B5EF4-FFF2-40B4-BE49-F238E27FC236}">
                <a16:creationId xmlns:a16="http://schemas.microsoft.com/office/drawing/2014/main" id="{CE200EAF-2AC4-4175-9F12-54EC8226B94A}"/>
              </a:ext>
            </a:extLst>
          </p:cNvPr>
          <p:cNvSpPr txBox="1">
            <a:spLocks noChangeArrowheads="1"/>
          </p:cNvSpPr>
          <p:nvPr/>
        </p:nvSpPr>
        <p:spPr bwMode="auto">
          <a:xfrm>
            <a:off x="2301875" y="3227388"/>
            <a:ext cx="336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a:latin typeface="Calibri" panose="020F0502020204030204" pitchFamily="34" charset="0"/>
                <a:cs typeface="Arial" panose="020B0604020202020204" pitchFamily="34" charset="0"/>
              </a:rPr>
              <a:t>K</a:t>
            </a:r>
          </a:p>
        </p:txBody>
      </p:sp>
      <p:sp>
        <p:nvSpPr>
          <p:cNvPr id="149546" name="81 Metin kutusu">
            <a:extLst>
              <a:ext uri="{FF2B5EF4-FFF2-40B4-BE49-F238E27FC236}">
                <a16:creationId xmlns:a16="http://schemas.microsoft.com/office/drawing/2014/main" id="{A6094497-D64E-46DA-BA4F-131CC6A2A5F1}"/>
              </a:ext>
            </a:extLst>
          </p:cNvPr>
          <p:cNvSpPr txBox="1">
            <a:spLocks noChangeArrowheads="1"/>
          </p:cNvSpPr>
          <p:nvPr/>
        </p:nvSpPr>
        <p:spPr bwMode="auto">
          <a:xfrm>
            <a:off x="6586538" y="3227388"/>
            <a:ext cx="361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a:latin typeface="Calibri" panose="020F0502020204030204" pitchFamily="34" charset="0"/>
                <a:cs typeface="Arial" panose="020B0604020202020204" pitchFamily="34" charset="0"/>
              </a:rPr>
              <a:t>G</a:t>
            </a:r>
          </a:p>
        </p:txBody>
      </p:sp>
      <p:sp>
        <p:nvSpPr>
          <p:cNvPr id="149547" name="87 Metin kutusu">
            <a:extLst>
              <a:ext uri="{FF2B5EF4-FFF2-40B4-BE49-F238E27FC236}">
                <a16:creationId xmlns:a16="http://schemas.microsoft.com/office/drawing/2014/main" id="{EFB8D8EF-8DF4-465D-BB2D-D4F91C1D9C2E}"/>
              </a:ext>
            </a:extLst>
          </p:cNvPr>
          <p:cNvSpPr txBox="1">
            <a:spLocks noChangeArrowheads="1"/>
          </p:cNvSpPr>
          <p:nvPr/>
        </p:nvSpPr>
        <p:spPr bwMode="auto">
          <a:xfrm rot="-3008112">
            <a:off x="6123782" y="2612231"/>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a:latin typeface="Calibri" panose="020F0502020204030204" pitchFamily="34" charset="0"/>
                <a:cs typeface="Arial" panose="020B0604020202020204" pitchFamily="34" charset="0"/>
              </a:rPr>
              <a:t>&lt;</a:t>
            </a:r>
          </a:p>
        </p:txBody>
      </p:sp>
      <p:sp>
        <p:nvSpPr>
          <p:cNvPr id="149548" name="76 Metin kutusu">
            <a:extLst>
              <a:ext uri="{FF2B5EF4-FFF2-40B4-BE49-F238E27FC236}">
                <a16:creationId xmlns:a16="http://schemas.microsoft.com/office/drawing/2014/main" id="{25EE35AD-490E-498D-B704-1E04E9814F2D}"/>
              </a:ext>
            </a:extLst>
          </p:cNvPr>
          <p:cNvSpPr txBox="1">
            <a:spLocks noChangeArrowheads="1"/>
          </p:cNvSpPr>
          <p:nvPr/>
        </p:nvSpPr>
        <p:spPr bwMode="auto">
          <a:xfrm>
            <a:off x="3209925" y="5065713"/>
            <a:ext cx="3905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600" b="1">
                <a:cs typeface="Arial" panose="020B0604020202020204" pitchFamily="34" charset="0"/>
              </a:rPr>
              <a:t>♑</a:t>
            </a:r>
            <a:endParaRPr lang="tr-TR" altLang="en-US" sz="1600" b="1">
              <a:solidFill>
                <a:srgbClr val="002060"/>
              </a:solidFill>
              <a:latin typeface="Calibri" panose="020F0502020204030204" pitchFamily="34" charset="0"/>
              <a:cs typeface="Arial" panose="020B0604020202020204" pitchFamily="34" charset="0"/>
            </a:endParaRPr>
          </a:p>
        </p:txBody>
      </p:sp>
      <p:sp>
        <p:nvSpPr>
          <p:cNvPr id="149549" name="76 Metin kutusu">
            <a:extLst>
              <a:ext uri="{FF2B5EF4-FFF2-40B4-BE49-F238E27FC236}">
                <a16:creationId xmlns:a16="http://schemas.microsoft.com/office/drawing/2014/main" id="{AA5BB464-9992-46B7-927E-F3F1F65BEE15}"/>
              </a:ext>
            </a:extLst>
          </p:cNvPr>
          <p:cNvSpPr txBox="1">
            <a:spLocks noChangeArrowheads="1"/>
          </p:cNvSpPr>
          <p:nvPr/>
        </p:nvSpPr>
        <p:spPr bwMode="auto">
          <a:xfrm>
            <a:off x="3667125" y="2819400"/>
            <a:ext cx="3905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600" b="1">
                <a:cs typeface="Arial" panose="020B0604020202020204" pitchFamily="34" charset="0"/>
              </a:rPr>
              <a:t>♎</a:t>
            </a:r>
            <a:endParaRPr lang="tr-TR" altLang="en-US" sz="1600" b="1">
              <a:solidFill>
                <a:srgbClr val="002060"/>
              </a:solidFill>
              <a:latin typeface="Calibri" panose="020F0502020204030204" pitchFamily="34" charset="0"/>
              <a:cs typeface="Arial" panose="020B0604020202020204" pitchFamily="34" charset="0"/>
            </a:endParaRPr>
          </a:p>
        </p:txBody>
      </p:sp>
      <p:sp>
        <p:nvSpPr>
          <p:cNvPr id="149550" name="76 Metin kutusu">
            <a:extLst>
              <a:ext uri="{FF2B5EF4-FFF2-40B4-BE49-F238E27FC236}">
                <a16:creationId xmlns:a16="http://schemas.microsoft.com/office/drawing/2014/main" id="{560610D3-6DE6-4732-8642-1B32C3076D25}"/>
              </a:ext>
            </a:extLst>
          </p:cNvPr>
          <p:cNvSpPr txBox="1">
            <a:spLocks noChangeArrowheads="1"/>
          </p:cNvSpPr>
          <p:nvPr/>
        </p:nvSpPr>
        <p:spPr bwMode="auto">
          <a:xfrm>
            <a:off x="5254625" y="3922713"/>
            <a:ext cx="3905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600" b="1">
                <a:cs typeface="Arial" panose="020B0604020202020204" pitchFamily="34" charset="0"/>
              </a:rPr>
              <a:t>♈</a:t>
            </a:r>
            <a:endParaRPr lang="tr-TR" altLang="en-US" sz="1600" b="1">
              <a:solidFill>
                <a:srgbClr val="002060"/>
              </a:solidFill>
              <a:latin typeface="Calibri" panose="020F0502020204030204" pitchFamily="34" charset="0"/>
              <a:cs typeface="Arial" panose="020B0604020202020204" pitchFamily="34" charset="0"/>
            </a:endParaRPr>
          </a:p>
        </p:txBody>
      </p:sp>
      <p:sp>
        <p:nvSpPr>
          <p:cNvPr id="149551" name="73 Metin kutusu">
            <a:extLst>
              <a:ext uri="{FF2B5EF4-FFF2-40B4-BE49-F238E27FC236}">
                <a16:creationId xmlns:a16="http://schemas.microsoft.com/office/drawing/2014/main" id="{AF17E19D-BFD2-4385-B242-D67B0C4DF8AE}"/>
              </a:ext>
            </a:extLst>
          </p:cNvPr>
          <p:cNvSpPr txBox="1">
            <a:spLocks noChangeArrowheads="1"/>
          </p:cNvSpPr>
          <p:nvPr/>
        </p:nvSpPr>
        <p:spPr bwMode="auto">
          <a:xfrm>
            <a:off x="5121275" y="3455988"/>
            <a:ext cx="3190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600">
                <a:latin typeface="Calibri" panose="020F0502020204030204" pitchFamily="34" charset="0"/>
                <a:cs typeface="Arial" panose="020B0604020202020204" pitchFamily="34" charset="0"/>
              </a:rPr>
              <a:t>B</a:t>
            </a:r>
          </a:p>
        </p:txBody>
      </p:sp>
      <p:sp>
        <p:nvSpPr>
          <p:cNvPr id="149552" name="74 Metin kutusu">
            <a:extLst>
              <a:ext uri="{FF2B5EF4-FFF2-40B4-BE49-F238E27FC236}">
                <a16:creationId xmlns:a16="http://schemas.microsoft.com/office/drawing/2014/main" id="{19D54B5A-D4FB-43D8-B75E-23FA3945C58E}"/>
              </a:ext>
            </a:extLst>
          </p:cNvPr>
          <p:cNvSpPr txBox="1">
            <a:spLocks noChangeArrowheads="1"/>
          </p:cNvSpPr>
          <p:nvPr/>
        </p:nvSpPr>
        <p:spPr bwMode="auto">
          <a:xfrm>
            <a:off x="3819525" y="3095625"/>
            <a:ext cx="330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600">
                <a:latin typeface="Calibri" panose="020F0502020204030204" pitchFamily="34" charset="0"/>
                <a:cs typeface="Arial" panose="020B0604020202020204" pitchFamily="34" charset="0"/>
              </a:rPr>
              <a:t>D</a:t>
            </a:r>
          </a:p>
        </p:txBody>
      </p:sp>
      <p:sp>
        <p:nvSpPr>
          <p:cNvPr id="149553" name="73 Metin kutusu">
            <a:extLst>
              <a:ext uri="{FF2B5EF4-FFF2-40B4-BE49-F238E27FC236}">
                <a16:creationId xmlns:a16="http://schemas.microsoft.com/office/drawing/2014/main" id="{7A855986-2D90-4338-A0EB-CE61A044FE5A}"/>
              </a:ext>
            </a:extLst>
          </p:cNvPr>
          <p:cNvSpPr txBox="1">
            <a:spLocks noChangeArrowheads="1"/>
          </p:cNvSpPr>
          <p:nvPr/>
        </p:nvSpPr>
        <p:spPr bwMode="auto">
          <a:xfrm>
            <a:off x="4532313" y="3416300"/>
            <a:ext cx="330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sz="1600">
                <a:latin typeface="Calibri" panose="020F0502020204030204" pitchFamily="34" charset="0"/>
                <a:cs typeface="Arial" panose="020B0604020202020204" pitchFamily="34" charset="0"/>
              </a:rPr>
              <a:t>R</a:t>
            </a:r>
          </a:p>
        </p:txBody>
      </p:sp>
      <p:sp>
        <p:nvSpPr>
          <p:cNvPr id="138" name="137 Yay">
            <a:extLst>
              <a:ext uri="{FF2B5EF4-FFF2-40B4-BE49-F238E27FC236}">
                <a16:creationId xmlns:a16="http://schemas.microsoft.com/office/drawing/2014/main" id="{26B2E9D5-01FF-442F-90E0-97DFD0CD679E}"/>
              </a:ext>
            </a:extLst>
          </p:cNvPr>
          <p:cNvSpPr/>
          <p:nvPr/>
        </p:nvSpPr>
        <p:spPr>
          <a:xfrm rot="5596322">
            <a:off x="3219450" y="1695450"/>
            <a:ext cx="381000" cy="381000"/>
          </a:xfrm>
          <a:prstGeom prst="arc">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49555" name="87 Metin kutusu">
            <a:extLst>
              <a:ext uri="{FF2B5EF4-FFF2-40B4-BE49-F238E27FC236}">
                <a16:creationId xmlns:a16="http://schemas.microsoft.com/office/drawing/2014/main" id="{141B02FA-4E97-4980-8451-47D7FF9F689E}"/>
              </a:ext>
            </a:extLst>
          </p:cNvPr>
          <p:cNvSpPr txBox="1">
            <a:spLocks noChangeArrowheads="1"/>
          </p:cNvSpPr>
          <p:nvPr/>
        </p:nvSpPr>
        <p:spPr bwMode="auto">
          <a:xfrm rot="-1030423">
            <a:off x="3268663" y="1884363"/>
            <a:ext cx="3175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a:latin typeface="Calibri" panose="020F0502020204030204" pitchFamily="34" charset="0"/>
                <a:cs typeface="Arial" panose="020B0604020202020204" pitchFamily="34" charset="0"/>
              </a:rPr>
              <a:t>&lt;</a:t>
            </a:r>
          </a:p>
        </p:txBody>
      </p:sp>
      <p:sp>
        <p:nvSpPr>
          <p:cNvPr id="149556" name="139 Metin kutusu">
            <a:extLst>
              <a:ext uri="{FF2B5EF4-FFF2-40B4-BE49-F238E27FC236}">
                <a16:creationId xmlns:a16="http://schemas.microsoft.com/office/drawing/2014/main" id="{2F994A56-B351-497E-AE87-6372C44F5691}"/>
              </a:ext>
            </a:extLst>
          </p:cNvPr>
          <p:cNvSpPr txBox="1">
            <a:spLocks noChangeArrowheads="1"/>
          </p:cNvSpPr>
          <p:nvPr/>
        </p:nvSpPr>
        <p:spPr bwMode="auto">
          <a:xfrm rot="-2322963">
            <a:off x="3160713" y="2035175"/>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200">
                <a:cs typeface="Arial" panose="020B0604020202020204" pitchFamily="34" charset="0"/>
              </a:rPr>
              <a:t>Günlük</a:t>
            </a:r>
          </a:p>
          <a:p>
            <a:pPr algn="ctr"/>
            <a:r>
              <a:rPr lang="tr-TR" altLang="en-US" sz="1200">
                <a:cs typeface="Arial" panose="020B0604020202020204" pitchFamily="34" charset="0"/>
              </a:rPr>
              <a:t>Hareket </a:t>
            </a:r>
          </a:p>
        </p:txBody>
      </p:sp>
      <p:cxnSp>
        <p:nvCxnSpPr>
          <p:cNvPr id="142" name="141 Düz Ok Bağlayıcısı">
            <a:extLst>
              <a:ext uri="{FF2B5EF4-FFF2-40B4-BE49-F238E27FC236}">
                <a16:creationId xmlns:a16="http://schemas.microsoft.com/office/drawing/2014/main" id="{1A404219-1EA5-4524-ABAD-38CF473670E7}"/>
              </a:ext>
            </a:extLst>
          </p:cNvPr>
          <p:cNvCxnSpPr/>
          <p:nvPr/>
        </p:nvCxnSpPr>
        <p:spPr>
          <a:xfrm rot="5400000" flipH="1" flipV="1">
            <a:off x="5724525" y="2514600"/>
            <a:ext cx="228600" cy="7620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43" name="142 Düz Ok Bağlayıcısı">
            <a:extLst>
              <a:ext uri="{FF2B5EF4-FFF2-40B4-BE49-F238E27FC236}">
                <a16:creationId xmlns:a16="http://schemas.microsoft.com/office/drawing/2014/main" id="{3B57D99C-FE34-42D9-95C8-0C04673DA8B1}"/>
              </a:ext>
            </a:extLst>
          </p:cNvPr>
          <p:cNvCxnSpPr/>
          <p:nvPr/>
        </p:nvCxnSpPr>
        <p:spPr>
          <a:xfrm rot="5400000">
            <a:off x="4810125" y="1905000"/>
            <a:ext cx="152400" cy="15240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44" name="143 Düz Ok Bağlayıcısı">
            <a:extLst>
              <a:ext uri="{FF2B5EF4-FFF2-40B4-BE49-F238E27FC236}">
                <a16:creationId xmlns:a16="http://schemas.microsoft.com/office/drawing/2014/main" id="{91B2BF39-69CA-4F22-8480-3DDAC6A2DD6C}"/>
              </a:ext>
            </a:extLst>
          </p:cNvPr>
          <p:cNvCxnSpPr/>
          <p:nvPr/>
        </p:nvCxnSpPr>
        <p:spPr>
          <a:xfrm rot="5400000">
            <a:off x="3309938" y="3956050"/>
            <a:ext cx="228600" cy="7620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45" name="144 Düz Ok Bağlayıcısı">
            <a:extLst>
              <a:ext uri="{FF2B5EF4-FFF2-40B4-BE49-F238E27FC236}">
                <a16:creationId xmlns:a16="http://schemas.microsoft.com/office/drawing/2014/main" id="{ED35CC3E-7A9D-442A-B5B6-0CD62EA76098}"/>
              </a:ext>
            </a:extLst>
          </p:cNvPr>
          <p:cNvCxnSpPr/>
          <p:nvPr/>
        </p:nvCxnSpPr>
        <p:spPr>
          <a:xfrm rot="5400000" flipH="1" flipV="1">
            <a:off x="4581525" y="4572000"/>
            <a:ext cx="152400" cy="15240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49" name="148 Güneş">
            <a:extLst>
              <a:ext uri="{FF2B5EF4-FFF2-40B4-BE49-F238E27FC236}">
                <a16:creationId xmlns:a16="http://schemas.microsoft.com/office/drawing/2014/main" id="{DD3AD1E8-3848-42F9-A471-D0D1E19277C0}"/>
              </a:ext>
            </a:extLst>
          </p:cNvPr>
          <p:cNvSpPr/>
          <p:nvPr/>
        </p:nvSpPr>
        <p:spPr>
          <a:xfrm>
            <a:off x="5119688" y="3678238"/>
            <a:ext cx="330200" cy="333375"/>
          </a:xfrm>
          <a:prstGeom prst="sun">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49562" name="81 Metin kutusu">
            <a:extLst>
              <a:ext uri="{FF2B5EF4-FFF2-40B4-BE49-F238E27FC236}">
                <a16:creationId xmlns:a16="http://schemas.microsoft.com/office/drawing/2014/main" id="{F55A576A-3D4A-452C-B501-2300A8E32A34}"/>
              </a:ext>
            </a:extLst>
          </p:cNvPr>
          <p:cNvSpPr txBox="1">
            <a:spLocks noChangeArrowheads="1"/>
          </p:cNvSpPr>
          <p:nvPr/>
        </p:nvSpPr>
        <p:spPr bwMode="auto">
          <a:xfrm>
            <a:off x="6257925" y="2057400"/>
            <a:ext cx="336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a:latin typeface="Calibri" panose="020F0502020204030204" pitchFamily="34" charset="0"/>
                <a:cs typeface="Arial" panose="020B0604020202020204" pitchFamily="34" charset="0"/>
              </a:rPr>
              <a:t>E</a:t>
            </a:r>
          </a:p>
        </p:txBody>
      </p:sp>
      <p:sp>
        <p:nvSpPr>
          <p:cNvPr id="149563" name="81 Metin kutusu">
            <a:extLst>
              <a:ext uri="{FF2B5EF4-FFF2-40B4-BE49-F238E27FC236}">
                <a16:creationId xmlns:a16="http://schemas.microsoft.com/office/drawing/2014/main" id="{AD01FF74-B20E-46B3-B4C7-B26932381059}"/>
              </a:ext>
            </a:extLst>
          </p:cNvPr>
          <p:cNvSpPr txBox="1">
            <a:spLocks noChangeArrowheads="1"/>
          </p:cNvSpPr>
          <p:nvPr/>
        </p:nvSpPr>
        <p:spPr bwMode="auto">
          <a:xfrm>
            <a:off x="2700338" y="4489450"/>
            <a:ext cx="387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a:latin typeface="Calibri" panose="020F0502020204030204" pitchFamily="34" charset="0"/>
                <a:cs typeface="Arial" panose="020B0604020202020204" pitchFamily="34" charset="0"/>
              </a:rPr>
              <a:t>E’</a:t>
            </a:r>
          </a:p>
        </p:txBody>
      </p:sp>
      <p:sp>
        <p:nvSpPr>
          <p:cNvPr id="149564" name="Text Box 60">
            <a:extLst>
              <a:ext uri="{FF2B5EF4-FFF2-40B4-BE49-F238E27FC236}">
                <a16:creationId xmlns:a16="http://schemas.microsoft.com/office/drawing/2014/main" id="{601FF6E8-A19F-44D0-B9C7-84A3483C6FF8}"/>
              </a:ext>
            </a:extLst>
          </p:cNvPr>
          <p:cNvSpPr txBox="1">
            <a:spLocks noChangeArrowheads="1"/>
          </p:cNvSpPr>
          <p:nvPr/>
        </p:nvSpPr>
        <p:spPr bwMode="auto">
          <a:xfrm>
            <a:off x="539750" y="6092825"/>
            <a:ext cx="8208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altLang="en-US" sz="2400" b="1">
                <a:latin typeface="Monotype Corsiva" panose="03010101010201010101" pitchFamily="66" charset="0"/>
              </a:rPr>
              <a:t>Şekil 5.</a:t>
            </a:r>
            <a:r>
              <a:rPr lang="tr-TR" altLang="en-US" sz="2400">
                <a:latin typeface="Monotype Corsiva" panose="03010101010201010101" pitchFamily="66" charset="0"/>
              </a:rPr>
              <a:t> İlkbahar mevsiminde Ayın evreleri. R gözlemci, P kutbu.</a:t>
            </a:r>
          </a:p>
        </p:txBody>
      </p:sp>
    </p:spTree>
    <p:extLst>
      <p:ext uri="{BB962C8B-B14F-4D97-AF65-F5344CB8AC3E}">
        <p14:creationId xmlns:p14="http://schemas.microsoft.com/office/powerpoint/2010/main" val="2925328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Line 2">
            <a:extLst>
              <a:ext uri="{FF2B5EF4-FFF2-40B4-BE49-F238E27FC236}">
                <a16:creationId xmlns:a16="http://schemas.microsoft.com/office/drawing/2014/main" id="{EB6B14C3-AC24-4D3A-8CEF-A8F6226465D3}"/>
              </a:ext>
            </a:extLst>
          </p:cNvPr>
          <p:cNvSpPr>
            <a:spLocks noChangeShapeType="1"/>
          </p:cNvSpPr>
          <p:nvPr/>
        </p:nvSpPr>
        <p:spPr bwMode="auto">
          <a:xfrm>
            <a:off x="4643438" y="549275"/>
            <a:ext cx="0" cy="575945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1315" name="Line 3">
            <a:extLst>
              <a:ext uri="{FF2B5EF4-FFF2-40B4-BE49-F238E27FC236}">
                <a16:creationId xmlns:a16="http://schemas.microsoft.com/office/drawing/2014/main" id="{A181B36E-B086-4CA1-A2E1-4BCD4763E71B}"/>
              </a:ext>
            </a:extLst>
          </p:cNvPr>
          <p:cNvSpPr>
            <a:spLocks noChangeShapeType="1"/>
          </p:cNvSpPr>
          <p:nvPr/>
        </p:nvSpPr>
        <p:spPr bwMode="auto">
          <a:xfrm rot="360000">
            <a:off x="2914650" y="1125538"/>
            <a:ext cx="3386138" cy="4679950"/>
          </a:xfrm>
          <a:prstGeom prst="line">
            <a:avLst/>
          </a:prstGeom>
          <a:noFill/>
          <a:ln w="9525">
            <a:solidFill>
              <a:srgbClr val="000099"/>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1316" name="Oval 4">
            <a:extLst>
              <a:ext uri="{FF2B5EF4-FFF2-40B4-BE49-F238E27FC236}">
                <a16:creationId xmlns:a16="http://schemas.microsoft.com/office/drawing/2014/main" id="{4011F547-1AD4-4F6B-9022-BDC1BEC4AA6A}"/>
              </a:ext>
            </a:extLst>
          </p:cNvPr>
          <p:cNvSpPr>
            <a:spLocks noChangeArrowheads="1"/>
          </p:cNvSpPr>
          <p:nvPr/>
        </p:nvSpPr>
        <p:spPr bwMode="auto">
          <a:xfrm>
            <a:off x="1692275" y="549275"/>
            <a:ext cx="5976938" cy="5759450"/>
          </a:xfrm>
          <a:prstGeom prst="ellipse">
            <a:avLst/>
          </a:prstGeom>
          <a:noFill/>
          <a:ln w="222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17" name="Oval 5">
            <a:extLst>
              <a:ext uri="{FF2B5EF4-FFF2-40B4-BE49-F238E27FC236}">
                <a16:creationId xmlns:a16="http://schemas.microsoft.com/office/drawing/2014/main" id="{346668D3-0375-4C30-ABEE-9219941B9ED4}"/>
              </a:ext>
            </a:extLst>
          </p:cNvPr>
          <p:cNvSpPr>
            <a:spLocks noChangeArrowheads="1"/>
          </p:cNvSpPr>
          <p:nvPr/>
        </p:nvSpPr>
        <p:spPr bwMode="auto">
          <a:xfrm>
            <a:off x="1692275" y="2708275"/>
            <a:ext cx="5975350" cy="12239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18" name="Oval 6">
            <a:extLst>
              <a:ext uri="{FF2B5EF4-FFF2-40B4-BE49-F238E27FC236}">
                <a16:creationId xmlns:a16="http://schemas.microsoft.com/office/drawing/2014/main" id="{C8355498-7FC0-4879-B496-BFB63CB63F0C}"/>
              </a:ext>
            </a:extLst>
          </p:cNvPr>
          <p:cNvSpPr>
            <a:spLocks noChangeArrowheads="1"/>
          </p:cNvSpPr>
          <p:nvPr/>
        </p:nvSpPr>
        <p:spPr bwMode="auto">
          <a:xfrm rot="3600000">
            <a:off x="4068763" y="465137"/>
            <a:ext cx="1258888" cy="5903913"/>
          </a:xfrm>
          <a:prstGeom prst="ellipse">
            <a:avLst/>
          </a:prstGeom>
          <a:noFill/>
          <a:ln w="19050">
            <a:solidFill>
              <a:srgbClr val="000099"/>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19" name="Oval 7">
            <a:extLst>
              <a:ext uri="{FF2B5EF4-FFF2-40B4-BE49-F238E27FC236}">
                <a16:creationId xmlns:a16="http://schemas.microsoft.com/office/drawing/2014/main" id="{A18E7673-2AB7-4CC5-9274-44F71C86140B}"/>
              </a:ext>
            </a:extLst>
          </p:cNvPr>
          <p:cNvSpPr>
            <a:spLocks noChangeArrowheads="1"/>
          </p:cNvSpPr>
          <p:nvPr/>
        </p:nvSpPr>
        <p:spPr bwMode="auto">
          <a:xfrm rot="1800000">
            <a:off x="3760788" y="469900"/>
            <a:ext cx="1430337" cy="5757863"/>
          </a:xfrm>
          <a:prstGeom prst="ellipse">
            <a:avLst/>
          </a:prstGeom>
          <a:noFill/>
          <a:ln w="19050">
            <a:solidFill>
              <a:srgbClr val="E00C2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20" name="Text Box 8">
            <a:extLst>
              <a:ext uri="{FF2B5EF4-FFF2-40B4-BE49-F238E27FC236}">
                <a16:creationId xmlns:a16="http://schemas.microsoft.com/office/drawing/2014/main" id="{EFA893D7-9C72-402E-B899-AEC0A52C148C}"/>
              </a:ext>
            </a:extLst>
          </p:cNvPr>
          <p:cNvSpPr txBox="1">
            <a:spLocks noChangeArrowheads="1"/>
          </p:cNvSpPr>
          <p:nvPr/>
        </p:nvSpPr>
        <p:spPr bwMode="auto">
          <a:xfrm>
            <a:off x="1331913" y="3062288"/>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K</a:t>
            </a:r>
          </a:p>
        </p:txBody>
      </p:sp>
      <p:sp>
        <p:nvSpPr>
          <p:cNvPr id="141321" name="Text Box 9">
            <a:extLst>
              <a:ext uri="{FF2B5EF4-FFF2-40B4-BE49-F238E27FC236}">
                <a16:creationId xmlns:a16="http://schemas.microsoft.com/office/drawing/2014/main" id="{460180F0-16D3-40F1-A59E-9B3F17BA6610}"/>
              </a:ext>
            </a:extLst>
          </p:cNvPr>
          <p:cNvSpPr txBox="1">
            <a:spLocks noChangeArrowheads="1"/>
          </p:cNvSpPr>
          <p:nvPr/>
        </p:nvSpPr>
        <p:spPr bwMode="auto">
          <a:xfrm>
            <a:off x="7667625" y="3141663"/>
            <a:ext cx="360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G</a:t>
            </a:r>
          </a:p>
        </p:txBody>
      </p:sp>
      <p:sp>
        <p:nvSpPr>
          <p:cNvPr id="141322" name="Text Box 10">
            <a:extLst>
              <a:ext uri="{FF2B5EF4-FFF2-40B4-BE49-F238E27FC236}">
                <a16:creationId xmlns:a16="http://schemas.microsoft.com/office/drawing/2014/main" id="{8321F68C-16D0-481D-A7FD-197667BBB9CF}"/>
              </a:ext>
            </a:extLst>
          </p:cNvPr>
          <p:cNvSpPr txBox="1">
            <a:spLocks noChangeArrowheads="1"/>
          </p:cNvSpPr>
          <p:nvPr/>
        </p:nvSpPr>
        <p:spPr bwMode="auto">
          <a:xfrm>
            <a:off x="4427538" y="182563"/>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Z</a:t>
            </a:r>
          </a:p>
        </p:txBody>
      </p:sp>
      <p:sp>
        <p:nvSpPr>
          <p:cNvPr id="141323" name="Text Box 11">
            <a:extLst>
              <a:ext uri="{FF2B5EF4-FFF2-40B4-BE49-F238E27FC236}">
                <a16:creationId xmlns:a16="http://schemas.microsoft.com/office/drawing/2014/main" id="{E645E291-4F46-4F06-AD61-200C5645A3EA}"/>
              </a:ext>
            </a:extLst>
          </p:cNvPr>
          <p:cNvSpPr txBox="1">
            <a:spLocks noChangeArrowheads="1"/>
          </p:cNvSpPr>
          <p:nvPr/>
        </p:nvSpPr>
        <p:spPr bwMode="auto">
          <a:xfrm>
            <a:off x="4427538" y="6302375"/>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N</a:t>
            </a:r>
          </a:p>
        </p:txBody>
      </p:sp>
      <p:sp>
        <p:nvSpPr>
          <p:cNvPr id="141324" name="Text Box 12">
            <a:extLst>
              <a:ext uri="{FF2B5EF4-FFF2-40B4-BE49-F238E27FC236}">
                <a16:creationId xmlns:a16="http://schemas.microsoft.com/office/drawing/2014/main" id="{85BE9EE9-0CE2-4194-9804-A67D34670F2E}"/>
              </a:ext>
            </a:extLst>
          </p:cNvPr>
          <p:cNvSpPr txBox="1">
            <a:spLocks noChangeArrowheads="1"/>
          </p:cNvSpPr>
          <p:nvPr/>
        </p:nvSpPr>
        <p:spPr bwMode="auto">
          <a:xfrm>
            <a:off x="2555875" y="5805488"/>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Oğlak</a:t>
            </a:r>
          </a:p>
        </p:txBody>
      </p:sp>
      <p:sp>
        <p:nvSpPr>
          <p:cNvPr id="141325" name="Line 13">
            <a:extLst>
              <a:ext uri="{FF2B5EF4-FFF2-40B4-BE49-F238E27FC236}">
                <a16:creationId xmlns:a16="http://schemas.microsoft.com/office/drawing/2014/main" id="{10E83FB5-921E-47D0-AE25-20A14A4400E1}"/>
              </a:ext>
            </a:extLst>
          </p:cNvPr>
          <p:cNvSpPr>
            <a:spLocks noChangeShapeType="1"/>
          </p:cNvSpPr>
          <p:nvPr/>
        </p:nvSpPr>
        <p:spPr bwMode="auto">
          <a:xfrm rot="300000">
            <a:off x="1908175" y="2205038"/>
            <a:ext cx="5472113" cy="2376487"/>
          </a:xfrm>
          <a:prstGeom prst="line">
            <a:avLst/>
          </a:prstGeom>
          <a:noFill/>
          <a:ln w="12700">
            <a:solidFill>
              <a:srgbClr val="E00C25"/>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1326" name="Text Box 14">
            <a:extLst>
              <a:ext uri="{FF2B5EF4-FFF2-40B4-BE49-F238E27FC236}">
                <a16:creationId xmlns:a16="http://schemas.microsoft.com/office/drawing/2014/main" id="{27858D8A-9D91-4D50-B460-1B476A935C44}"/>
              </a:ext>
            </a:extLst>
          </p:cNvPr>
          <p:cNvSpPr txBox="1">
            <a:spLocks noChangeArrowheads="1"/>
          </p:cNvSpPr>
          <p:nvPr/>
        </p:nvSpPr>
        <p:spPr bwMode="auto">
          <a:xfrm>
            <a:off x="5651500" y="404813"/>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Yengeç</a:t>
            </a:r>
          </a:p>
        </p:txBody>
      </p:sp>
      <p:sp>
        <p:nvSpPr>
          <p:cNvPr id="141327" name="Text Box 15">
            <a:extLst>
              <a:ext uri="{FF2B5EF4-FFF2-40B4-BE49-F238E27FC236}">
                <a16:creationId xmlns:a16="http://schemas.microsoft.com/office/drawing/2014/main" id="{1E904934-D415-492E-A5E1-E5E89688819C}"/>
              </a:ext>
            </a:extLst>
          </p:cNvPr>
          <p:cNvSpPr txBox="1">
            <a:spLocks noChangeArrowheads="1"/>
          </p:cNvSpPr>
          <p:nvPr/>
        </p:nvSpPr>
        <p:spPr bwMode="auto">
          <a:xfrm>
            <a:off x="3059113" y="2997200"/>
            <a:ext cx="7921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Terazi</a:t>
            </a:r>
          </a:p>
        </p:txBody>
      </p:sp>
      <p:sp>
        <p:nvSpPr>
          <p:cNvPr id="141328" name="Text Box 16">
            <a:extLst>
              <a:ext uri="{FF2B5EF4-FFF2-40B4-BE49-F238E27FC236}">
                <a16:creationId xmlns:a16="http://schemas.microsoft.com/office/drawing/2014/main" id="{2446ACC7-FF2B-492F-8EBD-BB22DC87F559}"/>
              </a:ext>
            </a:extLst>
          </p:cNvPr>
          <p:cNvSpPr txBox="1">
            <a:spLocks noChangeArrowheads="1"/>
          </p:cNvSpPr>
          <p:nvPr/>
        </p:nvSpPr>
        <p:spPr bwMode="auto">
          <a:xfrm>
            <a:off x="4716463" y="4141788"/>
            <a:ext cx="7921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Koç</a:t>
            </a:r>
          </a:p>
        </p:txBody>
      </p:sp>
      <p:sp>
        <p:nvSpPr>
          <p:cNvPr id="141329" name="Text Box 17">
            <a:extLst>
              <a:ext uri="{FF2B5EF4-FFF2-40B4-BE49-F238E27FC236}">
                <a16:creationId xmlns:a16="http://schemas.microsoft.com/office/drawing/2014/main" id="{E0304607-4DF3-469B-BF29-B12804275F8F}"/>
              </a:ext>
            </a:extLst>
          </p:cNvPr>
          <p:cNvSpPr txBox="1">
            <a:spLocks noChangeArrowheads="1"/>
          </p:cNvSpPr>
          <p:nvPr/>
        </p:nvSpPr>
        <p:spPr bwMode="auto">
          <a:xfrm>
            <a:off x="7235825" y="4724400"/>
            <a:ext cx="5032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Q’</a:t>
            </a:r>
          </a:p>
        </p:txBody>
      </p:sp>
      <p:sp>
        <p:nvSpPr>
          <p:cNvPr id="141330" name="Text Box 18">
            <a:extLst>
              <a:ext uri="{FF2B5EF4-FFF2-40B4-BE49-F238E27FC236}">
                <a16:creationId xmlns:a16="http://schemas.microsoft.com/office/drawing/2014/main" id="{12F240A4-B4AD-4608-A480-CAE9029E9546}"/>
              </a:ext>
            </a:extLst>
          </p:cNvPr>
          <p:cNvSpPr txBox="1">
            <a:spLocks noChangeArrowheads="1"/>
          </p:cNvSpPr>
          <p:nvPr/>
        </p:nvSpPr>
        <p:spPr bwMode="auto">
          <a:xfrm>
            <a:off x="1692275" y="1700213"/>
            <a:ext cx="360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Q</a:t>
            </a:r>
          </a:p>
        </p:txBody>
      </p:sp>
      <p:sp>
        <p:nvSpPr>
          <p:cNvPr id="141331" name="Text Box 19">
            <a:extLst>
              <a:ext uri="{FF2B5EF4-FFF2-40B4-BE49-F238E27FC236}">
                <a16:creationId xmlns:a16="http://schemas.microsoft.com/office/drawing/2014/main" id="{32B2961D-150A-49C4-8198-FBBA7A2481E1}"/>
              </a:ext>
            </a:extLst>
          </p:cNvPr>
          <p:cNvSpPr txBox="1">
            <a:spLocks noChangeArrowheads="1"/>
          </p:cNvSpPr>
          <p:nvPr/>
        </p:nvSpPr>
        <p:spPr bwMode="auto">
          <a:xfrm>
            <a:off x="6011863" y="6021388"/>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P’</a:t>
            </a:r>
          </a:p>
        </p:txBody>
      </p:sp>
      <p:sp>
        <p:nvSpPr>
          <p:cNvPr id="141332" name="Text Box 20">
            <a:extLst>
              <a:ext uri="{FF2B5EF4-FFF2-40B4-BE49-F238E27FC236}">
                <a16:creationId xmlns:a16="http://schemas.microsoft.com/office/drawing/2014/main" id="{11A1DEB5-6665-4298-90F3-6E429A7FEFDE}"/>
              </a:ext>
            </a:extLst>
          </p:cNvPr>
          <p:cNvSpPr txBox="1">
            <a:spLocks noChangeArrowheads="1"/>
          </p:cNvSpPr>
          <p:nvPr/>
        </p:nvSpPr>
        <p:spPr bwMode="auto">
          <a:xfrm>
            <a:off x="2843213" y="620713"/>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P</a:t>
            </a:r>
          </a:p>
        </p:txBody>
      </p:sp>
      <p:sp>
        <p:nvSpPr>
          <p:cNvPr id="141333" name="Text Box 21">
            <a:extLst>
              <a:ext uri="{FF2B5EF4-FFF2-40B4-BE49-F238E27FC236}">
                <a16:creationId xmlns:a16="http://schemas.microsoft.com/office/drawing/2014/main" id="{49F3FB2E-B886-48D4-8A15-A58B95364085}"/>
              </a:ext>
            </a:extLst>
          </p:cNvPr>
          <p:cNvSpPr txBox="1">
            <a:spLocks noChangeArrowheads="1"/>
          </p:cNvSpPr>
          <p:nvPr/>
        </p:nvSpPr>
        <p:spPr bwMode="auto">
          <a:xfrm>
            <a:off x="7308850" y="1700213"/>
            <a:ext cx="431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E’</a:t>
            </a:r>
          </a:p>
        </p:txBody>
      </p:sp>
      <p:sp>
        <p:nvSpPr>
          <p:cNvPr id="141334" name="Text Box 22">
            <a:extLst>
              <a:ext uri="{FF2B5EF4-FFF2-40B4-BE49-F238E27FC236}">
                <a16:creationId xmlns:a16="http://schemas.microsoft.com/office/drawing/2014/main" id="{2F1F8F67-8771-40B7-A518-318744011A5B}"/>
              </a:ext>
            </a:extLst>
          </p:cNvPr>
          <p:cNvSpPr txBox="1">
            <a:spLocks noChangeArrowheads="1"/>
          </p:cNvSpPr>
          <p:nvPr/>
        </p:nvSpPr>
        <p:spPr bwMode="auto">
          <a:xfrm>
            <a:off x="1763713" y="4862513"/>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E</a:t>
            </a:r>
          </a:p>
        </p:txBody>
      </p:sp>
      <p:sp>
        <p:nvSpPr>
          <p:cNvPr id="141335" name="Oval 23">
            <a:extLst>
              <a:ext uri="{FF2B5EF4-FFF2-40B4-BE49-F238E27FC236}">
                <a16:creationId xmlns:a16="http://schemas.microsoft.com/office/drawing/2014/main" id="{6455F55F-9BA2-4BE9-94B2-44026ADC6DA4}"/>
              </a:ext>
            </a:extLst>
          </p:cNvPr>
          <p:cNvSpPr>
            <a:spLocks noChangeArrowheads="1"/>
          </p:cNvSpPr>
          <p:nvPr/>
        </p:nvSpPr>
        <p:spPr bwMode="auto">
          <a:xfrm rot="1800000">
            <a:off x="4000500" y="2276475"/>
            <a:ext cx="1020763" cy="1995488"/>
          </a:xfrm>
          <a:prstGeom prst="ellipse">
            <a:avLst/>
          </a:prstGeom>
          <a:solidFill>
            <a:srgbClr val="CED0CE"/>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36" name="AutoShape 24">
            <a:extLst>
              <a:ext uri="{FF2B5EF4-FFF2-40B4-BE49-F238E27FC236}">
                <a16:creationId xmlns:a16="http://schemas.microsoft.com/office/drawing/2014/main" id="{8DF260C9-0214-424D-8551-C8A6AA6043CA}"/>
              </a:ext>
            </a:extLst>
          </p:cNvPr>
          <p:cNvSpPr>
            <a:spLocks noChangeArrowheads="1"/>
          </p:cNvSpPr>
          <p:nvPr/>
        </p:nvSpPr>
        <p:spPr bwMode="auto">
          <a:xfrm>
            <a:off x="4738688" y="3860800"/>
            <a:ext cx="338137" cy="338138"/>
          </a:xfrm>
          <a:prstGeom prst="sun">
            <a:avLst>
              <a:gd name="adj" fmla="val 25000"/>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37" name="AutoShape 25">
            <a:extLst>
              <a:ext uri="{FF2B5EF4-FFF2-40B4-BE49-F238E27FC236}">
                <a16:creationId xmlns:a16="http://schemas.microsoft.com/office/drawing/2014/main" id="{01776A1B-E5BB-4582-B75A-EDFB0B61039D}"/>
              </a:ext>
            </a:extLst>
          </p:cNvPr>
          <p:cNvSpPr>
            <a:spLocks noChangeArrowheads="1"/>
          </p:cNvSpPr>
          <p:nvPr/>
        </p:nvSpPr>
        <p:spPr bwMode="auto">
          <a:xfrm>
            <a:off x="4427538" y="3163888"/>
            <a:ext cx="195262" cy="193675"/>
          </a:xfrm>
          <a:prstGeom prst="smileyFace">
            <a:avLst>
              <a:gd name="adj" fmla="val 4653"/>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38" name="AutoShape 26">
            <a:extLst>
              <a:ext uri="{FF2B5EF4-FFF2-40B4-BE49-F238E27FC236}">
                <a16:creationId xmlns:a16="http://schemas.microsoft.com/office/drawing/2014/main" id="{162E3415-804C-4A0F-8E4C-DA3CB31F6902}"/>
              </a:ext>
            </a:extLst>
          </p:cNvPr>
          <p:cNvSpPr>
            <a:spLocks noChangeArrowheads="1"/>
          </p:cNvSpPr>
          <p:nvPr/>
        </p:nvSpPr>
        <p:spPr bwMode="auto">
          <a:xfrm>
            <a:off x="4908550" y="2276475"/>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39" name="AutoShape 27">
            <a:extLst>
              <a:ext uri="{FF2B5EF4-FFF2-40B4-BE49-F238E27FC236}">
                <a16:creationId xmlns:a16="http://schemas.microsoft.com/office/drawing/2014/main" id="{FAA0F3FF-8EA7-4407-A75D-E3C29D5FA322}"/>
              </a:ext>
            </a:extLst>
          </p:cNvPr>
          <p:cNvSpPr>
            <a:spLocks noChangeArrowheads="1"/>
          </p:cNvSpPr>
          <p:nvPr/>
        </p:nvSpPr>
        <p:spPr bwMode="auto">
          <a:xfrm>
            <a:off x="3995738" y="2946400"/>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40" name="AutoShape 28">
            <a:extLst>
              <a:ext uri="{FF2B5EF4-FFF2-40B4-BE49-F238E27FC236}">
                <a16:creationId xmlns:a16="http://schemas.microsoft.com/office/drawing/2014/main" id="{4BEE4396-8711-4E83-BEF2-879E7F947307}"/>
              </a:ext>
            </a:extLst>
          </p:cNvPr>
          <p:cNvSpPr>
            <a:spLocks noChangeArrowheads="1"/>
          </p:cNvSpPr>
          <p:nvPr/>
        </p:nvSpPr>
        <p:spPr bwMode="auto">
          <a:xfrm>
            <a:off x="4859338" y="3378200"/>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41" name="AutoShape 29">
            <a:extLst>
              <a:ext uri="{FF2B5EF4-FFF2-40B4-BE49-F238E27FC236}">
                <a16:creationId xmlns:a16="http://schemas.microsoft.com/office/drawing/2014/main" id="{F737BAE8-DA4D-4F07-97FE-C32393E34E49}"/>
              </a:ext>
            </a:extLst>
          </p:cNvPr>
          <p:cNvSpPr>
            <a:spLocks noChangeArrowheads="1"/>
          </p:cNvSpPr>
          <p:nvPr/>
        </p:nvSpPr>
        <p:spPr bwMode="auto">
          <a:xfrm>
            <a:off x="3971925" y="4005263"/>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1342" name="Text Box 30">
            <a:extLst>
              <a:ext uri="{FF2B5EF4-FFF2-40B4-BE49-F238E27FC236}">
                <a16:creationId xmlns:a16="http://schemas.microsoft.com/office/drawing/2014/main" id="{3D24BF65-7A99-4EA9-B79D-1992DA3CDCB1}"/>
              </a:ext>
            </a:extLst>
          </p:cNvPr>
          <p:cNvSpPr txBox="1">
            <a:spLocks noChangeArrowheads="1"/>
          </p:cNvSpPr>
          <p:nvPr/>
        </p:nvSpPr>
        <p:spPr bwMode="auto">
          <a:xfrm>
            <a:off x="4643438" y="3068638"/>
            <a:ext cx="7905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Yeniay</a:t>
            </a:r>
          </a:p>
        </p:txBody>
      </p:sp>
      <p:sp>
        <p:nvSpPr>
          <p:cNvPr id="141343" name="Text Box 31">
            <a:extLst>
              <a:ext uri="{FF2B5EF4-FFF2-40B4-BE49-F238E27FC236}">
                <a16:creationId xmlns:a16="http://schemas.microsoft.com/office/drawing/2014/main" id="{0168FDEC-7441-4DAC-A214-F254FAA93650}"/>
              </a:ext>
            </a:extLst>
          </p:cNvPr>
          <p:cNvSpPr txBox="1">
            <a:spLocks noChangeArrowheads="1"/>
          </p:cNvSpPr>
          <p:nvPr/>
        </p:nvSpPr>
        <p:spPr bwMode="auto">
          <a:xfrm>
            <a:off x="4643438" y="1989138"/>
            <a:ext cx="10810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İlkdördün</a:t>
            </a:r>
          </a:p>
        </p:txBody>
      </p:sp>
      <p:sp>
        <p:nvSpPr>
          <p:cNvPr id="141344" name="Text Box 32">
            <a:extLst>
              <a:ext uri="{FF2B5EF4-FFF2-40B4-BE49-F238E27FC236}">
                <a16:creationId xmlns:a16="http://schemas.microsoft.com/office/drawing/2014/main" id="{685D0BE6-071A-4921-BE9C-1A3CD90A3016}"/>
              </a:ext>
            </a:extLst>
          </p:cNvPr>
          <p:cNvSpPr txBox="1">
            <a:spLocks noChangeArrowheads="1"/>
          </p:cNvSpPr>
          <p:nvPr/>
        </p:nvSpPr>
        <p:spPr bwMode="auto">
          <a:xfrm>
            <a:off x="3563938" y="4214813"/>
            <a:ext cx="10810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Sondördün</a:t>
            </a:r>
          </a:p>
        </p:txBody>
      </p:sp>
      <p:sp>
        <p:nvSpPr>
          <p:cNvPr id="141345" name="Text Box 33">
            <a:extLst>
              <a:ext uri="{FF2B5EF4-FFF2-40B4-BE49-F238E27FC236}">
                <a16:creationId xmlns:a16="http://schemas.microsoft.com/office/drawing/2014/main" id="{CFE568EC-0582-4FC2-A3AD-8E07DF70A0EE}"/>
              </a:ext>
            </a:extLst>
          </p:cNvPr>
          <p:cNvSpPr txBox="1">
            <a:spLocks noChangeArrowheads="1"/>
          </p:cNvSpPr>
          <p:nvPr/>
        </p:nvSpPr>
        <p:spPr bwMode="auto">
          <a:xfrm>
            <a:off x="3779838" y="2701925"/>
            <a:ext cx="1006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Dolunay</a:t>
            </a:r>
          </a:p>
        </p:txBody>
      </p:sp>
      <p:sp>
        <p:nvSpPr>
          <p:cNvPr id="141346" name="Text Box 34">
            <a:extLst>
              <a:ext uri="{FF2B5EF4-FFF2-40B4-BE49-F238E27FC236}">
                <a16:creationId xmlns:a16="http://schemas.microsoft.com/office/drawing/2014/main" id="{5FB43560-E9DC-4F81-B999-988A4DEA9A06}"/>
              </a:ext>
            </a:extLst>
          </p:cNvPr>
          <p:cNvSpPr txBox="1">
            <a:spLocks noChangeArrowheads="1"/>
          </p:cNvSpPr>
          <p:nvPr/>
        </p:nvSpPr>
        <p:spPr bwMode="auto">
          <a:xfrm>
            <a:off x="5508625" y="1484313"/>
            <a:ext cx="10080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solidFill>
                  <a:srgbClr val="E00C25"/>
                </a:solidFill>
                <a:latin typeface="Monotype Corsiva" panose="03010101010201010101" pitchFamily="66" charset="0"/>
              </a:rPr>
              <a:t>Ekliptik</a:t>
            </a:r>
          </a:p>
        </p:txBody>
      </p:sp>
      <p:sp>
        <p:nvSpPr>
          <p:cNvPr id="141347" name="Text Box 35">
            <a:extLst>
              <a:ext uri="{FF2B5EF4-FFF2-40B4-BE49-F238E27FC236}">
                <a16:creationId xmlns:a16="http://schemas.microsoft.com/office/drawing/2014/main" id="{9BF9CCB3-B0DA-4FD1-91E5-C43B7178E69D}"/>
              </a:ext>
            </a:extLst>
          </p:cNvPr>
          <p:cNvSpPr txBox="1">
            <a:spLocks noChangeArrowheads="1"/>
          </p:cNvSpPr>
          <p:nvPr/>
        </p:nvSpPr>
        <p:spPr bwMode="auto">
          <a:xfrm>
            <a:off x="5724525" y="2997200"/>
            <a:ext cx="14049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solidFill>
                  <a:srgbClr val="000099"/>
                </a:solidFill>
                <a:latin typeface="Monotype Corsiva" panose="03010101010201010101" pitchFamily="66" charset="0"/>
              </a:rPr>
              <a:t>Gök Ekvatoru</a:t>
            </a:r>
          </a:p>
        </p:txBody>
      </p:sp>
      <p:sp>
        <p:nvSpPr>
          <p:cNvPr id="141348" name="Text Box 36">
            <a:extLst>
              <a:ext uri="{FF2B5EF4-FFF2-40B4-BE49-F238E27FC236}">
                <a16:creationId xmlns:a16="http://schemas.microsoft.com/office/drawing/2014/main" id="{78CBFA2F-C4AC-46A0-8999-7DD7A130A0F6}"/>
              </a:ext>
            </a:extLst>
          </p:cNvPr>
          <p:cNvSpPr txBox="1">
            <a:spLocks noChangeArrowheads="1"/>
          </p:cNvSpPr>
          <p:nvPr/>
        </p:nvSpPr>
        <p:spPr bwMode="auto">
          <a:xfrm>
            <a:off x="6443663" y="3716338"/>
            <a:ext cx="10080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Ufuk</a:t>
            </a:r>
          </a:p>
        </p:txBody>
      </p:sp>
      <p:sp>
        <p:nvSpPr>
          <p:cNvPr id="141349" name="Text Box 37">
            <a:extLst>
              <a:ext uri="{FF2B5EF4-FFF2-40B4-BE49-F238E27FC236}">
                <a16:creationId xmlns:a16="http://schemas.microsoft.com/office/drawing/2014/main" id="{3C46D278-DCFB-4E9C-A77B-033CAB5C6EB4}"/>
              </a:ext>
            </a:extLst>
          </p:cNvPr>
          <p:cNvSpPr txBox="1">
            <a:spLocks noChangeArrowheads="1"/>
          </p:cNvSpPr>
          <p:nvPr/>
        </p:nvSpPr>
        <p:spPr bwMode="auto">
          <a:xfrm>
            <a:off x="0" y="0"/>
            <a:ext cx="20177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altLang="en-US" sz="2800" b="1">
                <a:solidFill>
                  <a:srgbClr val="FF0066"/>
                </a:solidFill>
                <a:latin typeface="Monotype Corsiva" panose="03010101010201010101" pitchFamily="66" charset="0"/>
              </a:rPr>
              <a:t>İlkbahar Mevsimi için;</a:t>
            </a:r>
          </a:p>
        </p:txBody>
      </p:sp>
    </p:spTree>
    <p:extLst>
      <p:ext uri="{BB962C8B-B14F-4D97-AF65-F5344CB8AC3E}">
        <p14:creationId xmlns:p14="http://schemas.microsoft.com/office/powerpoint/2010/main" val="1053885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a:extLst>
              <a:ext uri="{FF2B5EF4-FFF2-40B4-BE49-F238E27FC236}">
                <a16:creationId xmlns:a16="http://schemas.microsoft.com/office/drawing/2014/main" id="{BCD73A06-E222-4E0A-B468-3CBBBE66DD8D}"/>
              </a:ext>
            </a:extLst>
          </p:cNvPr>
          <p:cNvSpPr>
            <a:spLocks noGrp="1" noChangeArrowheads="1"/>
          </p:cNvSpPr>
          <p:nvPr>
            <p:ph type="title"/>
          </p:nvPr>
        </p:nvSpPr>
        <p:spPr>
          <a:xfrm>
            <a:off x="457200" y="-26988"/>
            <a:ext cx="8229600" cy="1143001"/>
          </a:xfrm>
        </p:spPr>
        <p:txBody>
          <a:bodyPr/>
          <a:lstStyle/>
          <a:p>
            <a:r>
              <a:rPr lang="tr-TR" altLang="en-US" b="1">
                <a:solidFill>
                  <a:srgbClr val="E00C25"/>
                </a:solidFill>
                <a:latin typeface="Monotype Corsiva" panose="03010101010201010101" pitchFamily="66" charset="0"/>
              </a:rPr>
              <a:t>İlkbahar</a:t>
            </a:r>
          </a:p>
        </p:txBody>
      </p:sp>
      <p:sp>
        <p:nvSpPr>
          <p:cNvPr id="142339" name="Rectangle 3">
            <a:extLst>
              <a:ext uri="{FF2B5EF4-FFF2-40B4-BE49-F238E27FC236}">
                <a16:creationId xmlns:a16="http://schemas.microsoft.com/office/drawing/2014/main" id="{F8DAE830-3C48-4DF2-BEAA-0606E4461F23}"/>
              </a:ext>
            </a:extLst>
          </p:cNvPr>
          <p:cNvSpPr>
            <a:spLocks noGrp="1" noChangeArrowheads="1"/>
          </p:cNvSpPr>
          <p:nvPr>
            <p:ph type="body" idx="1"/>
          </p:nvPr>
        </p:nvSpPr>
        <p:spPr>
          <a:xfrm>
            <a:off x="457200" y="836613"/>
            <a:ext cx="8229600" cy="3671887"/>
          </a:xfrm>
        </p:spPr>
        <p:txBody>
          <a:bodyPr/>
          <a:lstStyle/>
          <a:p>
            <a:pPr>
              <a:buFontTx/>
              <a:buNone/>
            </a:pPr>
            <a:r>
              <a:rPr lang="tr-TR" altLang="en-US" dirty="0">
                <a:solidFill>
                  <a:srgbClr val="FF0066"/>
                </a:solidFill>
                <a:latin typeface="Monotype Corsiva" panose="03010101010201010101" pitchFamily="66" charset="0"/>
              </a:rPr>
              <a:t>Evre			</a:t>
            </a:r>
            <a:r>
              <a:rPr lang="tr-TR" altLang="en-US" dirty="0">
                <a:solidFill>
                  <a:srgbClr val="FF0066"/>
                </a:solidFill>
                <a:latin typeface="Monotype Corsiva" panose="03010101010201010101" pitchFamily="66" charset="0"/>
                <a:sym typeface="Symbol" panose="05050102010706020507" pitchFamily="18" charset="2"/>
              </a:rPr>
              <a:t>ay		Görülme	Görülmeme</a:t>
            </a:r>
          </a:p>
          <a:p>
            <a:pPr>
              <a:buFontTx/>
              <a:buNone/>
            </a:pPr>
            <a:r>
              <a:rPr lang="tr-TR" altLang="en-US" dirty="0">
                <a:solidFill>
                  <a:srgbClr val="FF0066"/>
                </a:solidFill>
                <a:latin typeface="Monotype Corsiva" panose="03010101010201010101" pitchFamily="66" charset="0"/>
              </a:rPr>
              <a:t>						 Süresi	    </a:t>
            </a:r>
            <a:r>
              <a:rPr lang="en-US" altLang="en-US" dirty="0">
                <a:solidFill>
                  <a:srgbClr val="FF0066"/>
                </a:solidFill>
                <a:latin typeface="Monotype Corsiva" panose="03010101010201010101" pitchFamily="66" charset="0"/>
              </a:rPr>
              <a:t>	</a:t>
            </a:r>
            <a:r>
              <a:rPr lang="tr-TR" altLang="en-US" dirty="0">
                <a:solidFill>
                  <a:srgbClr val="FF0066"/>
                </a:solidFill>
                <a:latin typeface="Monotype Corsiva" panose="03010101010201010101" pitchFamily="66" charset="0"/>
              </a:rPr>
              <a:t>Süresi</a:t>
            </a:r>
          </a:p>
          <a:p>
            <a:pPr>
              <a:buFontTx/>
              <a:buNone/>
            </a:pPr>
            <a:r>
              <a:rPr lang="tr-TR" altLang="en-US" dirty="0">
                <a:latin typeface="Monotype Corsiva" panose="03010101010201010101" pitchFamily="66" charset="0"/>
              </a:rPr>
              <a:t>Yeniay		   </a:t>
            </a:r>
            <a:r>
              <a:rPr lang="en-US" altLang="en-US" dirty="0">
                <a:latin typeface="Monotype Corsiva" panose="03010101010201010101" pitchFamily="66" charset="0"/>
              </a:rPr>
              <a:t>	</a:t>
            </a:r>
            <a:r>
              <a:rPr lang="tr-TR" altLang="en-US" dirty="0">
                <a:latin typeface="Monotype Corsiva" panose="03010101010201010101" pitchFamily="66" charset="0"/>
              </a:rPr>
              <a:t>0</a:t>
            </a:r>
            <a:r>
              <a:rPr lang="tr-TR" altLang="en-US" baseline="30000" dirty="0">
                <a:latin typeface="Monotype Corsiva" panose="03010101010201010101" pitchFamily="66" charset="0"/>
              </a:rPr>
              <a:t>o</a:t>
            </a:r>
            <a:r>
              <a:rPr lang="tr-TR" altLang="en-US" dirty="0">
                <a:latin typeface="Monotype Corsiva" panose="03010101010201010101" pitchFamily="66" charset="0"/>
              </a:rPr>
              <a:t>      </a:t>
            </a:r>
            <a:r>
              <a:rPr lang="en-US" altLang="en-US" dirty="0">
                <a:latin typeface="Monotype Corsiva" panose="03010101010201010101" pitchFamily="66" charset="0"/>
              </a:rPr>
              <a:t>		</a:t>
            </a:r>
            <a:r>
              <a:rPr lang="tr-TR" altLang="en-US" dirty="0">
                <a:latin typeface="Monotype Corsiva" panose="03010101010201010101" pitchFamily="66" charset="0"/>
              </a:rPr>
              <a:t>12saat	</a:t>
            </a:r>
            <a:r>
              <a:rPr lang="en-US" altLang="en-US" dirty="0">
                <a:latin typeface="Monotype Corsiva" panose="03010101010201010101" pitchFamily="66" charset="0"/>
              </a:rPr>
              <a:t>	</a:t>
            </a:r>
            <a:r>
              <a:rPr lang="tr-TR" altLang="en-US" dirty="0">
                <a:latin typeface="Monotype Corsiva" panose="03010101010201010101" pitchFamily="66" charset="0"/>
              </a:rPr>
              <a:t>12saat</a:t>
            </a:r>
          </a:p>
          <a:p>
            <a:pPr>
              <a:buFontTx/>
              <a:buNone/>
            </a:pPr>
            <a:r>
              <a:rPr lang="tr-TR" altLang="en-US" dirty="0">
                <a:latin typeface="Monotype Corsiva" panose="03010101010201010101" pitchFamily="66" charset="0"/>
              </a:rPr>
              <a:t>İlkdördün		23</a:t>
            </a:r>
            <a:r>
              <a:rPr lang="tr-TR" altLang="en-US" baseline="30000" dirty="0">
                <a:latin typeface="Monotype Corsiva" panose="03010101010201010101" pitchFamily="66" charset="0"/>
              </a:rPr>
              <a:t>o</a:t>
            </a:r>
            <a:r>
              <a:rPr lang="tr-TR" altLang="en-US" dirty="0">
                <a:latin typeface="Monotype Corsiva" panose="03010101010201010101" pitchFamily="66" charset="0"/>
              </a:rPr>
              <a:t> 27’	</a:t>
            </a:r>
            <a:r>
              <a:rPr lang="en-US" altLang="en-US" dirty="0">
                <a:latin typeface="Monotype Corsiva" panose="03010101010201010101" pitchFamily="66" charset="0"/>
              </a:rPr>
              <a:t>	</a:t>
            </a:r>
            <a:r>
              <a:rPr lang="tr-TR" altLang="en-US" dirty="0">
                <a:latin typeface="Monotype Corsiva" panose="03010101010201010101" pitchFamily="66" charset="0"/>
              </a:rPr>
              <a:t>&gt;12saat	&lt;12saat</a:t>
            </a:r>
          </a:p>
          <a:p>
            <a:pPr>
              <a:buFontTx/>
              <a:buNone/>
            </a:pPr>
            <a:r>
              <a:rPr lang="tr-TR" altLang="en-US" dirty="0">
                <a:latin typeface="Monotype Corsiva" panose="03010101010201010101" pitchFamily="66" charset="0"/>
              </a:rPr>
              <a:t>Dolunay	           0</a:t>
            </a:r>
            <a:r>
              <a:rPr lang="tr-TR" altLang="en-US" baseline="30000" dirty="0">
                <a:latin typeface="Monotype Corsiva" panose="03010101010201010101" pitchFamily="66" charset="0"/>
              </a:rPr>
              <a:t>o</a:t>
            </a:r>
            <a:r>
              <a:rPr lang="tr-TR" altLang="en-US" dirty="0">
                <a:latin typeface="Monotype Corsiva" panose="03010101010201010101" pitchFamily="66" charset="0"/>
              </a:rPr>
              <a:t>		12saat	</a:t>
            </a:r>
            <a:r>
              <a:rPr lang="en-US" altLang="en-US" dirty="0">
                <a:latin typeface="Monotype Corsiva" panose="03010101010201010101" pitchFamily="66" charset="0"/>
              </a:rPr>
              <a:t>	</a:t>
            </a:r>
            <a:r>
              <a:rPr lang="tr-TR" altLang="en-US" dirty="0">
                <a:latin typeface="Monotype Corsiva" panose="03010101010201010101" pitchFamily="66" charset="0"/>
              </a:rPr>
              <a:t>12saat</a:t>
            </a:r>
          </a:p>
          <a:p>
            <a:pPr>
              <a:buFontTx/>
              <a:buNone/>
            </a:pPr>
            <a:r>
              <a:rPr lang="tr-TR" altLang="en-US" dirty="0" err="1">
                <a:latin typeface="Monotype Corsiva" panose="03010101010201010101" pitchFamily="66" charset="0"/>
              </a:rPr>
              <a:t>Sondördün</a:t>
            </a:r>
            <a:r>
              <a:rPr lang="tr-TR" altLang="en-US" dirty="0">
                <a:latin typeface="Monotype Corsiva" panose="03010101010201010101" pitchFamily="66" charset="0"/>
              </a:rPr>
              <a:t>		-23</a:t>
            </a:r>
            <a:r>
              <a:rPr lang="tr-TR" altLang="en-US" baseline="30000" dirty="0">
                <a:latin typeface="Monotype Corsiva" panose="03010101010201010101" pitchFamily="66" charset="0"/>
              </a:rPr>
              <a:t>o</a:t>
            </a:r>
            <a:r>
              <a:rPr lang="tr-TR" altLang="en-US" dirty="0">
                <a:latin typeface="Monotype Corsiva" panose="03010101010201010101" pitchFamily="66" charset="0"/>
              </a:rPr>
              <a:t> 27’	&lt;12saat	&gt;12saat</a:t>
            </a:r>
          </a:p>
        </p:txBody>
      </p:sp>
      <p:sp>
        <p:nvSpPr>
          <p:cNvPr id="142340" name="Text Box 4">
            <a:extLst>
              <a:ext uri="{FF2B5EF4-FFF2-40B4-BE49-F238E27FC236}">
                <a16:creationId xmlns:a16="http://schemas.microsoft.com/office/drawing/2014/main" id="{F7113609-C058-45B2-BA05-77A514A9E348}"/>
              </a:ext>
            </a:extLst>
          </p:cNvPr>
          <p:cNvSpPr txBox="1">
            <a:spLocks noChangeArrowheads="1"/>
          </p:cNvSpPr>
          <p:nvPr/>
        </p:nvSpPr>
        <p:spPr bwMode="auto">
          <a:xfrm>
            <a:off x="175194" y="4159978"/>
            <a:ext cx="8569325"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lnSpc>
                <a:spcPct val="80000"/>
              </a:lnSpc>
              <a:spcBef>
                <a:spcPct val="20000"/>
              </a:spcBef>
            </a:pPr>
            <a:r>
              <a:rPr lang="tr-TR" altLang="en-US" sz="2000" dirty="0">
                <a:latin typeface="Times New Roman" panose="02020603050405020304" pitchFamily="18" charset="0"/>
                <a:cs typeface="Times New Roman" panose="02020603050405020304" pitchFamily="18" charset="0"/>
              </a:rPr>
              <a:t>İlkbahar mevsiminde yeniay ekvator yakınlarında bulunacak ve onun için ufkun üstünde 12 saat kadar kalacak ve günlük harekette Güneş ile beraber doğup ve batacaktır. Bir hafta sonra, Güneş yine ekvator yakınlarında </a:t>
            </a:r>
            <a:r>
              <a:rPr lang="tr-TR" altLang="en-US" sz="2000" dirty="0" err="1">
                <a:latin typeface="Times New Roman" panose="02020603050405020304" pitchFamily="18" charset="0"/>
                <a:cs typeface="Times New Roman" panose="02020603050405020304" pitchFamily="18" charset="0"/>
              </a:rPr>
              <a:t>olup,Ay</a:t>
            </a:r>
            <a:r>
              <a:rPr lang="tr-TR" altLang="en-US" sz="2000" dirty="0">
                <a:latin typeface="Times New Roman" panose="02020603050405020304" pitchFamily="18" charset="0"/>
                <a:cs typeface="Times New Roman" panose="02020603050405020304" pitchFamily="18" charset="0"/>
              </a:rPr>
              <a:t> Yengeç burcuna gelecektir. İlkdördün evresi olan bu durumda Ayın gün yayı gece yayından daha uzundur ; yani ufkun üstünde kalma müddetti 12 saatten fazladır. Güneşten 90</a:t>
            </a:r>
            <a:r>
              <a:rPr lang="tr-TR" altLang="en-US" sz="2000" baseline="30000" dirty="0">
                <a:latin typeface="Times New Roman" panose="02020603050405020304" pitchFamily="18" charset="0"/>
                <a:cs typeface="Times New Roman" panose="02020603050405020304" pitchFamily="18" charset="0"/>
              </a:rPr>
              <a:t>o</a:t>
            </a:r>
            <a:r>
              <a:rPr lang="tr-TR" altLang="en-US" sz="2000" dirty="0">
                <a:latin typeface="Times New Roman" panose="02020603050405020304" pitchFamily="18" charset="0"/>
                <a:cs typeface="Times New Roman" panose="02020603050405020304" pitchFamily="18" charset="0"/>
              </a:rPr>
              <a:t> geri olduğuna göre, Güneş battığı zaman tepededir. Terazi burcunda dolunay olur ufkun üstünde 12 saat kadar kalır, Güneş battığında Ay doğar. Teke burcunda ise son dördün olur, ufkun üstünde 12 saatten az kalır, Güneş battıktan 6 saat sonra ay doğar.</a:t>
            </a:r>
          </a:p>
          <a:p>
            <a:pPr>
              <a:spcBef>
                <a:spcPct val="50000"/>
              </a:spcBef>
            </a:pPr>
            <a:endParaRPr lang="tr-TR"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282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Line 2">
            <a:extLst>
              <a:ext uri="{FF2B5EF4-FFF2-40B4-BE49-F238E27FC236}">
                <a16:creationId xmlns:a16="http://schemas.microsoft.com/office/drawing/2014/main" id="{7B2FA761-E8FD-4A7D-9287-63AAF3802979}"/>
              </a:ext>
            </a:extLst>
          </p:cNvPr>
          <p:cNvSpPr>
            <a:spLocks noChangeShapeType="1"/>
          </p:cNvSpPr>
          <p:nvPr/>
        </p:nvSpPr>
        <p:spPr bwMode="auto">
          <a:xfrm>
            <a:off x="4643438" y="549275"/>
            <a:ext cx="0" cy="575945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3363" name="Line 3">
            <a:extLst>
              <a:ext uri="{FF2B5EF4-FFF2-40B4-BE49-F238E27FC236}">
                <a16:creationId xmlns:a16="http://schemas.microsoft.com/office/drawing/2014/main" id="{8CE9DDAC-5C14-4B5F-A6CA-123AC79D8CBD}"/>
              </a:ext>
            </a:extLst>
          </p:cNvPr>
          <p:cNvSpPr>
            <a:spLocks noChangeShapeType="1"/>
          </p:cNvSpPr>
          <p:nvPr/>
        </p:nvSpPr>
        <p:spPr bwMode="auto">
          <a:xfrm rot="360000">
            <a:off x="2914650" y="1125538"/>
            <a:ext cx="3386138" cy="4679950"/>
          </a:xfrm>
          <a:prstGeom prst="line">
            <a:avLst/>
          </a:prstGeom>
          <a:noFill/>
          <a:ln w="9525">
            <a:solidFill>
              <a:srgbClr val="000099"/>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3364" name="Oval 4">
            <a:extLst>
              <a:ext uri="{FF2B5EF4-FFF2-40B4-BE49-F238E27FC236}">
                <a16:creationId xmlns:a16="http://schemas.microsoft.com/office/drawing/2014/main" id="{B2251E78-2937-4713-835F-84B45C80721C}"/>
              </a:ext>
            </a:extLst>
          </p:cNvPr>
          <p:cNvSpPr>
            <a:spLocks noChangeArrowheads="1"/>
          </p:cNvSpPr>
          <p:nvPr/>
        </p:nvSpPr>
        <p:spPr bwMode="auto">
          <a:xfrm>
            <a:off x="1692275" y="549275"/>
            <a:ext cx="5976938" cy="5759450"/>
          </a:xfrm>
          <a:prstGeom prst="ellipse">
            <a:avLst/>
          </a:prstGeom>
          <a:noFill/>
          <a:ln w="222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65" name="Oval 5">
            <a:extLst>
              <a:ext uri="{FF2B5EF4-FFF2-40B4-BE49-F238E27FC236}">
                <a16:creationId xmlns:a16="http://schemas.microsoft.com/office/drawing/2014/main" id="{B33DC4C6-8EDD-409F-827B-325E7FF65F87}"/>
              </a:ext>
            </a:extLst>
          </p:cNvPr>
          <p:cNvSpPr>
            <a:spLocks noChangeArrowheads="1"/>
          </p:cNvSpPr>
          <p:nvPr/>
        </p:nvSpPr>
        <p:spPr bwMode="auto">
          <a:xfrm>
            <a:off x="1692275" y="2708275"/>
            <a:ext cx="5975350" cy="12239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66" name="Oval 6">
            <a:extLst>
              <a:ext uri="{FF2B5EF4-FFF2-40B4-BE49-F238E27FC236}">
                <a16:creationId xmlns:a16="http://schemas.microsoft.com/office/drawing/2014/main" id="{8E8808FC-4420-43E6-B8A1-8A7F1E5D6CC3}"/>
              </a:ext>
            </a:extLst>
          </p:cNvPr>
          <p:cNvSpPr>
            <a:spLocks noChangeArrowheads="1"/>
          </p:cNvSpPr>
          <p:nvPr/>
        </p:nvSpPr>
        <p:spPr bwMode="auto">
          <a:xfrm rot="3600000">
            <a:off x="4068763" y="465137"/>
            <a:ext cx="1258888" cy="5903913"/>
          </a:xfrm>
          <a:prstGeom prst="ellipse">
            <a:avLst/>
          </a:prstGeom>
          <a:noFill/>
          <a:ln w="19050">
            <a:solidFill>
              <a:srgbClr val="000099"/>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67" name="Oval 7">
            <a:extLst>
              <a:ext uri="{FF2B5EF4-FFF2-40B4-BE49-F238E27FC236}">
                <a16:creationId xmlns:a16="http://schemas.microsoft.com/office/drawing/2014/main" id="{16141E88-984F-48AC-B349-30C4E8ED53B8}"/>
              </a:ext>
            </a:extLst>
          </p:cNvPr>
          <p:cNvSpPr>
            <a:spLocks noChangeArrowheads="1"/>
          </p:cNvSpPr>
          <p:nvPr/>
        </p:nvSpPr>
        <p:spPr bwMode="auto">
          <a:xfrm rot="1800000">
            <a:off x="3760788" y="469900"/>
            <a:ext cx="1430337" cy="5757863"/>
          </a:xfrm>
          <a:prstGeom prst="ellipse">
            <a:avLst/>
          </a:prstGeom>
          <a:noFill/>
          <a:ln w="19050">
            <a:solidFill>
              <a:srgbClr val="E00C2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68" name="Text Box 8">
            <a:extLst>
              <a:ext uri="{FF2B5EF4-FFF2-40B4-BE49-F238E27FC236}">
                <a16:creationId xmlns:a16="http://schemas.microsoft.com/office/drawing/2014/main" id="{479A7523-A3A1-4647-89A9-8DF34019D038}"/>
              </a:ext>
            </a:extLst>
          </p:cNvPr>
          <p:cNvSpPr txBox="1">
            <a:spLocks noChangeArrowheads="1"/>
          </p:cNvSpPr>
          <p:nvPr/>
        </p:nvSpPr>
        <p:spPr bwMode="auto">
          <a:xfrm>
            <a:off x="1331913" y="3062288"/>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K</a:t>
            </a:r>
          </a:p>
        </p:txBody>
      </p:sp>
      <p:sp>
        <p:nvSpPr>
          <p:cNvPr id="143369" name="Text Box 9">
            <a:extLst>
              <a:ext uri="{FF2B5EF4-FFF2-40B4-BE49-F238E27FC236}">
                <a16:creationId xmlns:a16="http://schemas.microsoft.com/office/drawing/2014/main" id="{2015EA1D-4181-4D8E-87B2-16A13B106BD6}"/>
              </a:ext>
            </a:extLst>
          </p:cNvPr>
          <p:cNvSpPr txBox="1">
            <a:spLocks noChangeArrowheads="1"/>
          </p:cNvSpPr>
          <p:nvPr/>
        </p:nvSpPr>
        <p:spPr bwMode="auto">
          <a:xfrm>
            <a:off x="7667625" y="3141663"/>
            <a:ext cx="360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G</a:t>
            </a:r>
          </a:p>
        </p:txBody>
      </p:sp>
      <p:sp>
        <p:nvSpPr>
          <p:cNvPr id="143370" name="Text Box 10">
            <a:extLst>
              <a:ext uri="{FF2B5EF4-FFF2-40B4-BE49-F238E27FC236}">
                <a16:creationId xmlns:a16="http://schemas.microsoft.com/office/drawing/2014/main" id="{F71D9D07-E00C-4EF6-AB0B-06EA6273F608}"/>
              </a:ext>
            </a:extLst>
          </p:cNvPr>
          <p:cNvSpPr txBox="1">
            <a:spLocks noChangeArrowheads="1"/>
          </p:cNvSpPr>
          <p:nvPr/>
        </p:nvSpPr>
        <p:spPr bwMode="auto">
          <a:xfrm>
            <a:off x="4427538" y="182563"/>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Z</a:t>
            </a:r>
          </a:p>
        </p:txBody>
      </p:sp>
      <p:sp>
        <p:nvSpPr>
          <p:cNvPr id="143371" name="Text Box 11">
            <a:extLst>
              <a:ext uri="{FF2B5EF4-FFF2-40B4-BE49-F238E27FC236}">
                <a16:creationId xmlns:a16="http://schemas.microsoft.com/office/drawing/2014/main" id="{D6E30C21-0F31-47FC-ADD5-501CD2EDBD55}"/>
              </a:ext>
            </a:extLst>
          </p:cNvPr>
          <p:cNvSpPr txBox="1">
            <a:spLocks noChangeArrowheads="1"/>
          </p:cNvSpPr>
          <p:nvPr/>
        </p:nvSpPr>
        <p:spPr bwMode="auto">
          <a:xfrm>
            <a:off x="4427538" y="6302375"/>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N</a:t>
            </a:r>
          </a:p>
        </p:txBody>
      </p:sp>
      <p:sp>
        <p:nvSpPr>
          <p:cNvPr id="143372" name="Text Box 12">
            <a:extLst>
              <a:ext uri="{FF2B5EF4-FFF2-40B4-BE49-F238E27FC236}">
                <a16:creationId xmlns:a16="http://schemas.microsoft.com/office/drawing/2014/main" id="{5D820726-221E-4E06-966F-FF647E58EBAD}"/>
              </a:ext>
            </a:extLst>
          </p:cNvPr>
          <p:cNvSpPr txBox="1">
            <a:spLocks noChangeArrowheads="1"/>
          </p:cNvSpPr>
          <p:nvPr/>
        </p:nvSpPr>
        <p:spPr bwMode="auto">
          <a:xfrm>
            <a:off x="2555875" y="5805488"/>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Oğlak</a:t>
            </a:r>
          </a:p>
        </p:txBody>
      </p:sp>
      <p:sp>
        <p:nvSpPr>
          <p:cNvPr id="143373" name="Line 13">
            <a:extLst>
              <a:ext uri="{FF2B5EF4-FFF2-40B4-BE49-F238E27FC236}">
                <a16:creationId xmlns:a16="http://schemas.microsoft.com/office/drawing/2014/main" id="{876D8285-2CCE-4BCC-8B7A-62484763EA48}"/>
              </a:ext>
            </a:extLst>
          </p:cNvPr>
          <p:cNvSpPr>
            <a:spLocks noChangeShapeType="1"/>
          </p:cNvSpPr>
          <p:nvPr/>
        </p:nvSpPr>
        <p:spPr bwMode="auto">
          <a:xfrm rot="300000">
            <a:off x="1908175" y="2205038"/>
            <a:ext cx="5472113" cy="2376487"/>
          </a:xfrm>
          <a:prstGeom prst="line">
            <a:avLst/>
          </a:prstGeom>
          <a:noFill/>
          <a:ln w="12700">
            <a:solidFill>
              <a:srgbClr val="E00C25"/>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3374" name="Text Box 14">
            <a:extLst>
              <a:ext uri="{FF2B5EF4-FFF2-40B4-BE49-F238E27FC236}">
                <a16:creationId xmlns:a16="http://schemas.microsoft.com/office/drawing/2014/main" id="{C1BE1B48-07EA-4CA3-AF12-ED30ECC740EE}"/>
              </a:ext>
            </a:extLst>
          </p:cNvPr>
          <p:cNvSpPr txBox="1">
            <a:spLocks noChangeArrowheads="1"/>
          </p:cNvSpPr>
          <p:nvPr/>
        </p:nvSpPr>
        <p:spPr bwMode="auto">
          <a:xfrm>
            <a:off x="5651500" y="404813"/>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Yengeç</a:t>
            </a:r>
          </a:p>
        </p:txBody>
      </p:sp>
      <p:sp>
        <p:nvSpPr>
          <p:cNvPr id="143375" name="Text Box 15">
            <a:extLst>
              <a:ext uri="{FF2B5EF4-FFF2-40B4-BE49-F238E27FC236}">
                <a16:creationId xmlns:a16="http://schemas.microsoft.com/office/drawing/2014/main" id="{CA256D49-8210-422D-9A38-56F3E9BC99FC}"/>
              </a:ext>
            </a:extLst>
          </p:cNvPr>
          <p:cNvSpPr txBox="1">
            <a:spLocks noChangeArrowheads="1"/>
          </p:cNvSpPr>
          <p:nvPr/>
        </p:nvSpPr>
        <p:spPr bwMode="auto">
          <a:xfrm>
            <a:off x="3059113" y="2997200"/>
            <a:ext cx="7921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Terazi</a:t>
            </a:r>
          </a:p>
        </p:txBody>
      </p:sp>
      <p:sp>
        <p:nvSpPr>
          <p:cNvPr id="143376" name="Text Box 16">
            <a:extLst>
              <a:ext uri="{FF2B5EF4-FFF2-40B4-BE49-F238E27FC236}">
                <a16:creationId xmlns:a16="http://schemas.microsoft.com/office/drawing/2014/main" id="{FDB64748-CD6E-4C65-A067-09DB1E20037C}"/>
              </a:ext>
            </a:extLst>
          </p:cNvPr>
          <p:cNvSpPr txBox="1">
            <a:spLocks noChangeArrowheads="1"/>
          </p:cNvSpPr>
          <p:nvPr/>
        </p:nvSpPr>
        <p:spPr bwMode="auto">
          <a:xfrm>
            <a:off x="4716463" y="4141788"/>
            <a:ext cx="7921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Koç</a:t>
            </a:r>
          </a:p>
        </p:txBody>
      </p:sp>
      <p:sp>
        <p:nvSpPr>
          <p:cNvPr id="143377" name="Text Box 17">
            <a:extLst>
              <a:ext uri="{FF2B5EF4-FFF2-40B4-BE49-F238E27FC236}">
                <a16:creationId xmlns:a16="http://schemas.microsoft.com/office/drawing/2014/main" id="{EBA1046D-6ADD-4CD6-9BC0-262CEE09B7D3}"/>
              </a:ext>
            </a:extLst>
          </p:cNvPr>
          <p:cNvSpPr txBox="1">
            <a:spLocks noChangeArrowheads="1"/>
          </p:cNvSpPr>
          <p:nvPr/>
        </p:nvSpPr>
        <p:spPr bwMode="auto">
          <a:xfrm>
            <a:off x="7235825" y="4724400"/>
            <a:ext cx="5032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Q’</a:t>
            </a:r>
          </a:p>
        </p:txBody>
      </p:sp>
      <p:sp>
        <p:nvSpPr>
          <p:cNvPr id="143378" name="Text Box 18">
            <a:extLst>
              <a:ext uri="{FF2B5EF4-FFF2-40B4-BE49-F238E27FC236}">
                <a16:creationId xmlns:a16="http://schemas.microsoft.com/office/drawing/2014/main" id="{D5B928A4-1FCE-461B-B14E-A0DFBFBED7EB}"/>
              </a:ext>
            </a:extLst>
          </p:cNvPr>
          <p:cNvSpPr txBox="1">
            <a:spLocks noChangeArrowheads="1"/>
          </p:cNvSpPr>
          <p:nvPr/>
        </p:nvSpPr>
        <p:spPr bwMode="auto">
          <a:xfrm>
            <a:off x="1692275" y="1700213"/>
            <a:ext cx="360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Q</a:t>
            </a:r>
          </a:p>
        </p:txBody>
      </p:sp>
      <p:sp>
        <p:nvSpPr>
          <p:cNvPr id="143379" name="Text Box 19">
            <a:extLst>
              <a:ext uri="{FF2B5EF4-FFF2-40B4-BE49-F238E27FC236}">
                <a16:creationId xmlns:a16="http://schemas.microsoft.com/office/drawing/2014/main" id="{552547BE-907A-4FB5-93E4-89E6E286E413}"/>
              </a:ext>
            </a:extLst>
          </p:cNvPr>
          <p:cNvSpPr txBox="1">
            <a:spLocks noChangeArrowheads="1"/>
          </p:cNvSpPr>
          <p:nvPr/>
        </p:nvSpPr>
        <p:spPr bwMode="auto">
          <a:xfrm>
            <a:off x="6011863" y="6021388"/>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P’</a:t>
            </a:r>
          </a:p>
        </p:txBody>
      </p:sp>
      <p:sp>
        <p:nvSpPr>
          <p:cNvPr id="143380" name="Text Box 20">
            <a:extLst>
              <a:ext uri="{FF2B5EF4-FFF2-40B4-BE49-F238E27FC236}">
                <a16:creationId xmlns:a16="http://schemas.microsoft.com/office/drawing/2014/main" id="{46664A5E-4C2C-437B-9195-624657DC248A}"/>
              </a:ext>
            </a:extLst>
          </p:cNvPr>
          <p:cNvSpPr txBox="1">
            <a:spLocks noChangeArrowheads="1"/>
          </p:cNvSpPr>
          <p:nvPr/>
        </p:nvSpPr>
        <p:spPr bwMode="auto">
          <a:xfrm>
            <a:off x="2843213" y="620713"/>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P</a:t>
            </a:r>
          </a:p>
        </p:txBody>
      </p:sp>
      <p:sp>
        <p:nvSpPr>
          <p:cNvPr id="143381" name="Text Box 21">
            <a:extLst>
              <a:ext uri="{FF2B5EF4-FFF2-40B4-BE49-F238E27FC236}">
                <a16:creationId xmlns:a16="http://schemas.microsoft.com/office/drawing/2014/main" id="{6F79AFE2-E5CE-4CAE-AEA4-51FD74EB55A0}"/>
              </a:ext>
            </a:extLst>
          </p:cNvPr>
          <p:cNvSpPr txBox="1">
            <a:spLocks noChangeArrowheads="1"/>
          </p:cNvSpPr>
          <p:nvPr/>
        </p:nvSpPr>
        <p:spPr bwMode="auto">
          <a:xfrm>
            <a:off x="7308850" y="1700213"/>
            <a:ext cx="431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E’</a:t>
            </a:r>
          </a:p>
        </p:txBody>
      </p:sp>
      <p:sp>
        <p:nvSpPr>
          <p:cNvPr id="143382" name="Text Box 22">
            <a:extLst>
              <a:ext uri="{FF2B5EF4-FFF2-40B4-BE49-F238E27FC236}">
                <a16:creationId xmlns:a16="http://schemas.microsoft.com/office/drawing/2014/main" id="{C0B74263-CECF-47B3-8A53-1ED85CB32A7E}"/>
              </a:ext>
            </a:extLst>
          </p:cNvPr>
          <p:cNvSpPr txBox="1">
            <a:spLocks noChangeArrowheads="1"/>
          </p:cNvSpPr>
          <p:nvPr/>
        </p:nvSpPr>
        <p:spPr bwMode="auto">
          <a:xfrm>
            <a:off x="1763713" y="4862513"/>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E</a:t>
            </a:r>
          </a:p>
        </p:txBody>
      </p:sp>
      <p:sp>
        <p:nvSpPr>
          <p:cNvPr id="143383" name="Oval 23">
            <a:extLst>
              <a:ext uri="{FF2B5EF4-FFF2-40B4-BE49-F238E27FC236}">
                <a16:creationId xmlns:a16="http://schemas.microsoft.com/office/drawing/2014/main" id="{765F899C-1764-4E53-95CD-FD1F1C8969D8}"/>
              </a:ext>
            </a:extLst>
          </p:cNvPr>
          <p:cNvSpPr>
            <a:spLocks noChangeArrowheads="1"/>
          </p:cNvSpPr>
          <p:nvPr/>
        </p:nvSpPr>
        <p:spPr bwMode="auto">
          <a:xfrm rot="1800000">
            <a:off x="4000500" y="2276475"/>
            <a:ext cx="1020763" cy="1995488"/>
          </a:xfrm>
          <a:prstGeom prst="ellipse">
            <a:avLst/>
          </a:prstGeom>
          <a:solidFill>
            <a:srgbClr val="CED0CE"/>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84" name="AutoShape 24">
            <a:extLst>
              <a:ext uri="{FF2B5EF4-FFF2-40B4-BE49-F238E27FC236}">
                <a16:creationId xmlns:a16="http://schemas.microsoft.com/office/drawing/2014/main" id="{8ECAC2E4-5E5B-4E44-821B-5007F49155B2}"/>
              </a:ext>
            </a:extLst>
          </p:cNvPr>
          <p:cNvSpPr>
            <a:spLocks noChangeArrowheads="1"/>
          </p:cNvSpPr>
          <p:nvPr/>
        </p:nvSpPr>
        <p:spPr bwMode="auto">
          <a:xfrm>
            <a:off x="5746750" y="692150"/>
            <a:ext cx="338138" cy="338138"/>
          </a:xfrm>
          <a:prstGeom prst="sun">
            <a:avLst>
              <a:gd name="adj" fmla="val 25000"/>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85" name="AutoShape 25">
            <a:extLst>
              <a:ext uri="{FF2B5EF4-FFF2-40B4-BE49-F238E27FC236}">
                <a16:creationId xmlns:a16="http://schemas.microsoft.com/office/drawing/2014/main" id="{AF8DBA74-9EB0-490F-BEEC-A302F73A837A}"/>
              </a:ext>
            </a:extLst>
          </p:cNvPr>
          <p:cNvSpPr>
            <a:spLocks noChangeArrowheads="1"/>
          </p:cNvSpPr>
          <p:nvPr/>
        </p:nvSpPr>
        <p:spPr bwMode="auto">
          <a:xfrm>
            <a:off x="4427538" y="3163888"/>
            <a:ext cx="195262" cy="193675"/>
          </a:xfrm>
          <a:prstGeom prst="smileyFace">
            <a:avLst>
              <a:gd name="adj" fmla="val 4653"/>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86" name="AutoShape 26">
            <a:extLst>
              <a:ext uri="{FF2B5EF4-FFF2-40B4-BE49-F238E27FC236}">
                <a16:creationId xmlns:a16="http://schemas.microsoft.com/office/drawing/2014/main" id="{2E80BF3A-61CD-4D2B-A17F-2446FFF0D20F}"/>
              </a:ext>
            </a:extLst>
          </p:cNvPr>
          <p:cNvSpPr>
            <a:spLocks noChangeArrowheads="1"/>
          </p:cNvSpPr>
          <p:nvPr/>
        </p:nvSpPr>
        <p:spPr bwMode="auto">
          <a:xfrm>
            <a:off x="4908550" y="2276475"/>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87" name="AutoShape 27">
            <a:extLst>
              <a:ext uri="{FF2B5EF4-FFF2-40B4-BE49-F238E27FC236}">
                <a16:creationId xmlns:a16="http://schemas.microsoft.com/office/drawing/2014/main" id="{FB73D943-31DC-4FDD-A445-81A0DA15B130}"/>
              </a:ext>
            </a:extLst>
          </p:cNvPr>
          <p:cNvSpPr>
            <a:spLocks noChangeArrowheads="1"/>
          </p:cNvSpPr>
          <p:nvPr/>
        </p:nvSpPr>
        <p:spPr bwMode="auto">
          <a:xfrm>
            <a:off x="3995738" y="2946400"/>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88" name="AutoShape 28">
            <a:extLst>
              <a:ext uri="{FF2B5EF4-FFF2-40B4-BE49-F238E27FC236}">
                <a16:creationId xmlns:a16="http://schemas.microsoft.com/office/drawing/2014/main" id="{077548EA-4E38-401A-BD6A-1E199EEEF41D}"/>
              </a:ext>
            </a:extLst>
          </p:cNvPr>
          <p:cNvSpPr>
            <a:spLocks noChangeArrowheads="1"/>
          </p:cNvSpPr>
          <p:nvPr/>
        </p:nvSpPr>
        <p:spPr bwMode="auto">
          <a:xfrm>
            <a:off x="4859338" y="3378200"/>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89" name="AutoShape 29">
            <a:extLst>
              <a:ext uri="{FF2B5EF4-FFF2-40B4-BE49-F238E27FC236}">
                <a16:creationId xmlns:a16="http://schemas.microsoft.com/office/drawing/2014/main" id="{8E6D2A47-8339-4708-922D-CC7F2F67E2A7}"/>
              </a:ext>
            </a:extLst>
          </p:cNvPr>
          <p:cNvSpPr>
            <a:spLocks noChangeArrowheads="1"/>
          </p:cNvSpPr>
          <p:nvPr/>
        </p:nvSpPr>
        <p:spPr bwMode="auto">
          <a:xfrm>
            <a:off x="3971925" y="4005263"/>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90" name="Text Box 30">
            <a:extLst>
              <a:ext uri="{FF2B5EF4-FFF2-40B4-BE49-F238E27FC236}">
                <a16:creationId xmlns:a16="http://schemas.microsoft.com/office/drawing/2014/main" id="{2E7705F7-EED9-40E3-8E3E-C55314DDABCD}"/>
              </a:ext>
            </a:extLst>
          </p:cNvPr>
          <p:cNvSpPr txBox="1">
            <a:spLocks noChangeArrowheads="1"/>
          </p:cNvSpPr>
          <p:nvPr/>
        </p:nvSpPr>
        <p:spPr bwMode="auto">
          <a:xfrm>
            <a:off x="4643438" y="3068638"/>
            <a:ext cx="10810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Sondördün</a:t>
            </a:r>
          </a:p>
        </p:txBody>
      </p:sp>
      <p:sp>
        <p:nvSpPr>
          <p:cNvPr id="143391" name="Text Box 31">
            <a:extLst>
              <a:ext uri="{FF2B5EF4-FFF2-40B4-BE49-F238E27FC236}">
                <a16:creationId xmlns:a16="http://schemas.microsoft.com/office/drawing/2014/main" id="{9ED737EE-7C03-4B4A-BC40-A505BA97EBA2}"/>
              </a:ext>
            </a:extLst>
          </p:cNvPr>
          <p:cNvSpPr txBox="1">
            <a:spLocks noChangeArrowheads="1"/>
          </p:cNvSpPr>
          <p:nvPr/>
        </p:nvSpPr>
        <p:spPr bwMode="auto">
          <a:xfrm>
            <a:off x="4643438" y="1989138"/>
            <a:ext cx="10810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Yeniay</a:t>
            </a:r>
          </a:p>
        </p:txBody>
      </p:sp>
      <p:sp>
        <p:nvSpPr>
          <p:cNvPr id="143392" name="Text Box 32">
            <a:extLst>
              <a:ext uri="{FF2B5EF4-FFF2-40B4-BE49-F238E27FC236}">
                <a16:creationId xmlns:a16="http://schemas.microsoft.com/office/drawing/2014/main" id="{DBC9163C-2A3E-4723-9B5C-92114D743C59}"/>
              </a:ext>
            </a:extLst>
          </p:cNvPr>
          <p:cNvSpPr txBox="1">
            <a:spLocks noChangeArrowheads="1"/>
          </p:cNvSpPr>
          <p:nvPr/>
        </p:nvSpPr>
        <p:spPr bwMode="auto">
          <a:xfrm>
            <a:off x="3563938" y="4214813"/>
            <a:ext cx="10810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Dolunay</a:t>
            </a:r>
          </a:p>
        </p:txBody>
      </p:sp>
      <p:sp>
        <p:nvSpPr>
          <p:cNvPr id="143393" name="Text Box 33">
            <a:extLst>
              <a:ext uri="{FF2B5EF4-FFF2-40B4-BE49-F238E27FC236}">
                <a16:creationId xmlns:a16="http://schemas.microsoft.com/office/drawing/2014/main" id="{5B631C65-34FC-40C6-9102-3EFBECA17E65}"/>
              </a:ext>
            </a:extLst>
          </p:cNvPr>
          <p:cNvSpPr txBox="1">
            <a:spLocks noChangeArrowheads="1"/>
          </p:cNvSpPr>
          <p:nvPr/>
        </p:nvSpPr>
        <p:spPr bwMode="auto">
          <a:xfrm>
            <a:off x="3779838" y="2701925"/>
            <a:ext cx="1006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İlkdördün</a:t>
            </a:r>
          </a:p>
        </p:txBody>
      </p:sp>
      <p:sp>
        <p:nvSpPr>
          <p:cNvPr id="143394" name="Text Box 34">
            <a:extLst>
              <a:ext uri="{FF2B5EF4-FFF2-40B4-BE49-F238E27FC236}">
                <a16:creationId xmlns:a16="http://schemas.microsoft.com/office/drawing/2014/main" id="{986EA0E0-D134-4CCC-B9EB-7D6F39FDFECB}"/>
              </a:ext>
            </a:extLst>
          </p:cNvPr>
          <p:cNvSpPr txBox="1">
            <a:spLocks noChangeArrowheads="1"/>
          </p:cNvSpPr>
          <p:nvPr/>
        </p:nvSpPr>
        <p:spPr bwMode="auto">
          <a:xfrm>
            <a:off x="5508625" y="1484313"/>
            <a:ext cx="10080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solidFill>
                  <a:srgbClr val="E00C25"/>
                </a:solidFill>
                <a:latin typeface="Monotype Corsiva" panose="03010101010201010101" pitchFamily="66" charset="0"/>
              </a:rPr>
              <a:t>Ekliptik</a:t>
            </a:r>
          </a:p>
        </p:txBody>
      </p:sp>
      <p:sp>
        <p:nvSpPr>
          <p:cNvPr id="143395" name="Text Box 35">
            <a:extLst>
              <a:ext uri="{FF2B5EF4-FFF2-40B4-BE49-F238E27FC236}">
                <a16:creationId xmlns:a16="http://schemas.microsoft.com/office/drawing/2014/main" id="{57AF0D3A-949F-4DE9-A0F5-5FF3E5ED24C9}"/>
              </a:ext>
            </a:extLst>
          </p:cNvPr>
          <p:cNvSpPr txBox="1">
            <a:spLocks noChangeArrowheads="1"/>
          </p:cNvSpPr>
          <p:nvPr/>
        </p:nvSpPr>
        <p:spPr bwMode="auto">
          <a:xfrm>
            <a:off x="5724525" y="2997200"/>
            <a:ext cx="14049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solidFill>
                  <a:srgbClr val="000099"/>
                </a:solidFill>
                <a:latin typeface="Monotype Corsiva" panose="03010101010201010101" pitchFamily="66" charset="0"/>
              </a:rPr>
              <a:t>Gök Ekvatoru</a:t>
            </a:r>
          </a:p>
        </p:txBody>
      </p:sp>
      <p:sp>
        <p:nvSpPr>
          <p:cNvPr id="143396" name="Text Box 36">
            <a:extLst>
              <a:ext uri="{FF2B5EF4-FFF2-40B4-BE49-F238E27FC236}">
                <a16:creationId xmlns:a16="http://schemas.microsoft.com/office/drawing/2014/main" id="{09F3DB3F-DCA3-403E-A1FA-A9809C7EAEA1}"/>
              </a:ext>
            </a:extLst>
          </p:cNvPr>
          <p:cNvSpPr txBox="1">
            <a:spLocks noChangeArrowheads="1"/>
          </p:cNvSpPr>
          <p:nvPr/>
        </p:nvSpPr>
        <p:spPr bwMode="auto">
          <a:xfrm>
            <a:off x="6443663" y="3716338"/>
            <a:ext cx="10080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Ufuk</a:t>
            </a:r>
          </a:p>
        </p:txBody>
      </p:sp>
      <p:sp>
        <p:nvSpPr>
          <p:cNvPr id="143397" name="Text Box 37">
            <a:extLst>
              <a:ext uri="{FF2B5EF4-FFF2-40B4-BE49-F238E27FC236}">
                <a16:creationId xmlns:a16="http://schemas.microsoft.com/office/drawing/2014/main" id="{5B464EA9-0467-4986-9A7A-498264DC9CBF}"/>
              </a:ext>
            </a:extLst>
          </p:cNvPr>
          <p:cNvSpPr txBox="1">
            <a:spLocks noChangeArrowheads="1"/>
          </p:cNvSpPr>
          <p:nvPr/>
        </p:nvSpPr>
        <p:spPr bwMode="auto">
          <a:xfrm>
            <a:off x="0" y="0"/>
            <a:ext cx="20177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altLang="en-US" sz="2800" b="1">
                <a:solidFill>
                  <a:srgbClr val="FF0066"/>
                </a:solidFill>
                <a:latin typeface="Monotype Corsiva" panose="03010101010201010101" pitchFamily="66" charset="0"/>
              </a:rPr>
              <a:t>Yaz Mevsimi için;</a:t>
            </a:r>
          </a:p>
        </p:txBody>
      </p:sp>
    </p:spTree>
    <p:extLst>
      <p:ext uri="{BB962C8B-B14F-4D97-AF65-F5344CB8AC3E}">
        <p14:creationId xmlns:p14="http://schemas.microsoft.com/office/powerpoint/2010/main" val="2430860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a:extLst>
              <a:ext uri="{FF2B5EF4-FFF2-40B4-BE49-F238E27FC236}">
                <a16:creationId xmlns:a16="http://schemas.microsoft.com/office/drawing/2014/main" id="{761BB34F-D527-4D43-B438-17A492ACBA74}"/>
              </a:ext>
            </a:extLst>
          </p:cNvPr>
          <p:cNvSpPr>
            <a:spLocks noGrp="1" noChangeArrowheads="1"/>
          </p:cNvSpPr>
          <p:nvPr>
            <p:ph type="title"/>
          </p:nvPr>
        </p:nvSpPr>
        <p:spPr>
          <a:xfrm>
            <a:off x="66588" y="0"/>
            <a:ext cx="7886700" cy="1325563"/>
          </a:xfrm>
        </p:spPr>
        <p:txBody>
          <a:bodyPr/>
          <a:lstStyle/>
          <a:p>
            <a:r>
              <a:rPr lang="tr-TR" altLang="en-US" b="1" dirty="0">
                <a:solidFill>
                  <a:srgbClr val="E00C25"/>
                </a:solidFill>
                <a:latin typeface="Monotype Corsiva" panose="03010101010201010101" pitchFamily="66" charset="0"/>
              </a:rPr>
              <a:t>Yaz</a:t>
            </a:r>
          </a:p>
        </p:txBody>
      </p:sp>
      <p:sp>
        <p:nvSpPr>
          <p:cNvPr id="144387" name="Rectangle 3">
            <a:extLst>
              <a:ext uri="{FF2B5EF4-FFF2-40B4-BE49-F238E27FC236}">
                <a16:creationId xmlns:a16="http://schemas.microsoft.com/office/drawing/2014/main" id="{F3AE64DA-3305-4999-8136-2F6EED7FF9F0}"/>
              </a:ext>
            </a:extLst>
          </p:cNvPr>
          <p:cNvSpPr>
            <a:spLocks noGrp="1" noChangeArrowheads="1"/>
          </p:cNvSpPr>
          <p:nvPr>
            <p:ph type="body" idx="1"/>
          </p:nvPr>
        </p:nvSpPr>
        <p:spPr>
          <a:xfrm>
            <a:off x="393759" y="1536204"/>
            <a:ext cx="7886700" cy="4351338"/>
          </a:xfrm>
        </p:spPr>
        <p:txBody>
          <a:bodyPr/>
          <a:lstStyle/>
          <a:p>
            <a:pPr>
              <a:buFontTx/>
              <a:buNone/>
            </a:pPr>
            <a:r>
              <a:rPr lang="tr-TR" altLang="en-US" dirty="0">
                <a:solidFill>
                  <a:srgbClr val="FF0066"/>
                </a:solidFill>
                <a:latin typeface="Monotype Corsiva" panose="03010101010201010101" pitchFamily="66" charset="0"/>
              </a:rPr>
              <a:t>Evre			</a:t>
            </a:r>
            <a:r>
              <a:rPr lang="tr-TR" altLang="en-US" dirty="0">
                <a:solidFill>
                  <a:srgbClr val="FF0066"/>
                </a:solidFill>
                <a:latin typeface="Monotype Corsiva" panose="03010101010201010101" pitchFamily="66" charset="0"/>
                <a:sym typeface="Symbol" panose="05050102010706020507" pitchFamily="18" charset="2"/>
              </a:rPr>
              <a:t>ay		Görülme</a:t>
            </a:r>
            <a:r>
              <a:rPr lang="en-US" altLang="en-US" dirty="0">
                <a:solidFill>
                  <a:srgbClr val="FF0066"/>
                </a:solidFill>
                <a:latin typeface="Monotype Corsiva" panose="03010101010201010101" pitchFamily="66" charset="0"/>
                <a:sym typeface="Symbol" panose="05050102010706020507" pitchFamily="18" charset="2"/>
              </a:rPr>
              <a:t>  </a:t>
            </a:r>
            <a:r>
              <a:rPr lang="tr-TR" altLang="en-US" dirty="0">
                <a:solidFill>
                  <a:srgbClr val="FF0066"/>
                </a:solidFill>
                <a:latin typeface="Monotype Corsiva" panose="03010101010201010101" pitchFamily="66" charset="0"/>
                <a:sym typeface="Symbol" panose="05050102010706020507" pitchFamily="18" charset="2"/>
              </a:rPr>
              <a:t>Görülmeme</a:t>
            </a:r>
          </a:p>
          <a:p>
            <a:pPr>
              <a:buFontTx/>
              <a:buNone/>
            </a:pPr>
            <a:r>
              <a:rPr lang="tr-TR" altLang="en-US" dirty="0">
                <a:solidFill>
                  <a:srgbClr val="FF0066"/>
                </a:solidFill>
                <a:latin typeface="Monotype Corsiva" panose="03010101010201010101" pitchFamily="66" charset="0"/>
              </a:rPr>
              <a:t>						 Süresi	    Süresi</a:t>
            </a:r>
          </a:p>
          <a:p>
            <a:pPr>
              <a:buFontTx/>
              <a:buNone/>
            </a:pPr>
            <a:r>
              <a:rPr lang="tr-TR" altLang="en-US" dirty="0">
                <a:latin typeface="Monotype Corsiva" panose="03010101010201010101" pitchFamily="66" charset="0"/>
              </a:rPr>
              <a:t>Yeniay		</a:t>
            </a:r>
            <a:r>
              <a:rPr lang="en-US" altLang="en-US" dirty="0">
                <a:latin typeface="Monotype Corsiva" panose="03010101010201010101" pitchFamily="66" charset="0"/>
              </a:rPr>
              <a:t>	</a:t>
            </a:r>
            <a:r>
              <a:rPr lang="tr-TR" altLang="en-US" dirty="0">
                <a:latin typeface="Monotype Corsiva" panose="03010101010201010101" pitchFamily="66" charset="0"/>
              </a:rPr>
              <a:t>23</a:t>
            </a:r>
            <a:r>
              <a:rPr lang="tr-TR" altLang="en-US" baseline="30000" dirty="0">
                <a:latin typeface="Monotype Corsiva" panose="03010101010201010101" pitchFamily="66" charset="0"/>
              </a:rPr>
              <a:t>o</a:t>
            </a:r>
            <a:r>
              <a:rPr lang="tr-TR" altLang="en-US" dirty="0">
                <a:latin typeface="Monotype Corsiva" panose="03010101010201010101" pitchFamily="66" charset="0"/>
              </a:rPr>
              <a:t> 27’     	&gt;12saat	&lt;12saat</a:t>
            </a:r>
          </a:p>
          <a:p>
            <a:pPr>
              <a:buFontTx/>
              <a:buNone/>
            </a:pPr>
            <a:r>
              <a:rPr lang="tr-TR" altLang="en-US" dirty="0">
                <a:latin typeface="Monotype Corsiva" panose="03010101010201010101" pitchFamily="66" charset="0"/>
              </a:rPr>
              <a:t>İlkdördün		0</a:t>
            </a:r>
            <a:r>
              <a:rPr lang="tr-TR" altLang="en-US" baseline="30000" dirty="0">
                <a:latin typeface="Monotype Corsiva" panose="03010101010201010101" pitchFamily="66" charset="0"/>
              </a:rPr>
              <a:t>o</a:t>
            </a:r>
            <a:r>
              <a:rPr lang="tr-TR" altLang="en-US" dirty="0">
                <a:latin typeface="Monotype Corsiva" panose="03010101010201010101" pitchFamily="66" charset="0"/>
              </a:rPr>
              <a:t>		12saat	</a:t>
            </a:r>
            <a:r>
              <a:rPr lang="en-US" altLang="en-US" dirty="0">
                <a:latin typeface="Monotype Corsiva" panose="03010101010201010101" pitchFamily="66" charset="0"/>
              </a:rPr>
              <a:t>	</a:t>
            </a:r>
            <a:r>
              <a:rPr lang="tr-TR" altLang="en-US" dirty="0">
                <a:latin typeface="Monotype Corsiva" panose="03010101010201010101" pitchFamily="66" charset="0"/>
              </a:rPr>
              <a:t>12saat</a:t>
            </a:r>
          </a:p>
          <a:p>
            <a:pPr>
              <a:buFontTx/>
              <a:buNone/>
            </a:pPr>
            <a:r>
              <a:rPr lang="tr-TR" altLang="en-US" dirty="0">
                <a:latin typeface="Monotype Corsiva" panose="03010101010201010101" pitchFamily="66" charset="0"/>
              </a:rPr>
              <a:t>Dolunay	           -23</a:t>
            </a:r>
            <a:r>
              <a:rPr lang="tr-TR" altLang="en-US" baseline="30000" dirty="0">
                <a:latin typeface="Monotype Corsiva" panose="03010101010201010101" pitchFamily="66" charset="0"/>
              </a:rPr>
              <a:t>o</a:t>
            </a:r>
            <a:r>
              <a:rPr lang="tr-TR" altLang="en-US" dirty="0">
                <a:latin typeface="Monotype Corsiva" panose="03010101010201010101" pitchFamily="66" charset="0"/>
              </a:rPr>
              <a:t> 27’	&lt;12saat	&gt;12saat</a:t>
            </a:r>
          </a:p>
          <a:p>
            <a:pPr>
              <a:buFontTx/>
              <a:buNone/>
            </a:pPr>
            <a:r>
              <a:rPr lang="tr-TR" altLang="en-US" dirty="0" err="1">
                <a:latin typeface="Monotype Corsiva" panose="03010101010201010101" pitchFamily="66" charset="0"/>
              </a:rPr>
              <a:t>Sondördün</a:t>
            </a:r>
            <a:r>
              <a:rPr lang="tr-TR" altLang="en-US" dirty="0">
                <a:latin typeface="Monotype Corsiva" panose="03010101010201010101" pitchFamily="66" charset="0"/>
              </a:rPr>
              <a:t>		0</a:t>
            </a:r>
            <a:r>
              <a:rPr lang="tr-TR" altLang="en-US" baseline="30000" dirty="0">
                <a:latin typeface="Monotype Corsiva" panose="03010101010201010101" pitchFamily="66" charset="0"/>
              </a:rPr>
              <a:t>o</a:t>
            </a:r>
            <a:r>
              <a:rPr lang="tr-TR" altLang="en-US" dirty="0">
                <a:latin typeface="Monotype Corsiva" panose="03010101010201010101" pitchFamily="66" charset="0"/>
              </a:rPr>
              <a:t>		12saat	</a:t>
            </a:r>
            <a:r>
              <a:rPr lang="en-US" altLang="en-US" dirty="0">
                <a:latin typeface="Monotype Corsiva" panose="03010101010201010101" pitchFamily="66" charset="0"/>
              </a:rPr>
              <a:t>	</a:t>
            </a:r>
            <a:r>
              <a:rPr lang="tr-TR" altLang="en-US" dirty="0">
                <a:latin typeface="Monotype Corsiva" panose="03010101010201010101" pitchFamily="66" charset="0"/>
              </a:rPr>
              <a:t>12saat</a:t>
            </a:r>
          </a:p>
        </p:txBody>
      </p:sp>
      <p:sp>
        <p:nvSpPr>
          <p:cNvPr id="144388" name="Text Box 4">
            <a:extLst>
              <a:ext uri="{FF2B5EF4-FFF2-40B4-BE49-F238E27FC236}">
                <a16:creationId xmlns:a16="http://schemas.microsoft.com/office/drawing/2014/main" id="{BDFA2CE8-1224-485C-82C0-A9C1A3B317D7}"/>
              </a:ext>
            </a:extLst>
          </p:cNvPr>
          <p:cNvSpPr txBox="1">
            <a:spLocks noChangeArrowheads="1"/>
          </p:cNvSpPr>
          <p:nvPr/>
        </p:nvSpPr>
        <p:spPr bwMode="auto">
          <a:xfrm>
            <a:off x="242436" y="5154015"/>
            <a:ext cx="8574393" cy="15327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lnSpc>
                <a:spcPct val="80000"/>
              </a:lnSpc>
              <a:spcBef>
                <a:spcPct val="20000"/>
              </a:spcBef>
            </a:pPr>
            <a:r>
              <a:rPr lang="tr-TR" altLang="en-US" sz="2400" dirty="0">
                <a:latin typeface="Monotype Corsiva" panose="03010101010201010101" pitchFamily="66" charset="0"/>
              </a:rPr>
              <a:t>Güneş Yengeç burcunda olduğuna göre, Ayın bu burca gelmesi halinde yeniay olacaktır. İlkdördün ve </a:t>
            </a:r>
            <a:r>
              <a:rPr lang="tr-TR" altLang="en-US" sz="2400" dirty="0" err="1">
                <a:latin typeface="Monotype Corsiva" panose="03010101010201010101" pitchFamily="66" charset="0"/>
              </a:rPr>
              <a:t>sondördün</a:t>
            </a:r>
            <a:r>
              <a:rPr lang="tr-TR" altLang="en-US" sz="2400" dirty="0">
                <a:latin typeface="Monotype Corsiva" panose="03010101010201010101" pitchFamily="66" charset="0"/>
              </a:rPr>
              <a:t> 12 saat, dolunay ise 12 saatten daha az bir müddet ufkun üstünde kalır.</a:t>
            </a:r>
          </a:p>
          <a:p>
            <a:pPr>
              <a:spcBef>
                <a:spcPct val="50000"/>
              </a:spcBef>
            </a:pPr>
            <a:endParaRPr lang="tr-TR" altLang="en-US" sz="2400" dirty="0">
              <a:latin typeface="Monotype Corsiva" panose="03010101010201010101" pitchFamily="66" charset="0"/>
            </a:endParaRPr>
          </a:p>
        </p:txBody>
      </p:sp>
    </p:spTree>
    <p:extLst>
      <p:ext uri="{BB962C8B-B14F-4D97-AF65-F5344CB8AC3E}">
        <p14:creationId xmlns:p14="http://schemas.microsoft.com/office/powerpoint/2010/main" val="2353656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Line 2">
            <a:extLst>
              <a:ext uri="{FF2B5EF4-FFF2-40B4-BE49-F238E27FC236}">
                <a16:creationId xmlns:a16="http://schemas.microsoft.com/office/drawing/2014/main" id="{AFDABFA7-32B7-46D0-8C01-A398034E002E}"/>
              </a:ext>
            </a:extLst>
          </p:cNvPr>
          <p:cNvSpPr>
            <a:spLocks noChangeShapeType="1"/>
          </p:cNvSpPr>
          <p:nvPr/>
        </p:nvSpPr>
        <p:spPr bwMode="auto">
          <a:xfrm>
            <a:off x="4643438" y="549275"/>
            <a:ext cx="0" cy="575945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5411" name="Line 3">
            <a:extLst>
              <a:ext uri="{FF2B5EF4-FFF2-40B4-BE49-F238E27FC236}">
                <a16:creationId xmlns:a16="http://schemas.microsoft.com/office/drawing/2014/main" id="{8000CE20-C62D-4969-9ABA-7AFA29BA7DFC}"/>
              </a:ext>
            </a:extLst>
          </p:cNvPr>
          <p:cNvSpPr>
            <a:spLocks noChangeShapeType="1"/>
          </p:cNvSpPr>
          <p:nvPr/>
        </p:nvSpPr>
        <p:spPr bwMode="auto">
          <a:xfrm rot="360000">
            <a:off x="2914650" y="1125538"/>
            <a:ext cx="3386138" cy="4679950"/>
          </a:xfrm>
          <a:prstGeom prst="line">
            <a:avLst/>
          </a:prstGeom>
          <a:noFill/>
          <a:ln w="9525">
            <a:solidFill>
              <a:srgbClr val="000099"/>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5412" name="Oval 4">
            <a:extLst>
              <a:ext uri="{FF2B5EF4-FFF2-40B4-BE49-F238E27FC236}">
                <a16:creationId xmlns:a16="http://schemas.microsoft.com/office/drawing/2014/main" id="{371D94F4-E396-46C6-BC26-070F3062E89B}"/>
              </a:ext>
            </a:extLst>
          </p:cNvPr>
          <p:cNvSpPr>
            <a:spLocks noChangeArrowheads="1"/>
          </p:cNvSpPr>
          <p:nvPr/>
        </p:nvSpPr>
        <p:spPr bwMode="auto">
          <a:xfrm>
            <a:off x="1692275" y="549275"/>
            <a:ext cx="5976938" cy="5759450"/>
          </a:xfrm>
          <a:prstGeom prst="ellipse">
            <a:avLst/>
          </a:prstGeom>
          <a:noFill/>
          <a:ln w="222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13" name="Oval 5">
            <a:extLst>
              <a:ext uri="{FF2B5EF4-FFF2-40B4-BE49-F238E27FC236}">
                <a16:creationId xmlns:a16="http://schemas.microsoft.com/office/drawing/2014/main" id="{2267EFEB-154F-491F-96DF-F32651C9E384}"/>
              </a:ext>
            </a:extLst>
          </p:cNvPr>
          <p:cNvSpPr>
            <a:spLocks noChangeArrowheads="1"/>
          </p:cNvSpPr>
          <p:nvPr/>
        </p:nvSpPr>
        <p:spPr bwMode="auto">
          <a:xfrm>
            <a:off x="1692275" y="2708275"/>
            <a:ext cx="5975350" cy="12239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14" name="Oval 6">
            <a:extLst>
              <a:ext uri="{FF2B5EF4-FFF2-40B4-BE49-F238E27FC236}">
                <a16:creationId xmlns:a16="http://schemas.microsoft.com/office/drawing/2014/main" id="{07C0285A-3116-4F18-B2ED-B845C82AA66A}"/>
              </a:ext>
            </a:extLst>
          </p:cNvPr>
          <p:cNvSpPr>
            <a:spLocks noChangeArrowheads="1"/>
          </p:cNvSpPr>
          <p:nvPr/>
        </p:nvSpPr>
        <p:spPr bwMode="auto">
          <a:xfrm rot="3600000">
            <a:off x="4068763" y="465137"/>
            <a:ext cx="1258888" cy="5903913"/>
          </a:xfrm>
          <a:prstGeom prst="ellipse">
            <a:avLst/>
          </a:prstGeom>
          <a:noFill/>
          <a:ln w="19050">
            <a:solidFill>
              <a:srgbClr val="000099"/>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15" name="Oval 7">
            <a:extLst>
              <a:ext uri="{FF2B5EF4-FFF2-40B4-BE49-F238E27FC236}">
                <a16:creationId xmlns:a16="http://schemas.microsoft.com/office/drawing/2014/main" id="{8D34CF1F-A4F1-48F1-BE48-2A40CE377555}"/>
              </a:ext>
            </a:extLst>
          </p:cNvPr>
          <p:cNvSpPr>
            <a:spLocks noChangeArrowheads="1"/>
          </p:cNvSpPr>
          <p:nvPr/>
        </p:nvSpPr>
        <p:spPr bwMode="auto">
          <a:xfrm rot="1800000">
            <a:off x="3760788" y="469900"/>
            <a:ext cx="1430337" cy="5757863"/>
          </a:xfrm>
          <a:prstGeom prst="ellipse">
            <a:avLst/>
          </a:prstGeom>
          <a:noFill/>
          <a:ln w="19050">
            <a:solidFill>
              <a:srgbClr val="E00C2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16" name="Text Box 8">
            <a:extLst>
              <a:ext uri="{FF2B5EF4-FFF2-40B4-BE49-F238E27FC236}">
                <a16:creationId xmlns:a16="http://schemas.microsoft.com/office/drawing/2014/main" id="{D44A50BF-2715-484D-B0B5-1C1E1118425C}"/>
              </a:ext>
            </a:extLst>
          </p:cNvPr>
          <p:cNvSpPr txBox="1">
            <a:spLocks noChangeArrowheads="1"/>
          </p:cNvSpPr>
          <p:nvPr/>
        </p:nvSpPr>
        <p:spPr bwMode="auto">
          <a:xfrm>
            <a:off x="1331913" y="3062288"/>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K</a:t>
            </a:r>
          </a:p>
        </p:txBody>
      </p:sp>
      <p:sp>
        <p:nvSpPr>
          <p:cNvPr id="145417" name="Text Box 9">
            <a:extLst>
              <a:ext uri="{FF2B5EF4-FFF2-40B4-BE49-F238E27FC236}">
                <a16:creationId xmlns:a16="http://schemas.microsoft.com/office/drawing/2014/main" id="{02880628-D634-4130-8564-D525DE145F10}"/>
              </a:ext>
            </a:extLst>
          </p:cNvPr>
          <p:cNvSpPr txBox="1">
            <a:spLocks noChangeArrowheads="1"/>
          </p:cNvSpPr>
          <p:nvPr/>
        </p:nvSpPr>
        <p:spPr bwMode="auto">
          <a:xfrm>
            <a:off x="7667625" y="3141663"/>
            <a:ext cx="360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G</a:t>
            </a:r>
          </a:p>
        </p:txBody>
      </p:sp>
      <p:sp>
        <p:nvSpPr>
          <p:cNvPr id="145418" name="Text Box 10">
            <a:extLst>
              <a:ext uri="{FF2B5EF4-FFF2-40B4-BE49-F238E27FC236}">
                <a16:creationId xmlns:a16="http://schemas.microsoft.com/office/drawing/2014/main" id="{E92339AC-CD21-4E0C-B089-F25CA5FE08D5}"/>
              </a:ext>
            </a:extLst>
          </p:cNvPr>
          <p:cNvSpPr txBox="1">
            <a:spLocks noChangeArrowheads="1"/>
          </p:cNvSpPr>
          <p:nvPr/>
        </p:nvSpPr>
        <p:spPr bwMode="auto">
          <a:xfrm>
            <a:off x="4427538" y="182563"/>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Z</a:t>
            </a:r>
          </a:p>
        </p:txBody>
      </p:sp>
      <p:sp>
        <p:nvSpPr>
          <p:cNvPr id="145419" name="Text Box 11">
            <a:extLst>
              <a:ext uri="{FF2B5EF4-FFF2-40B4-BE49-F238E27FC236}">
                <a16:creationId xmlns:a16="http://schemas.microsoft.com/office/drawing/2014/main" id="{383E5F32-5CA4-4ED2-9893-029333A2C4A4}"/>
              </a:ext>
            </a:extLst>
          </p:cNvPr>
          <p:cNvSpPr txBox="1">
            <a:spLocks noChangeArrowheads="1"/>
          </p:cNvSpPr>
          <p:nvPr/>
        </p:nvSpPr>
        <p:spPr bwMode="auto">
          <a:xfrm>
            <a:off x="4427538" y="6302375"/>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N</a:t>
            </a:r>
          </a:p>
        </p:txBody>
      </p:sp>
      <p:sp>
        <p:nvSpPr>
          <p:cNvPr id="145420" name="Text Box 12">
            <a:extLst>
              <a:ext uri="{FF2B5EF4-FFF2-40B4-BE49-F238E27FC236}">
                <a16:creationId xmlns:a16="http://schemas.microsoft.com/office/drawing/2014/main" id="{34FA1412-AE10-4BAE-B6F6-934FA0972F71}"/>
              </a:ext>
            </a:extLst>
          </p:cNvPr>
          <p:cNvSpPr txBox="1">
            <a:spLocks noChangeArrowheads="1"/>
          </p:cNvSpPr>
          <p:nvPr/>
        </p:nvSpPr>
        <p:spPr bwMode="auto">
          <a:xfrm>
            <a:off x="2555875" y="5805488"/>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Oğlak</a:t>
            </a:r>
          </a:p>
        </p:txBody>
      </p:sp>
      <p:sp>
        <p:nvSpPr>
          <p:cNvPr id="145421" name="Line 13">
            <a:extLst>
              <a:ext uri="{FF2B5EF4-FFF2-40B4-BE49-F238E27FC236}">
                <a16:creationId xmlns:a16="http://schemas.microsoft.com/office/drawing/2014/main" id="{654B448D-0FD0-4E82-A972-D62AACEE4DAB}"/>
              </a:ext>
            </a:extLst>
          </p:cNvPr>
          <p:cNvSpPr>
            <a:spLocks noChangeShapeType="1"/>
          </p:cNvSpPr>
          <p:nvPr/>
        </p:nvSpPr>
        <p:spPr bwMode="auto">
          <a:xfrm rot="300000">
            <a:off x="1908175" y="2205038"/>
            <a:ext cx="5472113" cy="2376487"/>
          </a:xfrm>
          <a:prstGeom prst="line">
            <a:avLst/>
          </a:prstGeom>
          <a:noFill/>
          <a:ln w="12700">
            <a:solidFill>
              <a:srgbClr val="E00C25"/>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5422" name="Text Box 14">
            <a:extLst>
              <a:ext uri="{FF2B5EF4-FFF2-40B4-BE49-F238E27FC236}">
                <a16:creationId xmlns:a16="http://schemas.microsoft.com/office/drawing/2014/main" id="{E83C16C1-4ACC-4E0A-847B-188EC1889DE2}"/>
              </a:ext>
            </a:extLst>
          </p:cNvPr>
          <p:cNvSpPr txBox="1">
            <a:spLocks noChangeArrowheads="1"/>
          </p:cNvSpPr>
          <p:nvPr/>
        </p:nvSpPr>
        <p:spPr bwMode="auto">
          <a:xfrm>
            <a:off x="5651500" y="404813"/>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Yengeç</a:t>
            </a:r>
          </a:p>
        </p:txBody>
      </p:sp>
      <p:sp>
        <p:nvSpPr>
          <p:cNvPr id="145423" name="Text Box 15">
            <a:extLst>
              <a:ext uri="{FF2B5EF4-FFF2-40B4-BE49-F238E27FC236}">
                <a16:creationId xmlns:a16="http://schemas.microsoft.com/office/drawing/2014/main" id="{BD952028-EF43-4D9C-8D7F-D9E344B2C1DF}"/>
              </a:ext>
            </a:extLst>
          </p:cNvPr>
          <p:cNvSpPr txBox="1">
            <a:spLocks noChangeArrowheads="1"/>
          </p:cNvSpPr>
          <p:nvPr/>
        </p:nvSpPr>
        <p:spPr bwMode="auto">
          <a:xfrm>
            <a:off x="3059113" y="2997200"/>
            <a:ext cx="7921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Terazi</a:t>
            </a:r>
          </a:p>
        </p:txBody>
      </p:sp>
      <p:sp>
        <p:nvSpPr>
          <p:cNvPr id="145424" name="Text Box 16">
            <a:extLst>
              <a:ext uri="{FF2B5EF4-FFF2-40B4-BE49-F238E27FC236}">
                <a16:creationId xmlns:a16="http://schemas.microsoft.com/office/drawing/2014/main" id="{BBDC7BAB-C112-4214-A4EB-C59FD1E0B935}"/>
              </a:ext>
            </a:extLst>
          </p:cNvPr>
          <p:cNvSpPr txBox="1">
            <a:spLocks noChangeArrowheads="1"/>
          </p:cNvSpPr>
          <p:nvPr/>
        </p:nvSpPr>
        <p:spPr bwMode="auto">
          <a:xfrm>
            <a:off x="4716463" y="4141788"/>
            <a:ext cx="7921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Koç</a:t>
            </a:r>
          </a:p>
        </p:txBody>
      </p:sp>
      <p:sp>
        <p:nvSpPr>
          <p:cNvPr id="145425" name="Text Box 17">
            <a:extLst>
              <a:ext uri="{FF2B5EF4-FFF2-40B4-BE49-F238E27FC236}">
                <a16:creationId xmlns:a16="http://schemas.microsoft.com/office/drawing/2014/main" id="{98AE88A6-4446-410B-81B0-E7514B91F694}"/>
              </a:ext>
            </a:extLst>
          </p:cNvPr>
          <p:cNvSpPr txBox="1">
            <a:spLocks noChangeArrowheads="1"/>
          </p:cNvSpPr>
          <p:nvPr/>
        </p:nvSpPr>
        <p:spPr bwMode="auto">
          <a:xfrm>
            <a:off x="7235825" y="4724400"/>
            <a:ext cx="5032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Q’</a:t>
            </a:r>
          </a:p>
        </p:txBody>
      </p:sp>
      <p:sp>
        <p:nvSpPr>
          <p:cNvPr id="145426" name="Text Box 18">
            <a:extLst>
              <a:ext uri="{FF2B5EF4-FFF2-40B4-BE49-F238E27FC236}">
                <a16:creationId xmlns:a16="http://schemas.microsoft.com/office/drawing/2014/main" id="{2F37774C-08FD-4AAA-ABAD-3A7E0359E732}"/>
              </a:ext>
            </a:extLst>
          </p:cNvPr>
          <p:cNvSpPr txBox="1">
            <a:spLocks noChangeArrowheads="1"/>
          </p:cNvSpPr>
          <p:nvPr/>
        </p:nvSpPr>
        <p:spPr bwMode="auto">
          <a:xfrm>
            <a:off x="1692275" y="1700213"/>
            <a:ext cx="360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Q</a:t>
            </a:r>
          </a:p>
        </p:txBody>
      </p:sp>
      <p:sp>
        <p:nvSpPr>
          <p:cNvPr id="145427" name="Text Box 19">
            <a:extLst>
              <a:ext uri="{FF2B5EF4-FFF2-40B4-BE49-F238E27FC236}">
                <a16:creationId xmlns:a16="http://schemas.microsoft.com/office/drawing/2014/main" id="{2C2C3ADD-D25A-454C-A2F5-83504A82929E}"/>
              </a:ext>
            </a:extLst>
          </p:cNvPr>
          <p:cNvSpPr txBox="1">
            <a:spLocks noChangeArrowheads="1"/>
          </p:cNvSpPr>
          <p:nvPr/>
        </p:nvSpPr>
        <p:spPr bwMode="auto">
          <a:xfrm>
            <a:off x="6011863" y="6021388"/>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P’</a:t>
            </a:r>
          </a:p>
        </p:txBody>
      </p:sp>
      <p:sp>
        <p:nvSpPr>
          <p:cNvPr id="145428" name="Text Box 20">
            <a:extLst>
              <a:ext uri="{FF2B5EF4-FFF2-40B4-BE49-F238E27FC236}">
                <a16:creationId xmlns:a16="http://schemas.microsoft.com/office/drawing/2014/main" id="{6DE7F31A-693B-454D-8388-AA44185C4D45}"/>
              </a:ext>
            </a:extLst>
          </p:cNvPr>
          <p:cNvSpPr txBox="1">
            <a:spLocks noChangeArrowheads="1"/>
          </p:cNvSpPr>
          <p:nvPr/>
        </p:nvSpPr>
        <p:spPr bwMode="auto">
          <a:xfrm>
            <a:off x="2843213" y="620713"/>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P</a:t>
            </a:r>
          </a:p>
        </p:txBody>
      </p:sp>
      <p:sp>
        <p:nvSpPr>
          <p:cNvPr id="145429" name="Text Box 21">
            <a:extLst>
              <a:ext uri="{FF2B5EF4-FFF2-40B4-BE49-F238E27FC236}">
                <a16:creationId xmlns:a16="http://schemas.microsoft.com/office/drawing/2014/main" id="{19744704-FF77-464F-88E3-7037F6171648}"/>
              </a:ext>
            </a:extLst>
          </p:cNvPr>
          <p:cNvSpPr txBox="1">
            <a:spLocks noChangeArrowheads="1"/>
          </p:cNvSpPr>
          <p:nvPr/>
        </p:nvSpPr>
        <p:spPr bwMode="auto">
          <a:xfrm>
            <a:off x="7308850" y="1700213"/>
            <a:ext cx="431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E’</a:t>
            </a:r>
          </a:p>
        </p:txBody>
      </p:sp>
      <p:sp>
        <p:nvSpPr>
          <p:cNvPr id="145430" name="Text Box 22">
            <a:extLst>
              <a:ext uri="{FF2B5EF4-FFF2-40B4-BE49-F238E27FC236}">
                <a16:creationId xmlns:a16="http://schemas.microsoft.com/office/drawing/2014/main" id="{9E4F5140-8935-41E8-A91A-8A161E40A551}"/>
              </a:ext>
            </a:extLst>
          </p:cNvPr>
          <p:cNvSpPr txBox="1">
            <a:spLocks noChangeArrowheads="1"/>
          </p:cNvSpPr>
          <p:nvPr/>
        </p:nvSpPr>
        <p:spPr bwMode="auto">
          <a:xfrm>
            <a:off x="1763713" y="4862513"/>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E</a:t>
            </a:r>
          </a:p>
        </p:txBody>
      </p:sp>
      <p:sp>
        <p:nvSpPr>
          <p:cNvPr id="145431" name="Oval 23">
            <a:extLst>
              <a:ext uri="{FF2B5EF4-FFF2-40B4-BE49-F238E27FC236}">
                <a16:creationId xmlns:a16="http://schemas.microsoft.com/office/drawing/2014/main" id="{13E1D3F3-101C-4455-BC33-E4BF7CE7A971}"/>
              </a:ext>
            </a:extLst>
          </p:cNvPr>
          <p:cNvSpPr>
            <a:spLocks noChangeArrowheads="1"/>
          </p:cNvSpPr>
          <p:nvPr/>
        </p:nvSpPr>
        <p:spPr bwMode="auto">
          <a:xfrm rot="1800000">
            <a:off x="4000500" y="2276475"/>
            <a:ext cx="1020763" cy="1995488"/>
          </a:xfrm>
          <a:prstGeom prst="ellipse">
            <a:avLst/>
          </a:prstGeom>
          <a:solidFill>
            <a:srgbClr val="CED0CE"/>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32" name="AutoShape 24">
            <a:extLst>
              <a:ext uri="{FF2B5EF4-FFF2-40B4-BE49-F238E27FC236}">
                <a16:creationId xmlns:a16="http://schemas.microsoft.com/office/drawing/2014/main" id="{37C140EF-72E0-4406-9B01-3D23FA571FA6}"/>
              </a:ext>
            </a:extLst>
          </p:cNvPr>
          <p:cNvSpPr>
            <a:spLocks noChangeArrowheads="1"/>
          </p:cNvSpPr>
          <p:nvPr/>
        </p:nvSpPr>
        <p:spPr bwMode="auto">
          <a:xfrm>
            <a:off x="3513138" y="3141663"/>
            <a:ext cx="338137" cy="338137"/>
          </a:xfrm>
          <a:prstGeom prst="sun">
            <a:avLst>
              <a:gd name="adj" fmla="val 25000"/>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33" name="AutoShape 25">
            <a:extLst>
              <a:ext uri="{FF2B5EF4-FFF2-40B4-BE49-F238E27FC236}">
                <a16:creationId xmlns:a16="http://schemas.microsoft.com/office/drawing/2014/main" id="{717EEBC7-6B67-4A74-87FB-C5C24E7E1A5F}"/>
              </a:ext>
            </a:extLst>
          </p:cNvPr>
          <p:cNvSpPr>
            <a:spLocks noChangeArrowheads="1"/>
          </p:cNvSpPr>
          <p:nvPr/>
        </p:nvSpPr>
        <p:spPr bwMode="auto">
          <a:xfrm>
            <a:off x="4427538" y="3163888"/>
            <a:ext cx="195262" cy="193675"/>
          </a:xfrm>
          <a:prstGeom prst="smileyFace">
            <a:avLst>
              <a:gd name="adj" fmla="val 4653"/>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34" name="AutoShape 26">
            <a:extLst>
              <a:ext uri="{FF2B5EF4-FFF2-40B4-BE49-F238E27FC236}">
                <a16:creationId xmlns:a16="http://schemas.microsoft.com/office/drawing/2014/main" id="{18CE1343-0CCB-42CC-90E9-AF5B1DD046A0}"/>
              </a:ext>
            </a:extLst>
          </p:cNvPr>
          <p:cNvSpPr>
            <a:spLocks noChangeArrowheads="1"/>
          </p:cNvSpPr>
          <p:nvPr/>
        </p:nvSpPr>
        <p:spPr bwMode="auto">
          <a:xfrm>
            <a:off x="4908550" y="2276475"/>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35" name="AutoShape 27">
            <a:extLst>
              <a:ext uri="{FF2B5EF4-FFF2-40B4-BE49-F238E27FC236}">
                <a16:creationId xmlns:a16="http://schemas.microsoft.com/office/drawing/2014/main" id="{A9CAF910-4CD7-4DEA-ACC2-66CB8FC196DD}"/>
              </a:ext>
            </a:extLst>
          </p:cNvPr>
          <p:cNvSpPr>
            <a:spLocks noChangeArrowheads="1"/>
          </p:cNvSpPr>
          <p:nvPr/>
        </p:nvSpPr>
        <p:spPr bwMode="auto">
          <a:xfrm>
            <a:off x="3995738" y="2946400"/>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36" name="AutoShape 28">
            <a:extLst>
              <a:ext uri="{FF2B5EF4-FFF2-40B4-BE49-F238E27FC236}">
                <a16:creationId xmlns:a16="http://schemas.microsoft.com/office/drawing/2014/main" id="{130EE1A6-34AB-4382-B37B-51A94614DECD}"/>
              </a:ext>
            </a:extLst>
          </p:cNvPr>
          <p:cNvSpPr>
            <a:spLocks noChangeArrowheads="1"/>
          </p:cNvSpPr>
          <p:nvPr/>
        </p:nvSpPr>
        <p:spPr bwMode="auto">
          <a:xfrm>
            <a:off x="4859338" y="3378200"/>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37" name="AutoShape 29">
            <a:extLst>
              <a:ext uri="{FF2B5EF4-FFF2-40B4-BE49-F238E27FC236}">
                <a16:creationId xmlns:a16="http://schemas.microsoft.com/office/drawing/2014/main" id="{0F11F2A6-4F5F-4530-A43B-C56CC3C99716}"/>
              </a:ext>
            </a:extLst>
          </p:cNvPr>
          <p:cNvSpPr>
            <a:spLocks noChangeArrowheads="1"/>
          </p:cNvSpPr>
          <p:nvPr/>
        </p:nvSpPr>
        <p:spPr bwMode="auto">
          <a:xfrm>
            <a:off x="3971925" y="4005263"/>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5438" name="Text Box 30">
            <a:extLst>
              <a:ext uri="{FF2B5EF4-FFF2-40B4-BE49-F238E27FC236}">
                <a16:creationId xmlns:a16="http://schemas.microsoft.com/office/drawing/2014/main" id="{6805D2E9-A01D-463F-A9B2-EBD3936B3B21}"/>
              </a:ext>
            </a:extLst>
          </p:cNvPr>
          <p:cNvSpPr txBox="1">
            <a:spLocks noChangeArrowheads="1"/>
          </p:cNvSpPr>
          <p:nvPr/>
        </p:nvSpPr>
        <p:spPr bwMode="auto">
          <a:xfrm>
            <a:off x="4643438" y="3068638"/>
            <a:ext cx="10080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Dolunay</a:t>
            </a:r>
          </a:p>
        </p:txBody>
      </p:sp>
      <p:sp>
        <p:nvSpPr>
          <p:cNvPr id="145439" name="Text Box 31">
            <a:extLst>
              <a:ext uri="{FF2B5EF4-FFF2-40B4-BE49-F238E27FC236}">
                <a16:creationId xmlns:a16="http://schemas.microsoft.com/office/drawing/2014/main" id="{4A675A23-FCFE-48C7-9EE5-070F7735A5F8}"/>
              </a:ext>
            </a:extLst>
          </p:cNvPr>
          <p:cNvSpPr txBox="1">
            <a:spLocks noChangeArrowheads="1"/>
          </p:cNvSpPr>
          <p:nvPr/>
        </p:nvSpPr>
        <p:spPr bwMode="auto">
          <a:xfrm>
            <a:off x="4643438" y="1989138"/>
            <a:ext cx="10810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Sondördün</a:t>
            </a:r>
          </a:p>
        </p:txBody>
      </p:sp>
      <p:sp>
        <p:nvSpPr>
          <p:cNvPr id="145440" name="Text Box 32">
            <a:extLst>
              <a:ext uri="{FF2B5EF4-FFF2-40B4-BE49-F238E27FC236}">
                <a16:creationId xmlns:a16="http://schemas.microsoft.com/office/drawing/2014/main" id="{88F435E5-FAA3-4820-82F4-50FD36E55B1D}"/>
              </a:ext>
            </a:extLst>
          </p:cNvPr>
          <p:cNvSpPr txBox="1">
            <a:spLocks noChangeArrowheads="1"/>
          </p:cNvSpPr>
          <p:nvPr/>
        </p:nvSpPr>
        <p:spPr bwMode="auto">
          <a:xfrm>
            <a:off x="3563938" y="4214813"/>
            <a:ext cx="10810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İlkdördün</a:t>
            </a:r>
          </a:p>
        </p:txBody>
      </p:sp>
      <p:sp>
        <p:nvSpPr>
          <p:cNvPr id="145441" name="Text Box 33">
            <a:extLst>
              <a:ext uri="{FF2B5EF4-FFF2-40B4-BE49-F238E27FC236}">
                <a16:creationId xmlns:a16="http://schemas.microsoft.com/office/drawing/2014/main" id="{922B7CF5-9DC4-44DB-ABCA-B78CFBFE575E}"/>
              </a:ext>
            </a:extLst>
          </p:cNvPr>
          <p:cNvSpPr txBox="1">
            <a:spLocks noChangeArrowheads="1"/>
          </p:cNvSpPr>
          <p:nvPr/>
        </p:nvSpPr>
        <p:spPr bwMode="auto">
          <a:xfrm>
            <a:off x="3779838" y="2701925"/>
            <a:ext cx="1006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Yeniay</a:t>
            </a:r>
          </a:p>
        </p:txBody>
      </p:sp>
      <p:sp>
        <p:nvSpPr>
          <p:cNvPr id="145442" name="Text Box 34">
            <a:extLst>
              <a:ext uri="{FF2B5EF4-FFF2-40B4-BE49-F238E27FC236}">
                <a16:creationId xmlns:a16="http://schemas.microsoft.com/office/drawing/2014/main" id="{03A5FAB1-37B0-4BBA-AD0C-6B8611FE3631}"/>
              </a:ext>
            </a:extLst>
          </p:cNvPr>
          <p:cNvSpPr txBox="1">
            <a:spLocks noChangeArrowheads="1"/>
          </p:cNvSpPr>
          <p:nvPr/>
        </p:nvSpPr>
        <p:spPr bwMode="auto">
          <a:xfrm>
            <a:off x="5508625" y="1484313"/>
            <a:ext cx="10080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solidFill>
                  <a:srgbClr val="E00C25"/>
                </a:solidFill>
                <a:latin typeface="Monotype Corsiva" panose="03010101010201010101" pitchFamily="66" charset="0"/>
              </a:rPr>
              <a:t>Ekliptik</a:t>
            </a:r>
          </a:p>
        </p:txBody>
      </p:sp>
      <p:sp>
        <p:nvSpPr>
          <p:cNvPr id="145443" name="Text Box 35">
            <a:extLst>
              <a:ext uri="{FF2B5EF4-FFF2-40B4-BE49-F238E27FC236}">
                <a16:creationId xmlns:a16="http://schemas.microsoft.com/office/drawing/2014/main" id="{FAD4300E-4DAF-4016-96B5-FAFFA3225A04}"/>
              </a:ext>
            </a:extLst>
          </p:cNvPr>
          <p:cNvSpPr txBox="1">
            <a:spLocks noChangeArrowheads="1"/>
          </p:cNvSpPr>
          <p:nvPr/>
        </p:nvSpPr>
        <p:spPr bwMode="auto">
          <a:xfrm>
            <a:off x="5724525" y="2997200"/>
            <a:ext cx="14049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solidFill>
                  <a:srgbClr val="000099"/>
                </a:solidFill>
                <a:latin typeface="Monotype Corsiva" panose="03010101010201010101" pitchFamily="66" charset="0"/>
              </a:rPr>
              <a:t>Gök Ekvatoru</a:t>
            </a:r>
          </a:p>
        </p:txBody>
      </p:sp>
      <p:sp>
        <p:nvSpPr>
          <p:cNvPr id="145444" name="Text Box 36">
            <a:extLst>
              <a:ext uri="{FF2B5EF4-FFF2-40B4-BE49-F238E27FC236}">
                <a16:creationId xmlns:a16="http://schemas.microsoft.com/office/drawing/2014/main" id="{0BF8688E-90D5-4C4E-B5E3-D76EC0753931}"/>
              </a:ext>
            </a:extLst>
          </p:cNvPr>
          <p:cNvSpPr txBox="1">
            <a:spLocks noChangeArrowheads="1"/>
          </p:cNvSpPr>
          <p:nvPr/>
        </p:nvSpPr>
        <p:spPr bwMode="auto">
          <a:xfrm>
            <a:off x="6443663" y="3716338"/>
            <a:ext cx="10080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Ufuk</a:t>
            </a:r>
          </a:p>
        </p:txBody>
      </p:sp>
      <p:sp>
        <p:nvSpPr>
          <p:cNvPr id="145445" name="Text Box 37">
            <a:extLst>
              <a:ext uri="{FF2B5EF4-FFF2-40B4-BE49-F238E27FC236}">
                <a16:creationId xmlns:a16="http://schemas.microsoft.com/office/drawing/2014/main" id="{CF80B742-C843-44D8-A423-386AD04F3A32}"/>
              </a:ext>
            </a:extLst>
          </p:cNvPr>
          <p:cNvSpPr txBox="1">
            <a:spLocks noChangeArrowheads="1"/>
          </p:cNvSpPr>
          <p:nvPr/>
        </p:nvSpPr>
        <p:spPr bwMode="auto">
          <a:xfrm>
            <a:off x="0" y="0"/>
            <a:ext cx="20177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altLang="en-US" sz="2800" b="1">
                <a:solidFill>
                  <a:srgbClr val="FF0066"/>
                </a:solidFill>
                <a:latin typeface="Monotype Corsiva" panose="03010101010201010101" pitchFamily="66" charset="0"/>
              </a:rPr>
              <a:t>Sonbahar Mevsimi için;</a:t>
            </a:r>
          </a:p>
        </p:txBody>
      </p:sp>
    </p:spTree>
    <p:extLst>
      <p:ext uri="{BB962C8B-B14F-4D97-AF65-F5344CB8AC3E}">
        <p14:creationId xmlns:p14="http://schemas.microsoft.com/office/powerpoint/2010/main" val="3607871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3541CE34-F16E-4F33-BAC3-EB4B7D6C9A0A}"/>
              </a:ext>
            </a:extLst>
          </p:cNvPr>
          <p:cNvSpPr>
            <a:spLocks noGrp="1" noChangeArrowheads="1"/>
          </p:cNvSpPr>
          <p:nvPr>
            <p:ph type="title"/>
          </p:nvPr>
        </p:nvSpPr>
        <p:spPr>
          <a:xfrm>
            <a:off x="112727" y="75705"/>
            <a:ext cx="7886700" cy="1325563"/>
          </a:xfrm>
        </p:spPr>
        <p:txBody>
          <a:bodyPr/>
          <a:lstStyle/>
          <a:p>
            <a:r>
              <a:rPr lang="tr-TR" altLang="en-US" b="1" dirty="0">
                <a:solidFill>
                  <a:srgbClr val="E00C25"/>
                </a:solidFill>
                <a:latin typeface="Monotype Corsiva" panose="03010101010201010101" pitchFamily="66" charset="0"/>
              </a:rPr>
              <a:t>Sonbahar</a:t>
            </a:r>
          </a:p>
        </p:txBody>
      </p:sp>
      <p:sp>
        <p:nvSpPr>
          <p:cNvPr id="146435" name="Rectangle 3">
            <a:extLst>
              <a:ext uri="{FF2B5EF4-FFF2-40B4-BE49-F238E27FC236}">
                <a16:creationId xmlns:a16="http://schemas.microsoft.com/office/drawing/2014/main" id="{D00976B3-CAFA-452C-B474-DCDDD2F9E912}"/>
              </a:ext>
            </a:extLst>
          </p:cNvPr>
          <p:cNvSpPr>
            <a:spLocks noGrp="1" noChangeArrowheads="1"/>
          </p:cNvSpPr>
          <p:nvPr>
            <p:ph type="body" idx="1"/>
          </p:nvPr>
        </p:nvSpPr>
        <p:spPr>
          <a:xfrm>
            <a:off x="294052" y="1401268"/>
            <a:ext cx="8555896" cy="4351338"/>
          </a:xfrm>
        </p:spPr>
        <p:txBody>
          <a:bodyPr/>
          <a:lstStyle/>
          <a:p>
            <a:pPr>
              <a:buFontTx/>
              <a:buNone/>
            </a:pPr>
            <a:r>
              <a:rPr lang="tr-TR" altLang="en-US" dirty="0">
                <a:solidFill>
                  <a:srgbClr val="FF0066"/>
                </a:solidFill>
                <a:latin typeface="Monotype Corsiva" panose="03010101010201010101" pitchFamily="66" charset="0"/>
              </a:rPr>
              <a:t>Evre			</a:t>
            </a:r>
            <a:r>
              <a:rPr lang="tr-TR" altLang="en-US" dirty="0">
                <a:solidFill>
                  <a:srgbClr val="FF0066"/>
                </a:solidFill>
                <a:latin typeface="Monotype Corsiva" panose="03010101010201010101" pitchFamily="66" charset="0"/>
                <a:sym typeface="Symbol" panose="05050102010706020507" pitchFamily="18" charset="2"/>
              </a:rPr>
              <a:t>ay		Görülme	Görülmeme</a:t>
            </a:r>
          </a:p>
          <a:p>
            <a:pPr>
              <a:buFontTx/>
              <a:buNone/>
            </a:pPr>
            <a:r>
              <a:rPr lang="tr-TR" altLang="en-US" dirty="0">
                <a:solidFill>
                  <a:srgbClr val="FF0066"/>
                </a:solidFill>
                <a:latin typeface="Monotype Corsiva" panose="03010101010201010101" pitchFamily="66" charset="0"/>
              </a:rPr>
              <a:t>						 Süresi	    </a:t>
            </a:r>
            <a:r>
              <a:rPr lang="en-US" altLang="en-US" dirty="0">
                <a:solidFill>
                  <a:srgbClr val="FF0066"/>
                </a:solidFill>
                <a:latin typeface="Monotype Corsiva" panose="03010101010201010101" pitchFamily="66" charset="0"/>
              </a:rPr>
              <a:t>	</a:t>
            </a:r>
            <a:r>
              <a:rPr lang="tr-TR" altLang="en-US" dirty="0">
                <a:solidFill>
                  <a:srgbClr val="FF0066"/>
                </a:solidFill>
                <a:latin typeface="Monotype Corsiva" panose="03010101010201010101" pitchFamily="66" charset="0"/>
              </a:rPr>
              <a:t>Süresi</a:t>
            </a:r>
          </a:p>
          <a:p>
            <a:pPr>
              <a:buFontTx/>
              <a:buNone/>
            </a:pPr>
            <a:r>
              <a:rPr lang="tr-TR" altLang="en-US" dirty="0">
                <a:latin typeface="Monotype Corsiva" panose="03010101010201010101" pitchFamily="66" charset="0"/>
              </a:rPr>
              <a:t>Yeniay		   </a:t>
            </a:r>
            <a:r>
              <a:rPr lang="en-US" altLang="en-US" dirty="0">
                <a:latin typeface="Monotype Corsiva" panose="03010101010201010101" pitchFamily="66" charset="0"/>
              </a:rPr>
              <a:t>	</a:t>
            </a:r>
            <a:r>
              <a:rPr lang="tr-TR" altLang="en-US" dirty="0">
                <a:latin typeface="Monotype Corsiva" panose="03010101010201010101" pitchFamily="66" charset="0"/>
              </a:rPr>
              <a:t>0</a:t>
            </a:r>
            <a:r>
              <a:rPr lang="tr-TR" altLang="en-US" baseline="30000" dirty="0">
                <a:latin typeface="Monotype Corsiva" panose="03010101010201010101" pitchFamily="66" charset="0"/>
              </a:rPr>
              <a:t>o</a:t>
            </a:r>
            <a:r>
              <a:rPr lang="tr-TR" altLang="en-US" dirty="0">
                <a:latin typeface="Monotype Corsiva" panose="03010101010201010101" pitchFamily="66" charset="0"/>
              </a:rPr>
              <a:t>      	</a:t>
            </a:r>
            <a:r>
              <a:rPr lang="en-US" altLang="en-US" dirty="0">
                <a:latin typeface="Monotype Corsiva" panose="03010101010201010101" pitchFamily="66" charset="0"/>
              </a:rPr>
              <a:t>	</a:t>
            </a:r>
            <a:r>
              <a:rPr lang="tr-TR" altLang="en-US" dirty="0">
                <a:latin typeface="Monotype Corsiva" panose="03010101010201010101" pitchFamily="66" charset="0"/>
              </a:rPr>
              <a:t>12saat	1</a:t>
            </a:r>
            <a:r>
              <a:rPr lang="en-US" altLang="en-US" dirty="0">
                <a:latin typeface="Monotype Corsiva" panose="03010101010201010101" pitchFamily="66" charset="0"/>
              </a:rPr>
              <a:t>	</a:t>
            </a:r>
            <a:r>
              <a:rPr lang="tr-TR" altLang="en-US" dirty="0">
                <a:latin typeface="Monotype Corsiva" panose="03010101010201010101" pitchFamily="66" charset="0"/>
              </a:rPr>
              <a:t>2saat</a:t>
            </a:r>
          </a:p>
          <a:p>
            <a:pPr>
              <a:buFontTx/>
              <a:buNone/>
            </a:pPr>
            <a:r>
              <a:rPr lang="tr-TR" altLang="en-US" dirty="0">
                <a:latin typeface="Monotype Corsiva" panose="03010101010201010101" pitchFamily="66" charset="0"/>
              </a:rPr>
              <a:t>İlkdördün		-23</a:t>
            </a:r>
            <a:r>
              <a:rPr lang="tr-TR" altLang="en-US" baseline="30000" dirty="0">
                <a:latin typeface="Monotype Corsiva" panose="03010101010201010101" pitchFamily="66" charset="0"/>
              </a:rPr>
              <a:t>o</a:t>
            </a:r>
            <a:r>
              <a:rPr lang="tr-TR" altLang="en-US" dirty="0">
                <a:latin typeface="Monotype Corsiva" panose="03010101010201010101" pitchFamily="66" charset="0"/>
              </a:rPr>
              <a:t> 27’	&lt;12saat	&gt;12saat</a:t>
            </a:r>
          </a:p>
          <a:p>
            <a:pPr>
              <a:buFontTx/>
              <a:buNone/>
            </a:pPr>
            <a:r>
              <a:rPr lang="tr-TR" altLang="en-US" dirty="0">
                <a:latin typeface="Monotype Corsiva" panose="03010101010201010101" pitchFamily="66" charset="0"/>
              </a:rPr>
              <a:t>Dolunay	           0</a:t>
            </a:r>
            <a:r>
              <a:rPr lang="tr-TR" altLang="en-US" baseline="30000" dirty="0">
                <a:latin typeface="Monotype Corsiva" panose="03010101010201010101" pitchFamily="66" charset="0"/>
              </a:rPr>
              <a:t>o</a:t>
            </a:r>
            <a:r>
              <a:rPr lang="tr-TR" altLang="en-US" dirty="0">
                <a:latin typeface="Monotype Corsiva" panose="03010101010201010101" pitchFamily="66" charset="0"/>
              </a:rPr>
              <a:t>		12saat	</a:t>
            </a:r>
            <a:r>
              <a:rPr lang="en-US" altLang="en-US" dirty="0">
                <a:latin typeface="Monotype Corsiva" panose="03010101010201010101" pitchFamily="66" charset="0"/>
              </a:rPr>
              <a:t>	</a:t>
            </a:r>
            <a:r>
              <a:rPr lang="tr-TR" altLang="en-US" dirty="0">
                <a:latin typeface="Monotype Corsiva" panose="03010101010201010101" pitchFamily="66" charset="0"/>
              </a:rPr>
              <a:t>12saat</a:t>
            </a:r>
          </a:p>
          <a:p>
            <a:pPr>
              <a:buFontTx/>
              <a:buNone/>
            </a:pPr>
            <a:r>
              <a:rPr lang="tr-TR" altLang="en-US" dirty="0" err="1">
                <a:latin typeface="Monotype Corsiva" panose="03010101010201010101" pitchFamily="66" charset="0"/>
              </a:rPr>
              <a:t>Sondördün</a:t>
            </a:r>
            <a:r>
              <a:rPr lang="tr-TR" altLang="en-US" dirty="0">
                <a:latin typeface="Monotype Corsiva" panose="03010101010201010101" pitchFamily="66" charset="0"/>
              </a:rPr>
              <a:t>		23</a:t>
            </a:r>
            <a:r>
              <a:rPr lang="tr-TR" altLang="en-US" baseline="30000" dirty="0">
                <a:latin typeface="Monotype Corsiva" panose="03010101010201010101" pitchFamily="66" charset="0"/>
              </a:rPr>
              <a:t>o</a:t>
            </a:r>
            <a:r>
              <a:rPr lang="tr-TR" altLang="en-US" dirty="0">
                <a:latin typeface="Monotype Corsiva" panose="03010101010201010101" pitchFamily="66" charset="0"/>
              </a:rPr>
              <a:t> 27’	</a:t>
            </a:r>
            <a:r>
              <a:rPr lang="en-US" altLang="en-US" dirty="0">
                <a:latin typeface="Monotype Corsiva" panose="03010101010201010101" pitchFamily="66" charset="0"/>
              </a:rPr>
              <a:t>	</a:t>
            </a:r>
            <a:r>
              <a:rPr lang="tr-TR" altLang="en-US" dirty="0">
                <a:latin typeface="Monotype Corsiva" panose="03010101010201010101" pitchFamily="66" charset="0"/>
              </a:rPr>
              <a:t>&gt;12saat	&lt;12saat</a:t>
            </a:r>
          </a:p>
        </p:txBody>
      </p:sp>
      <p:sp>
        <p:nvSpPr>
          <p:cNvPr id="146436" name="Text Box 4">
            <a:extLst>
              <a:ext uri="{FF2B5EF4-FFF2-40B4-BE49-F238E27FC236}">
                <a16:creationId xmlns:a16="http://schemas.microsoft.com/office/drawing/2014/main" id="{43B68272-6C2E-41BF-B6A0-1AF16D9A5685}"/>
              </a:ext>
            </a:extLst>
          </p:cNvPr>
          <p:cNvSpPr txBox="1">
            <a:spLocks noChangeArrowheads="1"/>
          </p:cNvSpPr>
          <p:nvPr/>
        </p:nvSpPr>
        <p:spPr bwMode="auto">
          <a:xfrm>
            <a:off x="323850" y="5157788"/>
            <a:ext cx="8424863"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sz="2400" dirty="0">
                <a:latin typeface="Monotype Corsiva" panose="03010101010201010101" pitchFamily="66" charset="0"/>
              </a:rPr>
              <a:t>Güneş Terazi burcundadır. Yeniay ve dolunay ufkun üstünde 12 saat kalır. Kışın dolunay Yengeç burcunda olur, ufkun üstünde 12 saatten fazla kalır. İlk ve </a:t>
            </a:r>
            <a:r>
              <a:rPr lang="tr-TR" altLang="en-US" sz="2400" dirty="0" err="1">
                <a:latin typeface="Monotype Corsiva" panose="03010101010201010101" pitchFamily="66" charset="0"/>
              </a:rPr>
              <a:t>sondördün</a:t>
            </a:r>
            <a:r>
              <a:rPr lang="tr-TR" altLang="en-US" sz="2400" dirty="0">
                <a:latin typeface="Monotype Corsiva" panose="03010101010201010101" pitchFamily="66" charset="0"/>
              </a:rPr>
              <a:t> 12 saat, yeniay 12 saatten daha az olarak bize kendini gösterir.</a:t>
            </a:r>
          </a:p>
        </p:txBody>
      </p:sp>
    </p:spTree>
    <p:extLst>
      <p:ext uri="{BB962C8B-B14F-4D97-AF65-F5344CB8AC3E}">
        <p14:creationId xmlns:p14="http://schemas.microsoft.com/office/powerpoint/2010/main" val="3316998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Line 2">
            <a:extLst>
              <a:ext uri="{FF2B5EF4-FFF2-40B4-BE49-F238E27FC236}">
                <a16:creationId xmlns:a16="http://schemas.microsoft.com/office/drawing/2014/main" id="{9D119FA9-02D8-4BF8-946C-5D115CD0E620}"/>
              </a:ext>
            </a:extLst>
          </p:cNvPr>
          <p:cNvSpPr>
            <a:spLocks noChangeShapeType="1"/>
          </p:cNvSpPr>
          <p:nvPr/>
        </p:nvSpPr>
        <p:spPr bwMode="auto">
          <a:xfrm>
            <a:off x="4643438" y="549275"/>
            <a:ext cx="0" cy="575945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7459" name="Line 3">
            <a:extLst>
              <a:ext uri="{FF2B5EF4-FFF2-40B4-BE49-F238E27FC236}">
                <a16:creationId xmlns:a16="http://schemas.microsoft.com/office/drawing/2014/main" id="{6AA6D610-FEEB-4EA2-982B-FD4BC03C4C12}"/>
              </a:ext>
            </a:extLst>
          </p:cNvPr>
          <p:cNvSpPr>
            <a:spLocks noChangeShapeType="1"/>
          </p:cNvSpPr>
          <p:nvPr/>
        </p:nvSpPr>
        <p:spPr bwMode="auto">
          <a:xfrm rot="360000">
            <a:off x="2914650" y="1125538"/>
            <a:ext cx="3386138" cy="4679950"/>
          </a:xfrm>
          <a:prstGeom prst="line">
            <a:avLst/>
          </a:prstGeom>
          <a:noFill/>
          <a:ln w="9525">
            <a:solidFill>
              <a:srgbClr val="000099"/>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7460" name="Oval 4">
            <a:extLst>
              <a:ext uri="{FF2B5EF4-FFF2-40B4-BE49-F238E27FC236}">
                <a16:creationId xmlns:a16="http://schemas.microsoft.com/office/drawing/2014/main" id="{974DB6BF-B0FF-48B0-966F-005352A008B1}"/>
              </a:ext>
            </a:extLst>
          </p:cNvPr>
          <p:cNvSpPr>
            <a:spLocks noChangeArrowheads="1"/>
          </p:cNvSpPr>
          <p:nvPr/>
        </p:nvSpPr>
        <p:spPr bwMode="auto">
          <a:xfrm>
            <a:off x="1692275" y="549275"/>
            <a:ext cx="5976938" cy="5759450"/>
          </a:xfrm>
          <a:prstGeom prst="ellipse">
            <a:avLst/>
          </a:prstGeom>
          <a:noFill/>
          <a:ln w="222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61" name="Oval 5">
            <a:extLst>
              <a:ext uri="{FF2B5EF4-FFF2-40B4-BE49-F238E27FC236}">
                <a16:creationId xmlns:a16="http://schemas.microsoft.com/office/drawing/2014/main" id="{ABBE25EA-2543-4677-B274-2AF73D35DA81}"/>
              </a:ext>
            </a:extLst>
          </p:cNvPr>
          <p:cNvSpPr>
            <a:spLocks noChangeArrowheads="1"/>
          </p:cNvSpPr>
          <p:nvPr/>
        </p:nvSpPr>
        <p:spPr bwMode="auto">
          <a:xfrm>
            <a:off x="1692275" y="2708275"/>
            <a:ext cx="5975350" cy="12239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62" name="Oval 6">
            <a:extLst>
              <a:ext uri="{FF2B5EF4-FFF2-40B4-BE49-F238E27FC236}">
                <a16:creationId xmlns:a16="http://schemas.microsoft.com/office/drawing/2014/main" id="{61E57B6E-64C3-4CCC-9D3D-ABE99CF11E33}"/>
              </a:ext>
            </a:extLst>
          </p:cNvPr>
          <p:cNvSpPr>
            <a:spLocks noChangeArrowheads="1"/>
          </p:cNvSpPr>
          <p:nvPr/>
        </p:nvSpPr>
        <p:spPr bwMode="auto">
          <a:xfrm rot="3600000">
            <a:off x="4068763" y="465137"/>
            <a:ext cx="1258888" cy="5903913"/>
          </a:xfrm>
          <a:prstGeom prst="ellipse">
            <a:avLst/>
          </a:prstGeom>
          <a:noFill/>
          <a:ln w="19050">
            <a:solidFill>
              <a:srgbClr val="000099"/>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63" name="Oval 7">
            <a:extLst>
              <a:ext uri="{FF2B5EF4-FFF2-40B4-BE49-F238E27FC236}">
                <a16:creationId xmlns:a16="http://schemas.microsoft.com/office/drawing/2014/main" id="{13ABB414-6AB5-4C3A-8410-929363624605}"/>
              </a:ext>
            </a:extLst>
          </p:cNvPr>
          <p:cNvSpPr>
            <a:spLocks noChangeArrowheads="1"/>
          </p:cNvSpPr>
          <p:nvPr/>
        </p:nvSpPr>
        <p:spPr bwMode="auto">
          <a:xfrm rot="1800000">
            <a:off x="3760788" y="469900"/>
            <a:ext cx="1430337" cy="5757863"/>
          </a:xfrm>
          <a:prstGeom prst="ellipse">
            <a:avLst/>
          </a:prstGeom>
          <a:noFill/>
          <a:ln w="19050">
            <a:solidFill>
              <a:srgbClr val="E00C2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64" name="Text Box 8">
            <a:extLst>
              <a:ext uri="{FF2B5EF4-FFF2-40B4-BE49-F238E27FC236}">
                <a16:creationId xmlns:a16="http://schemas.microsoft.com/office/drawing/2014/main" id="{0F5135DC-3DB5-4957-8999-42F63C8F7F3F}"/>
              </a:ext>
            </a:extLst>
          </p:cNvPr>
          <p:cNvSpPr txBox="1">
            <a:spLocks noChangeArrowheads="1"/>
          </p:cNvSpPr>
          <p:nvPr/>
        </p:nvSpPr>
        <p:spPr bwMode="auto">
          <a:xfrm>
            <a:off x="1331913" y="3062288"/>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K</a:t>
            </a:r>
          </a:p>
        </p:txBody>
      </p:sp>
      <p:sp>
        <p:nvSpPr>
          <p:cNvPr id="147465" name="Text Box 9">
            <a:extLst>
              <a:ext uri="{FF2B5EF4-FFF2-40B4-BE49-F238E27FC236}">
                <a16:creationId xmlns:a16="http://schemas.microsoft.com/office/drawing/2014/main" id="{EB6240C6-50A7-4149-9A5C-AB764316026D}"/>
              </a:ext>
            </a:extLst>
          </p:cNvPr>
          <p:cNvSpPr txBox="1">
            <a:spLocks noChangeArrowheads="1"/>
          </p:cNvSpPr>
          <p:nvPr/>
        </p:nvSpPr>
        <p:spPr bwMode="auto">
          <a:xfrm>
            <a:off x="7667625" y="3141663"/>
            <a:ext cx="360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G</a:t>
            </a:r>
          </a:p>
        </p:txBody>
      </p:sp>
      <p:sp>
        <p:nvSpPr>
          <p:cNvPr id="147466" name="Text Box 10">
            <a:extLst>
              <a:ext uri="{FF2B5EF4-FFF2-40B4-BE49-F238E27FC236}">
                <a16:creationId xmlns:a16="http://schemas.microsoft.com/office/drawing/2014/main" id="{1FA78A12-0F94-487B-8ADD-D12BE728B7E1}"/>
              </a:ext>
            </a:extLst>
          </p:cNvPr>
          <p:cNvSpPr txBox="1">
            <a:spLocks noChangeArrowheads="1"/>
          </p:cNvSpPr>
          <p:nvPr/>
        </p:nvSpPr>
        <p:spPr bwMode="auto">
          <a:xfrm>
            <a:off x="4427538" y="182563"/>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Z</a:t>
            </a:r>
          </a:p>
        </p:txBody>
      </p:sp>
      <p:sp>
        <p:nvSpPr>
          <p:cNvPr id="147467" name="Text Box 11">
            <a:extLst>
              <a:ext uri="{FF2B5EF4-FFF2-40B4-BE49-F238E27FC236}">
                <a16:creationId xmlns:a16="http://schemas.microsoft.com/office/drawing/2014/main" id="{128C034C-4E5B-4650-A959-BA954A8E1E1E}"/>
              </a:ext>
            </a:extLst>
          </p:cNvPr>
          <p:cNvSpPr txBox="1">
            <a:spLocks noChangeArrowheads="1"/>
          </p:cNvSpPr>
          <p:nvPr/>
        </p:nvSpPr>
        <p:spPr bwMode="auto">
          <a:xfrm>
            <a:off x="4427538" y="6302375"/>
            <a:ext cx="504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N</a:t>
            </a:r>
          </a:p>
        </p:txBody>
      </p:sp>
      <p:sp>
        <p:nvSpPr>
          <p:cNvPr id="147468" name="Text Box 12">
            <a:extLst>
              <a:ext uri="{FF2B5EF4-FFF2-40B4-BE49-F238E27FC236}">
                <a16:creationId xmlns:a16="http://schemas.microsoft.com/office/drawing/2014/main" id="{E50314F8-9B9B-4E93-9134-72A9BBA30CEF}"/>
              </a:ext>
            </a:extLst>
          </p:cNvPr>
          <p:cNvSpPr txBox="1">
            <a:spLocks noChangeArrowheads="1"/>
          </p:cNvSpPr>
          <p:nvPr/>
        </p:nvSpPr>
        <p:spPr bwMode="auto">
          <a:xfrm>
            <a:off x="2555875" y="5870575"/>
            <a:ext cx="7921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Oğlak</a:t>
            </a:r>
          </a:p>
        </p:txBody>
      </p:sp>
      <p:sp>
        <p:nvSpPr>
          <p:cNvPr id="147469" name="Line 13">
            <a:extLst>
              <a:ext uri="{FF2B5EF4-FFF2-40B4-BE49-F238E27FC236}">
                <a16:creationId xmlns:a16="http://schemas.microsoft.com/office/drawing/2014/main" id="{9C5C81D3-90FD-4491-9878-BACDA235477B}"/>
              </a:ext>
            </a:extLst>
          </p:cNvPr>
          <p:cNvSpPr>
            <a:spLocks noChangeShapeType="1"/>
          </p:cNvSpPr>
          <p:nvPr/>
        </p:nvSpPr>
        <p:spPr bwMode="auto">
          <a:xfrm rot="300000">
            <a:off x="1908175" y="2205038"/>
            <a:ext cx="5472113" cy="2376487"/>
          </a:xfrm>
          <a:prstGeom prst="line">
            <a:avLst/>
          </a:prstGeom>
          <a:noFill/>
          <a:ln w="12700">
            <a:solidFill>
              <a:srgbClr val="E00C25"/>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47470" name="Text Box 14">
            <a:extLst>
              <a:ext uri="{FF2B5EF4-FFF2-40B4-BE49-F238E27FC236}">
                <a16:creationId xmlns:a16="http://schemas.microsoft.com/office/drawing/2014/main" id="{1B081CCD-9EB6-4D27-9E3F-7C2CBFF1CD79}"/>
              </a:ext>
            </a:extLst>
          </p:cNvPr>
          <p:cNvSpPr txBox="1">
            <a:spLocks noChangeArrowheads="1"/>
          </p:cNvSpPr>
          <p:nvPr/>
        </p:nvSpPr>
        <p:spPr bwMode="auto">
          <a:xfrm>
            <a:off x="5651500" y="404813"/>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Yengeç</a:t>
            </a:r>
          </a:p>
        </p:txBody>
      </p:sp>
      <p:sp>
        <p:nvSpPr>
          <p:cNvPr id="147471" name="Text Box 15">
            <a:extLst>
              <a:ext uri="{FF2B5EF4-FFF2-40B4-BE49-F238E27FC236}">
                <a16:creationId xmlns:a16="http://schemas.microsoft.com/office/drawing/2014/main" id="{D89236F7-F1EF-4B97-A7F2-C7400E97127F}"/>
              </a:ext>
            </a:extLst>
          </p:cNvPr>
          <p:cNvSpPr txBox="1">
            <a:spLocks noChangeArrowheads="1"/>
          </p:cNvSpPr>
          <p:nvPr/>
        </p:nvSpPr>
        <p:spPr bwMode="auto">
          <a:xfrm>
            <a:off x="3059113" y="2997200"/>
            <a:ext cx="7921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Terazi</a:t>
            </a:r>
          </a:p>
        </p:txBody>
      </p:sp>
      <p:sp>
        <p:nvSpPr>
          <p:cNvPr id="147472" name="Text Box 16">
            <a:extLst>
              <a:ext uri="{FF2B5EF4-FFF2-40B4-BE49-F238E27FC236}">
                <a16:creationId xmlns:a16="http://schemas.microsoft.com/office/drawing/2014/main" id="{EEE2A82E-006B-406D-A638-BAD233660AD8}"/>
              </a:ext>
            </a:extLst>
          </p:cNvPr>
          <p:cNvSpPr txBox="1">
            <a:spLocks noChangeArrowheads="1"/>
          </p:cNvSpPr>
          <p:nvPr/>
        </p:nvSpPr>
        <p:spPr bwMode="auto">
          <a:xfrm>
            <a:off x="4716463" y="4141788"/>
            <a:ext cx="7921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sym typeface="Symbol" panose="05050102010706020507" pitchFamily="18" charset="2"/>
              </a:rPr>
              <a:t>Koç</a:t>
            </a:r>
          </a:p>
        </p:txBody>
      </p:sp>
      <p:sp>
        <p:nvSpPr>
          <p:cNvPr id="147473" name="Text Box 17">
            <a:extLst>
              <a:ext uri="{FF2B5EF4-FFF2-40B4-BE49-F238E27FC236}">
                <a16:creationId xmlns:a16="http://schemas.microsoft.com/office/drawing/2014/main" id="{2FEB99ED-6EA5-4712-A943-BDE5948772C1}"/>
              </a:ext>
            </a:extLst>
          </p:cNvPr>
          <p:cNvSpPr txBox="1">
            <a:spLocks noChangeArrowheads="1"/>
          </p:cNvSpPr>
          <p:nvPr/>
        </p:nvSpPr>
        <p:spPr bwMode="auto">
          <a:xfrm>
            <a:off x="7235825" y="4724400"/>
            <a:ext cx="5032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Q’</a:t>
            </a:r>
          </a:p>
        </p:txBody>
      </p:sp>
      <p:sp>
        <p:nvSpPr>
          <p:cNvPr id="147474" name="Text Box 18">
            <a:extLst>
              <a:ext uri="{FF2B5EF4-FFF2-40B4-BE49-F238E27FC236}">
                <a16:creationId xmlns:a16="http://schemas.microsoft.com/office/drawing/2014/main" id="{A2E2C32E-0668-4DD0-9EFD-8BBDB00701C7}"/>
              </a:ext>
            </a:extLst>
          </p:cNvPr>
          <p:cNvSpPr txBox="1">
            <a:spLocks noChangeArrowheads="1"/>
          </p:cNvSpPr>
          <p:nvPr/>
        </p:nvSpPr>
        <p:spPr bwMode="auto">
          <a:xfrm>
            <a:off x="1692275" y="1700213"/>
            <a:ext cx="3603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Q</a:t>
            </a:r>
          </a:p>
        </p:txBody>
      </p:sp>
      <p:sp>
        <p:nvSpPr>
          <p:cNvPr id="147475" name="Text Box 19">
            <a:extLst>
              <a:ext uri="{FF2B5EF4-FFF2-40B4-BE49-F238E27FC236}">
                <a16:creationId xmlns:a16="http://schemas.microsoft.com/office/drawing/2014/main" id="{5994A188-5FEC-44C2-AD1F-04D948C3FB49}"/>
              </a:ext>
            </a:extLst>
          </p:cNvPr>
          <p:cNvSpPr txBox="1">
            <a:spLocks noChangeArrowheads="1"/>
          </p:cNvSpPr>
          <p:nvPr/>
        </p:nvSpPr>
        <p:spPr bwMode="auto">
          <a:xfrm>
            <a:off x="6011863" y="6021388"/>
            <a:ext cx="5048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P’</a:t>
            </a:r>
          </a:p>
        </p:txBody>
      </p:sp>
      <p:sp>
        <p:nvSpPr>
          <p:cNvPr id="147476" name="Text Box 20">
            <a:extLst>
              <a:ext uri="{FF2B5EF4-FFF2-40B4-BE49-F238E27FC236}">
                <a16:creationId xmlns:a16="http://schemas.microsoft.com/office/drawing/2014/main" id="{6EFE12BC-1410-49E6-8D2B-EA258741A3DF}"/>
              </a:ext>
            </a:extLst>
          </p:cNvPr>
          <p:cNvSpPr txBox="1">
            <a:spLocks noChangeArrowheads="1"/>
          </p:cNvSpPr>
          <p:nvPr/>
        </p:nvSpPr>
        <p:spPr bwMode="auto">
          <a:xfrm>
            <a:off x="2843213" y="620713"/>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P</a:t>
            </a:r>
          </a:p>
        </p:txBody>
      </p:sp>
      <p:sp>
        <p:nvSpPr>
          <p:cNvPr id="147477" name="Text Box 21">
            <a:extLst>
              <a:ext uri="{FF2B5EF4-FFF2-40B4-BE49-F238E27FC236}">
                <a16:creationId xmlns:a16="http://schemas.microsoft.com/office/drawing/2014/main" id="{685DD724-6A79-416A-AF6F-50DA6EC3BB35}"/>
              </a:ext>
            </a:extLst>
          </p:cNvPr>
          <p:cNvSpPr txBox="1">
            <a:spLocks noChangeArrowheads="1"/>
          </p:cNvSpPr>
          <p:nvPr/>
        </p:nvSpPr>
        <p:spPr bwMode="auto">
          <a:xfrm>
            <a:off x="7308850" y="1700213"/>
            <a:ext cx="431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E’</a:t>
            </a:r>
          </a:p>
        </p:txBody>
      </p:sp>
      <p:sp>
        <p:nvSpPr>
          <p:cNvPr id="147478" name="Text Box 22">
            <a:extLst>
              <a:ext uri="{FF2B5EF4-FFF2-40B4-BE49-F238E27FC236}">
                <a16:creationId xmlns:a16="http://schemas.microsoft.com/office/drawing/2014/main" id="{E88EAE11-BE88-424E-ABC1-894B75183C1A}"/>
              </a:ext>
            </a:extLst>
          </p:cNvPr>
          <p:cNvSpPr txBox="1">
            <a:spLocks noChangeArrowheads="1"/>
          </p:cNvSpPr>
          <p:nvPr/>
        </p:nvSpPr>
        <p:spPr bwMode="auto">
          <a:xfrm>
            <a:off x="1763713" y="4862513"/>
            <a:ext cx="3603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latin typeface="Monotype Corsiva" panose="03010101010201010101" pitchFamily="66" charset="0"/>
              </a:rPr>
              <a:t>E</a:t>
            </a:r>
          </a:p>
        </p:txBody>
      </p:sp>
      <p:sp>
        <p:nvSpPr>
          <p:cNvPr id="147479" name="Oval 23">
            <a:extLst>
              <a:ext uri="{FF2B5EF4-FFF2-40B4-BE49-F238E27FC236}">
                <a16:creationId xmlns:a16="http://schemas.microsoft.com/office/drawing/2014/main" id="{1FBD4856-9544-46BE-8321-2A4E85148C19}"/>
              </a:ext>
            </a:extLst>
          </p:cNvPr>
          <p:cNvSpPr>
            <a:spLocks noChangeArrowheads="1"/>
          </p:cNvSpPr>
          <p:nvPr/>
        </p:nvSpPr>
        <p:spPr bwMode="auto">
          <a:xfrm rot="1800000">
            <a:off x="4000500" y="2276475"/>
            <a:ext cx="1020763" cy="1995488"/>
          </a:xfrm>
          <a:prstGeom prst="ellipse">
            <a:avLst/>
          </a:prstGeom>
          <a:solidFill>
            <a:srgbClr val="CED0CE"/>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80" name="AutoShape 24">
            <a:extLst>
              <a:ext uri="{FF2B5EF4-FFF2-40B4-BE49-F238E27FC236}">
                <a16:creationId xmlns:a16="http://schemas.microsoft.com/office/drawing/2014/main" id="{4734CC7D-ED68-4F5E-9DCB-E108F0E2B1D4}"/>
              </a:ext>
            </a:extLst>
          </p:cNvPr>
          <p:cNvSpPr>
            <a:spLocks noChangeArrowheads="1"/>
          </p:cNvSpPr>
          <p:nvPr/>
        </p:nvSpPr>
        <p:spPr bwMode="auto">
          <a:xfrm>
            <a:off x="2843213" y="5611813"/>
            <a:ext cx="338137" cy="338137"/>
          </a:xfrm>
          <a:prstGeom prst="sun">
            <a:avLst>
              <a:gd name="adj" fmla="val 25000"/>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81" name="AutoShape 25">
            <a:extLst>
              <a:ext uri="{FF2B5EF4-FFF2-40B4-BE49-F238E27FC236}">
                <a16:creationId xmlns:a16="http://schemas.microsoft.com/office/drawing/2014/main" id="{0661B3E9-131F-4F74-A557-D4CF0C9317DD}"/>
              </a:ext>
            </a:extLst>
          </p:cNvPr>
          <p:cNvSpPr>
            <a:spLocks noChangeArrowheads="1"/>
          </p:cNvSpPr>
          <p:nvPr/>
        </p:nvSpPr>
        <p:spPr bwMode="auto">
          <a:xfrm>
            <a:off x="4427538" y="3163888"/>
            <a:ext cx="195262" cy="193675"/>
          </a:xfrm>
          <a:prstGeom prst="smileyFace">
            <a:avLst>
              <a:gd name="adj" fmla="val 4653"/>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82" name="AutoShape 26">
            <a:extLst>
              <a:ext uri="{FF2B5EF4-FFF2-40B4-BE49-F238E27FC236}">
                <a16:creationId xmlns:a16="http://schemas.microsoft.com/office/drawing/2014/main" id="{327C2B66-934C-4448-BAD8-469C532DD44D}"/>
              </a:ext>
            </a:extLst>
          </p:cNvPr>
          <p:cNvSpPr>
            <a:spLocks noChangeArrowheads="1"/>
          </p:cNvSpPr>
          <p:nvPr/>
        </p:nvSpPr>
        <p:spPr bwMode="auto">
          <a:xfrm>
            <a:off x="4908550" y="2276475"/>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83" name="AutoShape 27">
            <a:extLst>
              <a:ext uri="{FF2B5EF4-FFF2-40B4-BE49-F238E27FC236}">
                <a16:creationId xmlns:a16="http://schemas.microsoft.com/office/drawing/2014/main" id="{AA41C9F8-7A1B-4E20-88D8-E912EC817CD7}"/>
              </a:ext>
            </a:extLst>
          </p:cNvPr>
          <p:cNvSpPr>
            <a:spLocks noChangeArrowheads="1"/>
          </p:cNvSpPr>
          <p:nvPr/>
        </p:nvSpPr>
        <p:spPr bwMode="auto">
          <a:xfrm>
            <a:off x="3995738" y="2946400"/>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84" name="AutoShape 28">
            <a:extLst>
              <a:ext uri="{FF2B5EF4-FFF2-40B4-BE49-F238E27FC236}">
                <a16:creationId xmlns:a16="http://schemas.microsoft.com/office/drawing/2014/main" id="{04045636-8723-43D8-89F1-1A9EC6178CFE}"/>
              </a:ext>
            </a:extLst>
          </p:cNvPr>
          <p:cNvSpPr>
            <a:spLocks noChangeArrowheads="1"/>
          </p:cNvSpPr>
          <p:nvPr/>
        </p:nvSpPr>
        <p:spPr bwMode="auto">
          <a:xfrm>
            <a:off x="4859338" y="3378200"/>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85" name="AutoShape 29">
            <a:extLst>
              <a:ext uri="{FF2B5EF4-FFF2-40B4-BE49-F238E27FC236}">
                <a16:creationId xmlns:a16="http://schemas.microsoft.com/office/drawing/2014/main" id="{DEE077E8-812B-46D5-BBDC-61B8025599C9}"/>
              </a:ext>
            </a:extLst>
          </p:cNvPr>
          <p:cNvSpPr>
            <a:spLocks noChangeArrowheads="1"/>
          </p:cNvSpPr>
          <p:nvPr/>
        </p:nvSpPr>
        <p:spPr bwMode="auto">
          <a:xfrm>
            <a:off x="3971925" y="4005263"/>
            <a:ext cx="168275" cy="266700"/>
          </a:xfrm>
          <a:prstGeom prst="moon">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7486" name="Text Box 30">
            <a:extLst>
              <a:ext uri="{FF2B5EF4-FFF2-40B4-BE49-F238E27FC236}">
                <a16:creationId xmlns:a16="http://schemas.microsoft.com/office/drawing/2014/main" id="{006F53AD-47D6-472E-A7E1-ABFFA94D6CF3}"/>
              </a:ext>
            </a:extLst>
          </p:cNvPr>
          <p:cNvSpPr txBox="1">
            <a:spLocks noChangeArrowheads="1"/>
          </p:cNvSpPr>
          <p:nvPr/>
        </p:nvSpPr>
        <p:spPr bwMode="auto">
          <a:xfrm>
            <a:off x="4643438" y="3068638"/>
            <a:ext cx="10080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İlkdördün</a:t>
            </a:r>
          </a:p>
        </p:txBody>
      </p:sp>
      <p:sp>
        <p:nvSpPr>
          <p:cNvPr id="147487" name="Text Box 31">
            <a:extLst>
              <a:ext uri="{FF2B5EF4-FFF2-40B4-BE49-F238E27FC236}">
                <a16:creationId xmlns:a16="http://schemas.microsoft.com/office/drawing/2014/main" id="{7D3AB679-86CD-4AF6-87ED-925F22A85C14}"/>
              </a:ext>
            </a:extLst>
          </p:cNvPr>
          <p:cNvSpPr txBox="1">
            <a:spLocks noChangeArrowheads="1"/>
          </p:cNvSpPr>
          <p:nvPr/>
        </p:nvSpPr>
        <p:spPr bwMode="auto">
          <a:xfrm>
            <a:off x="4643438" y="1989138"/>
            <a:ext cx="10810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Dolunay</a:t>
            </a:r>
          </a:p>
        </p:txBody>
      </p:sp>
      <p:sp>
        <p:nvSpPr>
          <p:cNvPr id="147488" name="Text Box 32">
            <a:extLst>
              <a:ext uri="{FF2B5EF4-FFF2-40B4-BE49-F238E27FC236}">
                <a16:creationId xmlns:a16="http://schemas.microsoft.com/office/drawing/2014/main" id="{8771A5E0-D626-4465-9EC2-072900F9874C}"/>
              </a:ext>
            </a:extLst>
          </p:cNvPr>
          <p:cNvSpPr txBox="1">
            <a:spLocks noChangeArrowheads="1"/>
          </p:cNvSpPr>
          <p:nvPr/>
        </p:nvSpPr>
        <p:spPr bwMode="auto">
          <a:xfrm>
            <a:off x="3563938" y="4214813"/>
            <a:ext cx="10810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Yeniay</a:t>
            </a:r>
          </a:p>
        </p:txBody>
      </p:sp>
      <p:sp>
        <p:nvSpPr>
          <p:cNvPr id="147489" name="Text Box 33">
            <a:extLst>
              <a:ext uri="{FF2B5EF4-FFF2-40B4-BE49-F238E27FC236}">
                <a16:creationId xmlns:a16="http://schemas.microsoft.com/office/drawing/2014/main" id="{62521C17-FD42-41F7-A497-9C849CAF8B8F}"/>
              </a:ext>
            </a:extLst>
          </p:cNvPr>
          <p:cNvSpPr txBox="1">
            <a:spLocks noChangeArrowheads="1"/>
          </p:cNvSpPr>
          <p:nvPr/>
        </p:nvSpPr>
        <p:spPr bwMode="auto">
          <a:xfrm>
            <a:off x="3779838" y="2701925"/>
            <a:ext cx="11525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Sondördün</a:t>
            </a:r>
          </a:p>
        </p:txBody>
      </p:sp>
      <p:sp>
        <p:nvSpPr>
          <p:cNvPr id="147490" name="Text Box 34">
            <a:extLst>
              <a:ext uri="{FF2B5EF4-FFF2-40B4-BE49-F238E27FC236}">
                <a16:creationId xmlns:a16="http://schemas.microsoft.com/office/drawing/2014/main" id="{AFF9B507-8241-4D70-A853-DCE86B60516F}"/>
              </a:ext>
            </a:extLst>
          </p:cNvPr>
          <p:cNvSpPr txBox="1">
            <a:spLocks noChangeArrowheads="1"/>
          </p:cNvSpPr>
          <p:nvPr/>
        </p:nvSpPr>
        <p:spPr bwMode="auto">
          <a:xfrm>
            <a:off x="5508625" y="1484313"/>
            <a:ext cx="10080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solidFill>
                  <a:srgbClr val="E00C25"/>
                </a:solidFill>
                <a:latin typeface="Monotype Corsiva" panose="03010101010201010101" pitchFamily="66" charset="0"/>
              </a:rPr>
              <a:t>Ekliptik</a:t>
            </a:r>
          </a:p>
        </p:txBody>
      </p:sp>
      <p:sp>
        <p:nvSpPr>
          <p:cNvPr id="147491" name="Text Box 35">
            <a:extLst>
              <a:ext uri="{FF2B5EF4-FFF2-40B4-BE49-F238E27FC236}">
                <a16:creationId xmlns:a16="http://schemas.microsoft.com/office/drawing/2014/main" id="{429A61BD-B994-4462-AB45-68DBACBC6A6E}"/>
              </a:ext>
            </a:extLst>
          </p:cNvPr>
          <p:cNvSpPr txBox="1">
            <a:spLocks noChangeArrowheads="1"/>
          </p:cNvSpPr>
          <p:nvPr/>
        </p:nvSpPr>
        <p:spPr bwMode="auto">
          <a:xfrm>
            <a:off x="5724525" y="2997200"/>
            <a:ext cx="14049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solidFill>
                  <a:srgbClr val="000099"/>
                </a:solidFill>
                <a:latin typeface="Monotype Corsiva" panose="03010101010201010101" pitchFamily="66" charset="0"/>
              </a:rPr>
              <a:t>Gök Ekvatoru</a:t>
            </a:r>
          </a:p>
        </p:txBody>
      </p:sp>
      <p:sp>
        <p:nvSpPr>
          <p:cNvPr id="147492" name="Text Box 36">
            <a:extLst>
              <a:ext uri="{FF2B5EF4-FFF2-40B4-BE49-F238E27FC236}">
                <a16:creationId xmlns:a16="http://schemas.microsoft.com/office/drawing/2014/main" id="{A34D8AFF-924B-4530-9DE6-3EEDD25D42EF}"/>
              </a:ext>
            </a:extLst>
          </p:cNvPr>
          <p:cNvSpPr txBox="1">
            <a:spLocks noChangeArrowheads="1"/>
          </p:cNvSpPr>
          <p:nvPr/>
        </p:nvSpPr>
        <p:spPr bwMode="auto">
          <a:xfrm>
            <a:off x="6443663" y="3716338"/>
            <a:ext cx="10080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latin typeface="Monotype Corsiva" panose="03010101010201010101" pitchFamily="66" charset="0"/>
              </a:rPr>
              <a:t>Ufuk</a:t>
            </a:r>
          </a:p>
        </p:txBody>
      </p:sp>
      <p:sp>
        <p:nvSpPr>
          <p:cNvPr id="147493" name="Text Box 37">
            <a:extLst>
              <a:ext uri="{FF2B5EF4-FFF2-40B4-BE49-F238E27FC236}">
                <a16:creationId xmlns:a16="http://schemas.microsoft.com/office/drawing/2014/main" id="{33FC4782-CF89-4D7D-B9EC-70E46CBE0C99}"/>
              </a:ext>
            </a:extLst>
          </p:cNvPr>
          <p:cNvSpPr txBox="1">
            <a:spLocks noChangeArrowheads="1"/>
          </p:cNvSpPr>
          <p:nvPr/>
        </p:nvSpPr>
        <p:spPr bwMode="auto">
          <a:xfrm>
            <a:off x="0" y="0"/>
            <a:ext cx="20177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altLang="en-US" sz="2800" b="1">
                <a:solidFill>
                  <a:srgbClr val="FF0066"/>
                </a:solidFill>
                <a:latin typeface="Monotype Corsiva" panose="03010101010201010101" pitchFamily="66" charset="0"/>
              </a:rPr>
              <a:t>Kış Mevsimi için;</a:t>
            </a:r>
          </a:p>
        </p:txBody>
      </p:sp>
    </p:spTree>
    <p:extLst>
      <p:ext uri="{BB962C8B-B14F-4D97-AF65-F5344CB8AC3E}">
        <p14:creationId xmlns:p14="http://schemas.microsoft.com/office/powerpoint/2010/main" val="1760502910"/>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454</Words>
  <Application>Microsoft Office PowerPoint</Application>
  <PresentationFormat>Ekran Gösterisi (4:3)</PresentationFormat>
  <Paragraphs>163</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Calibri</vt:lpstr>
      <vt:lpstr>Calibri Light</vt:lpstr>
      <vt:lpstr>Monotype Corsiva</vt:lpstr>
      <vt:lpstr>Symbol</vt:lpstr>
      <vt:lpstr>Times New Roman</vt:lpstr>
      <vt:lpstr>Office Teması</vt:lpstr>
      <vt:lpstr>III. AYIN GÖRÜNEN HAREKETİ - II</vt:lpstr>
      <vt:lpstr>PowerPoint Sunusu</vt:lpstr>
      <vt:lpstr>PowerPoint Sunusu</vt:lpstr>
      <vt:lpstr>İlkbahar</vt:lpstr>
      <vt:lpstr>PowerPoint Sunusu</vt:lpstr>
      <vt:lpstr>Yaz</vt:lpstr>
      <vt:lpstr>PowerPoint Sunusu</vt:lpstr>
      <vt:lpstr>Sonbahar</vt:lpstr>
      <vt:lpstr>PowerPoint Sunusu</vt:lpstr>
      <vt:lpstr>Kış</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III. AYIN GÖRÜNEN HAREKETİ - II</dc:title>
  <dc:creator>ibrahim özavcı</dc:creator>
  <cp:lastModifiedBy>ibrahim özavcı</cp:lastModifiedBy>
  <cp:revision>1</cp:revision>
  <dcterms:created xsi:type="dcterms:W3CDTF">2018-11-12T08:41:02Z</dcterms:created>
  <dcterms:modified xsi:type="dcterms:W3CDTF">2018-11-12T08:42:20Z</dcterms:modified>
</cp:coreProperties>
</file>