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90" r:id="rId4"/>
    <p:sldId id="308" r:id="rId5"/>
    <p:sldId id="309" r:id="rId6"/>
    <p:sldId id="291" r:id="rId7"/>
    <p:sldId id="258" r:id="rId8"/>
    <p:sldId id="292" r:id="rId9"/>
    <p:sldId id="259" r:id="rId10"/>
    <p:sldId id="293" r:id="rId11"/>
    <p:sldId id="260" r:id="rId12"/>
    <p:sldId id="294" r:id="rId13"/>
    <p:sldId id="262" r:id="rId14"/>
    <p:sldId id="296" r:id="rId15"/>
    <p:sldId id="299" r:id="rId1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414A766C-9653-4292-A06F-6513DD86A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0038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Asıl metin stillerini düzenlemek için tıklatın</a:t>
            </a:r>
          </a:p>
          <a:p>
            <a:pPr lvl="1"/>
            <a:r>
              <a:rPr lang="en-US" noProof="0" smtClean="0"/>
              <a:t>İkinci düzey</a:t>
            </a:r>
          </a:p>
          <a:p>
            <a:pPr lvl="2"/>
            <a:r>
              <a:rPr lang="en-US" noProof="0" smtClean="0"/>
              <a:t>Üçüncü düzey</a:t>
            </a:r>
          </a:p>
          <a:p>
            <a:pPr lvl="3"/>
            <a:r>
              <a:rPr lang="en-US" noProof="0" smtClean="0"/>
              <a:t>Dördüncü düzey</a:t>
            </a:r>
          </a:p>
          <a:p>
            <a:pPr lvl="4"/>
            <a:r>
              <a:rPr lang="en-US" noProof="0" smtClean="0"/>
              <a:t>Beşinci düzey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E90CA1DB-0483-4B4D-BCB3-A85B418A2F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9238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EEF30DC-4490-44D3-997C-4EDCBC59959E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300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2D8BB88-4795-46FC-8235-96B2CA92F2A5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 sz="130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25861B0-F5F3-48F0-820B-2C7C864DF1A6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 sz="130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817E70A-7006-4C23-A7CC-98D67D8BFDA1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 sz="1300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7FCB96B-3854-4497-90E0-042744525B4C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 sz="1300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DE1EBD7-25CA-4FD7-B188-C1FADA6AFB20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 sz="1300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64A0AA3-86CE-4EBB-996D-B14DA7A1C814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 sz="1300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7D6C82D-98A6-4533-98F9-9999BDEBF003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z="1300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352969B-C370-4ECD-A9C4-CA42466359CB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z="13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352969B-C370-4ECD-A9C4-CA42466359CB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z="13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352969B-C370-4ECD-A9C4-CA42466359CB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z="13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CC1A5F1-455E-4D13-A0AA-88077B6AA4BF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sz="130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BF94B0-9ADD-436C-9AE9-7FACD2D3464B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z="130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AF9B6F9-990D-4911-9384-12A248A27754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z="1300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9FEBDBE-D00D-41CE-AFE6-A08DE77D0277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 sz="1300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E46AC-F9CD-49A5-9E2A-B792B842AE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4804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D16A9-01A6-416F-A85A-64D38B7702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77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62533-4A77-4BD8-857D-8F4E250CFA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10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F71F7-3718-4510-8E73-F294617365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256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40219-8468-4143-A308-A5781DAD2F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2219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B7C54-565A-429E-8BC0-DC14F03B40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6602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6521A-C747-470A-81BE-FF9A6A380B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1353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657B1-9DFC-43DC-BC1A-DF4FD375FB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0100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24105-A9C0-441F-8EE7-9FFB8CFDC5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8779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BCFC0-E163-4D84-ADF4-585D8B920A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7526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A8236-6083-422A-9321-B77A700B39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57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2A054B79-9CE4-4F31-B1ED-63EDB14F7F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 smtClean="0">
                <a:solidFill>
                  <a:srgbClr val="A50021"/>
                </a:solidFill>
              </a:rPr>
              <a:t>Hardware Description Languages (HDLs)</a:t>
            </a:r>
            <a:br>
              <a:rPr lang="en-US" altLang="en-US" dirty="0" smtClean="0">
                <a:solidFill>
                  <a:srgbClr val="A50021"/>
                </a:solidFill>
              </a:rPr>
            </a:br>
            <a:r>
              <a:rPr lang="en-US" altLang="en-US" sz="3600" dirty="0" smtClean="0">
                <a:solidFill>
                  <a:srgbClr val="A50021"/>
                </a:solidFill>
              </a:rPr>
              <a:t>Verilog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Material from Mano &amp; </a:t>
            </a:r>
            <a:r>
              <a:rPr lang="en-US" altLang="en-US" dirty="0" err="1" smtClean="0"/>
              <a:t>Ciletti</a:t>
            </a:r>
            <a:r>
              <a:rPr lang="en-US" altLang="en-US" dirty="0" smtClean="0"/>
              <a:t> book</a:t>
            </a:r>
          </a:p>
          <a:p>
            <a:pPr eaLnBrk="1" hangingPunct="1"/>
            <a:r>
              <a:rPr lang="en-US" altLang="en-US" sz="1800" dirty="0" smtClean="0">
                <a:solidFill>
                  <a:schemeClr val="accent2"/>
                </a:solidFill>
              </a:rPr>
              <a:t>By </a:t>
            </a:r>
            <a:r>
              <a:rPr lang="en-US" altLang="en-US" sz="1800" dirty="0" err="1" smtClean="0">
                <a:solidFill>
                  <a:schemeClr val="accent2"/>
                </a:solidFill>
              </a:rPr>
              <a:t>Kurtulus</a:t>
            </a:r>
            <a:r>
              <a:rPr lang="en-US" altLang="en-US" sz="1800" dirty="0" smtClean="0">
                <a:solidFill>
                  <a:schemeClr val="accent2"/>
                </a:solidFill>
              </a:rPr>
              <a:t> KULLU Ankara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Modeling with Expressions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3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eaLnBrk="1" hangingPunct="1"/>
                <a:r>
                  <a:rPr lang="en-US" altLang="en-US" dirty="0" smtClean="0"/>
                  <a:t>Description below specifies a circuit with the following two Boolean expressions </a:t>
                </a:r>
              </a:p>
              <a:p>
                <a:pPr marL="0" indent="0" algn="ctr" eaLnBrk="1" hangingPunct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b="0" i="1" smtClean="0">
                          <a:latin typeface="Cambria Math"/>
                        </a:rPr>
                        <m:t>𝐸</m:t>
                      </m:r>
                      <m:r>
                        <a:rPr lang="en-US" altLang="en-US" b="0" i="1" smtClean="0">
                          <a:latin typeface="Cambria Math"/>
                        </a:rPr>
                        <m:t>=</m:t>
                      </m:r>
                      <m:r>
                        <a:rPr lang="en-US" altLang="en-US" b="0" i="1" smtClean="0">
                          <a:latin typeface="Cambria Math"/>
                        </a:rPr>
                        <m:t>𝐴</m:t>
                      </m:r>
                      <m:r>
                        <a:rPr lang="en-US" altLang="en-US" b="0" i="1" smtClean="0">
                          <a:latin typeface="Cambria Math"/>
                        </a:rPr>
                        <m:t>+</m:t>
                      </m:r>
                      <m:r>
                        <a:rPr lang="en-US" altLang="en-US" b="0" i="1" smtClean="0">
                          <a:latin typeface="Cambria Math"/>
                        </a:rPr>
                        <m:t>𝐵𝐶</m:t>
                      </m:r>
                      <m:r>
                        <a:rPr lang="en-US" altLang="en-US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𝐵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US" altLang="en-US" b="0" dirty="0" smtClean="0"/>
              </a:p>
              <a:p>
                <a:pPr marL="0" indent="0" algn="ctr" eaLnBrk="1" hangingPunct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b="0" i="1" smtClean="0">
                          <a:latin typeface="Cambria Math"/>
                        </a:rPr>
                        <m:t>𝐹</m:t>
                      </m:r>
                      <m:r>
                        <a:rPr lang="en-US" alt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𝐵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𝐶</m:t>
                      </m:r>
                      <m:r>
                        <a:rPr lang="en-US" altLang="en-US" b="0" i="1" smtClean="0">
                          <a:latin typeface="Cambria Math"/>
                        </a:rPr>
                        <m:t>+</m:t>
                      </m:r>
                      <m:r>
                        <a:rPr lang="en-US" altLang="en-US" b="0" i="1" smtClean="0">
                          <a:latin typeface="Cambria Math"/>
                        </a:rPr>
                        <m:t>𝐵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𝐶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𝐷</m:t>
                      </m:r>
                      <m:r>
                        <a:rPr lang="en-US" altLang="en-US" b="0" i="1" smtClean="0">
                          <a:latin typeface="Cambria Math"/>
                        </a:rPr>
                        <m:t>′</m:t>
                      </m:r>
                    </m:oMath>
                  </m:oMathPara>
                </a14:m>
                <a:endParaRPr lang="en-US" altLang="en-US" dirty="0" smtClean="0"/>
              </a:p>
            </p:txBody>
          </p:sp>
        </mc:Choice>
        <mc:Fallback xmlns="">
          <p:sp>
            <p:nvSpPr>
              <p:cNvPr id="102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3"/>
                <a:stretch>
                  <a:fillRect l="-593" t="-1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710136"/>
            <a:ext cx="85725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User-defined Primitives and </a:t>
            </a:r>
            <a:br>
              <a:rPr lang="en-US" altLang="en-US" dirty="0" smtClean="0"/>
            </a:br>
            <a:r>
              <a:rPr lang="en-US" altLang="en-US" dirty="0" smtClean="0"/>
              <a:t>Truth Tables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Users can create their own primitives (with keyword </a:t>
            </a:r>
            <a:r>
              <a:rPr lang="en-GB" b="1" dirty="0" smtClean="0"/>
              <a:t>primitive</a:t>
            </a:r>
            <a:r>
              <a:rPr lang="en-GB" dirty="0" smtClean="0"/>
              <a:t>) </a:t>
            </a:r>
          </a:p>
          <a:p>
            <a:r>
              <a:rPr lang="en-GB" dirty="0" smtClean="0"/>
              <a:t>There can only be one output which is written first</a:t>
            </a:r>
          </a:p>
          <a:p>
            <a:r>
              <a:rPr lang="en-GB" dirty="0" smtClean="0"/>
              <a:t>A truth table can be given between </a:t>
            </a:r>
            <a:r>
              <a:rPr lang="en-GB" b="1" dirty="0" smtClean="0"/>
              <a:t>table </a:t>
            </a:r>
            <a:r>
              <a:rPr lang="en-GB" dirty="0" smtClean="0"/>
              <a:t>and </a:t>
            </a:r>
            <a:r>
              <a:rPr lang="en-GB" b="1" dirty="0" err="1" smtClean="0"/>
              <a:t>endtable</a:t>
            </a:r>
            <a:endParaRPr lang="en-GB" dirty="0"/>
          </a:p>
        </p:txBody>
      </p:sp>
      <p:pic>
        <p:nvPicPr>
          <p:cNvPr id="7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468853"/>
            <a:ext cx="4407210" cy="304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Instantiating User-Defined Primitives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387" y="2508250"/>
            <a:ext cx="522922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HDL Models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Logic of a module can be described in different ways </a:t>
            </a:r>
          </a:p>
          <a:p>
            <a:pPr lvl="1" eaLnBrk="1" hangingPunct="1"/>
            <a:r>
              <a:rPr lang="en-US" altLang="en-US" dirty="0" smtClean="0"/>
              <a:t>Gate-level modeling </a:t>
            </a:r>
          </a:p>
          <a:p>
            <a:pPr lvl="2" eaLnBrk="1" hangingPunct="1"/>
            <a:r>
              <a:rPr lang="en-US" altLang="en-US" dirty="0" smtClean="0"/>
              <a:t>Gates and how they are connected together</a:t>
            </a:r>
          </a:p>
          <a:p>
            <a:pPr lvl="1" eaLnBrk="1" hangingPunct="1"/>
            <a:r>
              <a:rPr lang="en-US" altLang="en-US" dirty="0" smtClean="0"/>
              <a:t>Dataflow modeling </a:t>
            </a:r>
          </a:p>
          <a:p>
            <a:pPr lvl="2" eaLnBrk="1" hangingPunct="1"/>
            <a:r>
              <a:rPr lang="en-US" altLang="en-US" dirty="0" smtClean="0"/>
              <a:t>Operators that act on binary operands and produce a binary result</a:t>
            </a:r>
          </a:p>
          <a:p>
            <a:pPr lvl="1" eaLnBrk="1" hangingPunct="1"/>
            <a:r>
              <a:rPr lang="en-US" altLang="en-US" dirty="0" smtClean="0"/>
              <a:t>Behavioral modeling </a:t>
            </a:r>
          </a:p>
          <a:p>
            <a:pPr lvl="2" eaLnBrk="1" hangingPunct="1"/>
            <a:r>
              <a:rPr lang="en-US" altLang="en-US" dirty="0" smtClean="0"/>
              <a:t>Circuits at a functional and algorithmic level (mostly used for sequential circuits) </a:t>
            </a:r>
          </a:p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Some Verilog Operators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16832"/>
            <a:ext cx="7267575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Summary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We only looked at a summary of HDLs</a:t>
            </a:r>
          </a:p>
          <a:p>
            <a:pPr eaLnBrk="1" hangingPunct="1"/>
            <a:r>
              <a:rPr lang="en-US" altLang="en-US" dirty="0" smtClean="0"/>
              <a:t>There are many other capabilities </a:t>
            </a:r>
          </a:p>
          <a:p>
            <a:pPr lvl="1" eaLnBrk="1" hangingPunct="1"/>
            <a:r>
              <a:rPr lang="en-US" altLang="en-US" dirty="0" smtClean="0"/>
              <a:t>State diagram-based models</a:t>
            </a:r>
          </a:p>
          <a:p>
            <a:pPr lvl="1" eaLnBrk="1" hangingPunct="1"/>
            <a:r>
              <a:rPr lang="en-US" altLang="en-US" dirty="0" smtClean="0"/>
              <a:t>Structural description of sequential circuits</a:t>
            </a:r>
          </a:p>
          <a:p>
            <a:pPr lvl="1" eaLnBrk="1" hangingPunct="1"/>
            <a:r>
              <a:rPr lang="en-US" altLang="en-US" dirty="0" smtClean="0"/>
              <a:t>Registers</a:t>
            </a:r>
          </a:p>
          <a:p>
            <a:pPr lvl="1" eaLnBrk="1" hangingPunct="1"/>
            <a:r>
              <a:rPr lang="en-US" altLang="en-US" dirty="0" smtClean="0"/>
              <a:t>Counters</a:t>
            </a:r>
          </a:p>
          <a:p>
            <a:pPr lvl="1" eaLnBrk="1" hangingPunct="1"/>
            <a:r>
              <a:rPr lang="en-US" altLang="en-US" dirty="0" smtClean="0"/>
              <a:t>… </a:t>
            </a:r>
          </a:p>
          <a:p>
            <a:pPr eaLnBrk="1" hangingPunct="1"/>
            <a:r>
              <a:rPr lang="en-US" altLang="en-US" dirty="0" smtClean="0"/>
              <a:t>The primary aim is to make circuit design and testing </a:t>
            </a:r>
            <a:r>
              <a:rPr lang="en-US" altLang="en-US" dirty="0"/>
              <a:t>(</a:t>
            </a:r>
            <a:r>
              <a:rPr lang="en-US" altLang="en-US" dirty="0" smtClean="0"/>
              <a:t>simulating) easy and automatic synthesis possible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What are HDLs?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 </a:t>
            </a:r>
            <a:r>
              <a:rPr lang="en-US" altLang="en-US" dirty="0" smtClean="0">
                <a:solidFill>
                  <a:srgbClr val="FF0000"/>
                </a:solidFill>
              </a:rPr>
              <a:t>H</a:t>
            </a:r>
            <a:r>
              <a:rPr lang="en-US" altLang="en-US" dirty="0" smtClean="0"/>
              <a:t>ardware </a:t>
            </a:r>
            <a:r>
              <a:rPr lang="en-US" altLang="en-US" dirty="0" smtClean="0">
                <a:solidFill>
                  <a:srgbClr val="FF0000"/>
                </a:solidFill>
              </a:rPr>
              <a:t>D</a:t>
            </a:r>
            <a:r>
              <a:rPr lang="en-US" altLang="en-US" dirty="0" smtClean="0"/>
              <a:t>escription </a:t>
            </a:r>
            <a:r>
              <a:rPr lang="en-US" altLang="en-US" dirty="0" smtClean="0">
                <a:solidFill>
                  <a:srgbClr val="FF0000"/>
                </a:solidFill>
              </a:rPr>
              <a:t>L</a:t>
            </a:r>
            <a:r>
              <a:rPr lang="en-US" altLang="en-US" dirty="0" smtClean="0"/>
              <a:t>anguage </a:t>
            </a:r>
          </a:p>
          <a:p>
            <a:pPr lvl="1" eaLnBrk="1" hangingPunct="1"/>
            <a:r>
              <a:rPr lang="en-US" altLang="en-US" dirty="0" smtClean="0"/>
              <a:t>resembles a programming language</a:t>
            </a:r>
          </a:p>
          <a:p>
            <a:pPr lvl="1" eaLnBrk="1" hangingPunct="1"/>
            <a:r>
              <a:rPr lang="en-US" altLang="en-US" dirty="0" smtClean="0"/>
              <a:t>specifically oriented to describe hardware</a:t>
            </a:r>
          </a:p>
          <a:p>
            <a:pPr eaLnBrk="1" hangingPunct="1"/>
            <a:r>
              <a:rPr lang="en-US" altLang="en-US" dirty="0" smtClean="0"/>
              <a:t>HDL model can be simulated to check and verify a circuit’s functionality</a:t>
            </a:r>
          </a:p>
          <a:p>
            <a:pPr eaLnBrk="1" hangingPunct="1"/>
            <a:r>
              <a:rPr lang="en-US" altLang="en-US" dirty="0" smtClean="0"/>
              <a:t>Also, automatic tools can optimally synthesize the logic described by an HDL model</a:t>
            </a:r>
          </a:p>
          <a:p>
            <a:pPr eaLnBrk="1" hangingPunct="1"/>
            <a:r>
              <a:rPr lang="en-US" altLang="en-US" dirty="0" smtClean="0"/>
              <a:t>2 HDLs (Verilog and VHDL) are approved as standards by IEEE and widely used.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Verilog</a:t>
            </a:r>
          </a:p>
        </p:txBody>
      </p:sp>
      <p:pic>
        <p:nvPicPr>
          <p:cNvPr id="7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111" y="1196752"/>
            <a:ext cx="5260327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440" y="3385997"/>
            <a:ext cx="6315904" cy="2851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Verilog</a:t>
            </a:r>
          </a:p>
        </p:txBody>
      </p:sp>
      <p:pic>
        <p:nvPicPr>
          <p:cNvPr id="7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111" y="1196752"/>
            <a:ext cx="5260327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440" y="3385997"/>
            <a:ext cx="6315904" cy="2851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ular Callout 1"/>
          <p:cNvSpPr/>
          <p:nvPr/>
        </p:nvSpPr>
        <p:spPr>
          <a:xfrm>
            <a:off x="107504" y="2420888"/>
            <a:ext cx="2448272" cy="792088"/>
          </a:xfrm>
          <a:prstGeom prst="wedgeRectCallout">
            <a:avLst>
              <a:gd name="adj1" fmla="val 6750"/>
              <a:gd name="adj2" fmla="val 1429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A module is the fundamental descriptive unit in Verilog</a:t>
            </a:r>
            <a:endParaRPr lang="en-GB" sz="1600" dirty="0"/>
          </a:p>
        </p:txBody>
      </p:sp>
      <p:sp>
        <p:nvSpPr>
          <p:cNvPr id="3" name="Rectangular Callout 2"/>
          <p:cNvSpPr/>
          <p:nvPr/>
        </p:nvSpPr>
        <p:spPr>
          <a:xfrm>
            <a:off x="3491880" y="2564904"/>
            <a:ext cx="1440160" cy="612648"/>
          </a:xfrm>
          <a:prstGeom prst="wedgeRectCallout">
            <a:avLst>
              <a:gd name="adj1" fmla="val -42605"/>
              <a:gd name="adj2" fmla="val 1719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Name and list of ports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184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Verilog</a:t>
            </a:r>
          </a:p>
        </p:txBody>
      </p:sp>
      <p:pic>
        <p:nvPicPr>
          <p:cNvPr id="7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111" y="1196752"/>
            <a:ext cx="5260327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440" y="3385997"/>
            <a:ext cx="6315904" cy="2851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ular Callout 1"/>
          <p:cNvSpPr/>
          <p:nvPr/>
        </p:nvSpPr>
        <p:spPr>
          <a:xfrm>
            <a:off x="5148064" y="3887906"/>
            <a:ext cx="2088232" cy="341748"/>
          </a:xfrm>
          <a:prstGeom prst="wedgeRectCallout">
            <a:avLst>
              <a:gd name="adj1" fmla="val -139211"/>
              <a:gd name="adj2" fmla="val 2098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Internal connections</a:t>
            </a:r>
            <a:endParaRPr lang="en-GB" sz="1600" dirty="0"/>
          </a:p>
        </p:txBody>
      </p:sp>
      <p:sp>
        <p:nvSpPr>
          <p:cNvPr id="3" name="Rectangular Callout 2"/>
          <p:cNvSpPr/>
          <p:nvPr/>
        </p:nvSpPr>
        <p:spPr>
          <a:xfrm>
            <a:off x="5788144" y="5445224"/>
            <a:ext cx="3248352" cy="576064"/>
          </a:xfrm>
          <a:prstGeom prst="wedgeRectCallout">
            <a:avLst>
              <a:gd name="adj1" fmla="val -105753"/>
              <a:gd name="adj2" fmla="val -521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Primitive gate instantiations:</a:t>
            </a:r>
          </a:p>
          <a:p>
            <a:pPr algn="ctr"/>
            <a:r>
              <a:rPr lang="en-GB" sz="1600" dirty="0" smtClean="0"/>
              <a:t>Keyword name(output and inputs)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17526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Delays in Verilog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989388"/>
          </a:xfrm>
        </p:spPr>
        <p:txBody>
          <a:bodyPr/>
          <a:lstStyle/>
          <a:p>
            <a:pPr eaLnBrk="1" hangingPunct="1"/>
            <a:endParaRPr lang="en-US" altLang="en-US" sz="2600" dirty="0" smtClean="0"/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88840"/>
            <a:ext cx="7229475" cy="324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Test Bench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solidFill>
                <a:srgbClr val="A50021"/>
              </a:solidFill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79537"/>
            <a:ext cx="8610600" cy="505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Verilog Simulation Results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628775"/>
            <a:ext cx="80010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Boolean Expressions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600200"/>
            <a:ext cx="8352928" cy="47085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keyword </a:t>
            </a:r>
            <a:r>
              <a:rPr lang="en-US" altLang="en-US" b="1" dirty="0" smtClean="0"/>
              <a:t>assign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symbols &amp;, |, and ! for AND, OR, and NOT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smtClean="0"/>
              <a:t>The previous example circuit could be defined with the statement </a:t>
            </a:r>
          </a:p>
          <a:p>
            <a:pPr marL="0" indent="0" algn="ctr" eaLnBrk="1" hangingPunct="1">
              <a:buNone/>
            </a:pPr>
            <a:r>
              <a:rPr lang="en-US" altLang="en-US" b="1" dirty="0" smtClean="0"/>
              <a:t>assign </a:t>
            </a:r>
            <a:r>
              <a:rPr lang="en-US" altLang="en-US" dirty="0" smtClean="0"/>
              <a:t>D = (A &amp;&amp; B)||(!C);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3259</TotalTime>
  <Words>332</Words>
  <Application>Microsoft Office PowerPoint</Application>
  <PresentationFormat>On-screen Show (4:3)</PresentationFormat>
  <Paragraphs>69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Edge</vt:lpstr>
      <vt:lpstr>Hardware Description Languages (HDLs) Verilog</vt:lpstr>
      <vt:lpstr>What are HDLs?</vt:lpstr>
      <vt:lpstr>Verilog</vt:lpstr>
      <vt:lpstr>Verilog</vt:lpstr>
      <vt:lpstr>Verilog</vt:lpstr>
      <vt:lpstr>Delays in Verilog</vt:lpstr>
      <vt:lpstr>Test Bench</vt:lpstr>
      <vt:lpstr>Verilog Simulation Results</vt:lpstr>
      <vt:lpstr>Boolean Expressions</vt:lpstr>
      <vt:lpstr>Modeling with Expressions</vt:lpstr>
      <vt:lpstr>User-defined Primitives and  Truth Tables</vt:lpstr>
      <vt:lpstr>Instantiating User-Defined Primitives</vt:lpstr>
      <vt:lpstr>HDL Models</vt:lpstr>
      <vt:lpstr>Some Verilog Operators</vt:lpstr>
      <vt:lpstr>Summary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Gate-Level Minimization</dc:title>
  <dc:creator>stos</dc:creator>
  <cp:lastModifiedBy>KK</cp:lastModifiedBy>
  <cp:revision>135</cp:revision>
  <cp:lastPrinted>2017-12-12T06:00:42Z</cp:lastPrinted>
  <dcterms:created xsi:type="dcterms:W3CDTF">2008-10-08T18:00:12Z</dcterms:created>
  <dcterms:modified xsi:type="dcterms:W3CDTF">2020-05-11T12:40:44Z</dcterms:modified>
</cp:coreProperties>
</file>