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01CAA79-746A-4FC6-BBE4-7A5417C95FF9}" type="datetimeFigureOut">
              <a:rPr lang="tr-TR" smtClean="0"/>
              <a:pPr/>
              <a:t>02.04.2017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76798C3-EE2A-4EF3-9D5A-A6EC742AF8E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AA79-746A-4FC6-BBE4-7A5417C95FF9}" type="datetimeFigureOut">
              <a:rPr lang="tr-TR" smtClean="0"/>
              <a:pPr/>
              <a:t>02.04.2017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8C3-EE2A-4EF3-9D5A-A6EC742AF8E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AA79-746A-4FC6-BBE4-7A5417C95FF9}" type="datetimeFigureOut">
              <a:rPr lang="tr-TR" smtClean="0"/>
              <a:pPr/>
              <a:t>02.04.2017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8C3-EE2A-4EF3-9D5A-A6EC742AF8E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01CAA79-746A-4FC6-BBE4-7A5417C95FF9}" type="datetimeFigureOut">
              <a:rPr lang="tr-TR" smtClean="0"/>
              <a:pPr/>
              <a:t>02.04.2017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6798C3-EE2A-4EF3-9D5A-A6EC742AF8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01CAA79-746A-4FC6-BBE4-7A5417C95FF9}" type="datetimeFigureOut">
              <a:rPr lang="tr-TR" smtClean="0"/>
              <a:pPr/>
              <a:t>02.04.2017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76798C3-EE2A-4EF3-9D5A-A6EC742AF8E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AA79-746A-4FC6-BBE4-7A5417C95FF9}" type="datetimeFigureOut">
              <a:rPr lang="tr-TR" smtClean="0"/>
              <a:pPr/>
              <a:t>02.04.2017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8C3-EE2A-4EF3-9D5A-A6EC742AF8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AA79-746A-4FC6-BBE4-7A5417C95FF9}" type="datetimeFigureOut">
              <a:rPr lang="tr-TR" smtClean="0"/>
              <a:pPr/>
              <a:t>02.04.2017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8C3-EE2A-4EF3-9D5A-A6EC742AF8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01CAA79-746A-4FC6-BBE4-7A5417C95FF9}" type="datetimeFigureOut">
              <a:rPr lang="tr-TR" smtClean="0"/>
              <a:pPr/>
              <a:t>02.04.2017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6798C3-EE2A-4EF3-9D5A-A6EC742AF8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AA79-746A-4FC6-BBE4-7A5417C95FF9}" type="datetimeFigureOut">
              <a:rPr lang="tr-TR" smtClean="0"/>
              <a:pPr/>
              <a:t>02.04.2017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8C3-EE2A-4EF3-9D5A-A6EC742AF8E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01CAA79-746A-4FC6-BBE4-7A5417C95FF9}" type="datetimeFigureOut">
              <a:rPr lang="tr-TR" smtClean="0"/>
              <a:pPr/>
              <a:t>02.04.2017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6798C3-EE2A-4EF3-9D5A-A6EC742AF8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01CAA79-746A-4FC6-BBE4-7A5417C95FF9}" type="datetimeFigureOut">
              <a:rPr lang="tr-TR" smtClean="0"/>
              <a:pPr/>
              <a:t>02.04.2017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6798C3-EE2A-4EF3-9D5A-A6EC742AF8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01CAA79-746A-4FC6-BBE4-7A5417C95FF9}" type="datetimeFigureOut">
              <a:rPr lang="tr-TR" smtClean="0"/>
              <a:pPr/>
              <a:t>02.04.2017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76798C3-EE2A-4EF3-9D5A-A6EC742AF8E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Muslim</a:t>
            </a:r>
            <a:r>
              <a:rPr lang="tr-TR" dirty="0" smtClean="0"/>
              <a:t> </a:t>
            </a:r>
            <a:r>
              <a:rPr lang="tr-TR" dirty="0" err="1" smtClean="0"/>
              <a:t>Historiography</a:t>
            </a:r>
            <a:r>
              <a:rPr lang="tr-TR" dirty="0" smtClean="0"/>
              <a:t>-</a:t>
            </a:r>
            <a:r>
              <a:rPr lang="tr-TR" dirty="0" err="1" smtClean="0"/>
              <a:t>Examples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1. Muḥ</a:t>
            </a:r>
            <a:r>
              <a:rPr lang="tr-TR" b="1" dirty="0" err="1" smtClean="0"/>
              <a:t>ammad</a:t>
            </a:r>
            <a:r>
              <a:rPr lang="tr-TR" b="1" dirty="0" smtClean="0"/>
              <a:t> </a:t>
            </a:r>
            <a:r>
              <a:rPr lang="tr-TR" b="1" dirty="0" err="1" smtClean="0"/>
              <a:t>ibn</a:t>
            </a:r>
            <a:r>
              <a:rPr lang="tr-TR" b="1" dirty="0" smtClean="0"/>
              <a:t> Isḥ</a:t>
            </a:r>
            <a:r>
              <a:rPr lang="tr-TR" b="1" dirty="0" err="1" smtClean="0"/>
              <a:t>āq</a:t>
            </a:r>
            <a:r>
              <a:rPr lang="tr-TR" b="1" dirty="0" smtClean="0"/>
              <a:t> (d.150/761)</a:t>
            </a:r>
            <a:endParaRPr lang="tr-TR" dirty="0" smtClean="0"/>
          </a:p>
          <a:p>
            <a:r>
              <a:rPr lang="tr-TR" dirty="0" err="1" smtClean="0"/>
              <a:t>Ibn</a:t>
            </a:r>
            <a:r>
              <a:rPr lang="tr-TR" dirty="0" smtClean="0"/>
              <a:t> Isḥ</a:t>
            </a:r>
            <a:r>
              <a:rPr lang="tr-TR" dirty="0" err="1" smtClean="0"/>
              <a:t>aq</a:t>
            </a:r>
            <a:r>
              <a:rPr lang="tr-TR" dirty="0" smtClean="0"/>
              <a:t> </a:t>
            </a:r>
            <a:r>
              <a:rPr lang="tr-TR" dirty="0" err="1" smtClean="0"/>
              <a:t>collected</a:t>
            </a:r>
            <a:r>
              <a:rPr lang="tr-TR" dirty="0" smtClean="0"/>
              <a:t> oral </a:t>
            </a:r>
            <a:r>
              <a:rPr lang="tr-TR" dirty="0" err="1" smtClean="0"/>
              <a:t>traditions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life of </a:t>
            </a:r>
            <a:r>
              <a:rPr lang="tr-TR" dirty="0" err="1" smtClean="0"/>
              <a:t>the</a:t>
            </a:r>
            <a:r>
              <a:rPr lang="tr-TR" dirty="0" smtClean="0"/>
              <a:t>  </a:t>
            </a:r>
            <a:r>
              <a:rPr lang="tr-TR" dirty="0" err="1" smtClean="0"/>
              <a:t>prophet</a:t>
            </a:r>
            <a:r>
              <a:rPr lang="tr-TR" dirty="0" smtClean="0"/>
              <a:t> </a:t>
            </a:r>
            <a:r>
              <a:rPr lang="tr-TR" dirty="0" err="1" smtClean="0"/>
              <a:t>Muhammad</a:t>
            </a:r>
            <a:r>
              <a:rPr lang="tr-TR" dirty="0" smtClean="0"/>
              <a:t>.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traditions</a:t>
            </a:r>
            <a:r>
              <a:rPr lang="tr-TR" dirty="0" smtClean="0"/>
              <a:t>, </a:t>
            </a:r>
            <a:r>
              <a:rPr lang="tr-TR" dirty="0" err="1" smtClean="0"/>
              <a:t>which</a:t>
            </a:r>
            <a:r>
              <a:rPr lang="tr-TR" dirty="0" smtClean="0"/>
              <a:t> he </a:t>
            </a:r>
            <a:r>
              <a:rPr lang="tr-TR" dirty="0" err="1" smtClean="0"/>
              <a:t>orally</a:t>
            </a:r>
            <a:r>
              <a:rPr lang="tr-TR" dirty="0" smtClean="0"/>
              <a:t> </a:t>
            </a:r>
            <a:r>
              <a:rPr lang="tr-TR" dirty="0" err="1" smtClean="0"/>
              <a:t>dictated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his </a:t>
            </a:r>
            <a:r>
              <a:rPr lang="tr-TR" dirty="0" err="1" smtClean="0"/>
              <a:t>pupils</a:t>
            </a:r>
            <a:r>
              <a:rPr lang="tr-TR" dirty="0" smtClean="0"/>
              <a:t>,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now</a:t>
            </a:r>
            <a:r>
              <a:rPr lang="tr-TR" dirty="0" smtClean="0"/>
              <a:t> </a:t>
            </a:r>
            <a:r>
              <a:rPr lang="tr-TR" dirty="0" err="1" smtClean="0"/>
              <a:t>known</a:t>
            </a:r>
            <a:r>
              <a:rPr lang="tr-TR" dirty="0" smtClean="0"/>
              <a:t> </a:t>
            </a:r>
            <a:r>
              <a:rPr lang="tr-TR" dirty="0" err="1" smtClean="0"/>
              <a:t>collectively</a:t>
            </a:r>
            <a:r>
              <a:rPr lang="tr-TR" dirty="0" smtClean="0"/>
              <a:t> as </a:t>
            </a:r>
            <a:r>
              <a:rPr lang="tr-TR" i="1" dirty="0" err="1" smtClean="0"/>
              <a:t>Sīratu</a:t>
            </a:r>
            <a:r>
              <a:rPr lang="tr-TR" i="1" dirty="0" smtClean="0"/>
              <a:t> </a:t>
            </a:r>
            <a:r>
              <a:rPr lang="tr-TR" i="1" dirty="0" err="1" smtClean="0"/>
              <a:t>Rasūli</a:t>
            </a:r>
            <a:r>
              <a:rPr lang="tr-TR" i="1" dirty="0" smtClean="0"/>
              <a:t> l-</a:t>
            </a:r>
            <a:r>
              <a:rPr lang="tr-TR" i="1" dirty="0" err="1" smtClean="0"/>
              <a:t>Lāh</a:t>
            </a:r>
            <a:r>
              <a:rPr lang="ar-AE" dirty="0" smtClean="0"/>
              <a:t>‎ “</a:t>
            </a:r>
            <a:r>
              <a:rPr lang="tr-TR" dirty="0" smtClean="0"/>
              <a:t>(Life of </a:t>
            </a:r>
            <a:r>
              <a:rPr lang="tr-TR" dirty="0" err="1" smtClean="0"/>
              <a:t>the</a:t>
            </a:r>
            <a:r>
              <a:rPr lang="tr-TR" dirty="0" smtClean="0"/>
              <a:t> Messenger of </a:t>
            </a:r>
            <a:r>
              <a:rPr lang="tr-TR" dirty="0" err="1" smtClean="0"/>
              <a:t>God</a:t>
            </a:r>
            <a:r>
              <a:rPr lang="tr-TR" dirty="0" smtClean="0"/>
              <a:t>")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survive</a:t>
            </a:r>
            <a:r>
              <a:rPr lang="tr-TR" dirty="0" smtClean="0"/>
              <a:t> </a:t>
            </a:r>
            <a:r>
              <a:rPr lang="tr-TR" dirty="0" err="1" smtClean="0"/>
              <a:t>mainly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following</a:t>
            </a:r>
            <a:r>
              <a:rPr lang="tr-TR" dirty="0" smtClean="0"/>
              <a:t> </a:t>
            </a:r>
            <a:r>
              <a:rPr lang="tr-TR" dirty="0" err="1" smtClean="0"/>
              <a:t>sources</a:t>
            </a:r>
            <a:r>
              <a:rPr lang="tr-TR" dirty="0" smtClean="0"/>
              <a:t>:</a:t>
            </a:r>
          </a:p>
          <a:p>
            <a:r>
              <a:rPr lang="en-US" dirty="0" smtClean="0"/>
              <a:t>An edited copy, or</a:t>
            </a:r>
            <a:r>
              <a:rPr lang="tr-TR" dirty="0" smtClean="0"/>
              <a:t> </a:t>
            </a:r>
            <a:r>
              <a:rPr lang="tr-TR" dirty="0" err="1" smtClean="0"/>
              <a:t>recension</a:t>
            </a:r>
            <a:r>
              <a:rPr lang="en-US" dirty="0" smtClean="0"/>
              <a:t>, of his work by his student al-</a:t>
            </a:r>
            <a:r>
              <a:rPr lang="en-US" dirty="0" err="1" smtClean="0"/>
              <a:t>Bakka'i</a:t>
            </a:r>
            <a:r>
              <a:rPr lang="en-US" dirty="0" smtClean="0"/>
              <a:t>, which was further edited by</a:t>
            </a:r>
            <a:r>
              <a:rPr lang="tr-TR" dirty="0" smtClean="0"/>
              <a:t> </a:t>
            </a:r>
            <a:r>
              <a:rPr lang="tr-TR" dirty="0" err="1" smtClean="0"/>
              <a:t>Ibn</a:t>
            </a:r>
            <a:r>
              <a:rPr lang="tr-TR" dirty="0" smtClean="0"/>
              <a:t> </a:t>
            </a:r>
            <a:r>
              <a:rPr lang="tr-TR" dirty="0" err="1" smtClean="0"/>
              <a:t>Hisham</a:t>
            </a:r>
            <a:r>
              <a:rPr lang="tr-TR" dirty="0" smtClean="0"/>
              <a:t>.</a:t>
            </a:r>
            <a:r>
              <a:rPr lang="en-US" dirty="0" smtClean="0"/>
              <a:t> Al-</a:t>
            </a:r>
            <a:r>
              <a:rPr lang="en-US" dirty="0" err="1" smtClean="0"/>
              <a:t>Bakka'i's</a:t>
            </a:r>
            <a:r>
              <a:rPr lang="en-US" dirty="0" smtClean="0"/>
              <a:t> work </a:t>
            </a:r>
            <a:r>
              <a:rPr lang="tr-TR" dirty="0" smtClean="0"/>
              <a:t>has </a:t>
            </a:r>
            <a:r>
              <a:rPr lang="tr-TR" dirty="0" err="1" smtClean="0"/>
              <a:t>perished</a:t>
            </a:r>
            <a:r>
              <a:rPr lang="en-US" dirty="0" smtClean="0"/>
              <a:t> and only </a:t>
            </a:r>
            <a:r>
              <a:rPr lang="en-US" dirty="0" err="1" smtClean="0"/>
              <a:t>ibn</a:t>
            </a:r>
            <a:r>
              <a:rPr lang="en-US" dirty="0" smtClean="0"/>
              <a:t> </a:t>
            </a:r>
            <a:r>
              <a:rPr lang="en-US" dirty="0" err="1" smtClean="0"/>
              <a:t>Hisham's</a:t>
            </a:r>
            <a:r>
              <a:rPr lang="en-US" dirty="0" smtClean="0"/>
              <a:t> has survived, in copies.</a:t>
            </a:r>
          </a:p>
          <a:p>
            <a:r>
              <a:rPr lang="en-US" dirty="0" smtClean="0"/>
              <a:t>An edited copy, or </a:t>
            </a:r>
            <a:r>
              <a:rPr lang="en-US" dirty="0" err="1" smtClean="0"/>
              <a:t>recension</a:t>
            </a:r>
            <a:r>
              <a:rPr lang="en-US" dirty="0" smtClean="0"/>
              <a:t>, prepared by his student </a:t>
            </a:r>
            <a:r>
              <a:rPr lang="en-US" dirty="0" err="1" smtClean="0"/>
              <a:t>Salamah</a:t>
            </a:r>
            <a:r>
              <a:rPr lang="en-US" dirty="0" smtClean="0"/>
              <a:t> </a:t>
            </a:r>
            <a:r>
              <a:rPr lang="en-US" dirty="0" err="1" smtClean="0"/>
              <a:t>ibn</a:t>
            </a:r>
            <a:r>
              <a:rPr lang="en-US" dirty="0" smtClean="0"/>
              <a:t> </a:t>
            </a:r>
            <a:r>
              <a:rPr lang="en-US" dirty="0" err="1" smtClean="0"/>
              <a:t>Fadl</a:t>
            </a:r>
            <a:r>
              <a:rPr lang="en-US" dirty="0" smtClean="0"/>
              <a:t> al-</a:t>
            </a:r>
            <a:r>
              <a:rPr lang="en-US" dirty="0" err="1" smtClean="0"/>
              <a:t>Ansari</a:t>
            </a:r>
            <a:r>
              <a:rPr lang="en-US" dirty="0" smtClean="0"/>
              <a:t>. This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has </a:t>
            </a:r>
            <a:r>
              <a:rPr lang="tr-TR" dirty="0" err="1" smtClean="0"/>
              <a:t>perihed</a:t>
            </a:r>
            <a:r>
              <a:rPr lang="en-US" dirty="0" smtClean="0"/>
              <a:t>, and survives only in the copious extracts to be found in the voluminous</a:t>
            </a:r>
            <a:r>
              <a:rPr lang="tr-TR" dirty="0" smtClean="0"/>
              <a:t> </a:t>
            </a:r>
            <a:r>
              <a:rPr lang="tr-TR" dirty="0" err="1" smtClean="0"/>
              <a:t>History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Prophets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Kings</a:t>
            </a:r>
            <a:r>
              <a:rPr lang="tr-TR" dirty="0" smtClean="0"/>
              <a:t>,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Muhammad</a:t>
            </a:r>
            <a:r>
              <a:rPr lang="tr-TR" dirty="0" smtClean="0"/>
              <a:t> </a:t>
            </a:r>
            <a:r>
              <a:rPr lang="tr-TR" dirty="0" err="1" smtClean="0"/>
              <a:t>ibn</a:t>
            </a:r>
            <a:r>
              <a:rPr lang="tr-TR" dirty="0" smtClean="0"/>
              <a:t> </a:t>
            </a:r>
            <a:r>
              <a:rPr lang="tr-TR" dirty="0" err="1" smtClean="0"/>
              <a:t>Jarir</a:t>
            </a:r>
            <a:r>
              <a:rPr lang="tr-TR" dirty="0" smtClean="0"/>
              <a:t> al-</a:t>
            </a:r>
            <a:r>
              <a:rPr lang="tr-TR" dirty="0" err="1" smtClean="0"/>
              <a:t>Tabari</a:t>
            </a:r>
            <a:r>
              <a:rPr lang="tr-TR" dirty="0" smtClean="0"/>
              <a:t>.</a:t>
            </a:r>
            <a:endParaRPr lang="en-US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/>
              <a:t>2</a:t>
            </a:r>
            <a:r>
              <a:rPr lang="tr-TR" b="1" dirty="0" smtClean="0"/>
              <a:t>. </a:t>
            </a:r>
            <a:r>
              <a:rPr lang="tr-TR" b="1" dirty="0" err="1" smtClean="0"/>
              <a:t>Ābu</a:t>
            </a:r>
            <a:r>
              <a:rPr lang="tr-TR" b="1" dirty="0" smtClean="0"/>
              <a:t> </a:t>
            </a:r>
            <a:r>
              <a:rPr lang="tr-TR" b="1" dirty="0"/>
              <a:t>Ḥ</a:t>
            </a:r>
            <a:r>
              <a:rPr lang="tr-TR" b="1" dirty="0" err="1"/>
              <a:t>anīfah</a:t>
            </a:r>
            <a:r>
              <a:rPr lang="tr-TR" b="1" dirty="0"/>
              <a:t> Āḥmad </a:t>
            </a:r>
            <a:r>
              <a:rPr lang="tr-TR" b="1" dirty="0" err="1"/>
              <a:t>ibn</a:t>
            </a:r>
            <a:r>
              <a:rPr lang="tr-TR" b="1" dirty="0"/>
              <a:t> </a:t>
            </a:r>
            <a:r>
              <a:rPr lang="tr-TR" b="1" dirty="0" err="1"/>
              <a:t>Dawūd</a:t>
            </a:r>
            <a:r>
              <a:rPr lang="tr-TR" b="1" dirty="0"/>
              <a:t> </a:t>
            </a:r>
            <a:r>
              <a:rPr lang="tr-TR" b="1" dirty="0" err="1" smtClean="0"/>
              <a:t>Dīnawarī</a:t>
            </a:r>
            <a:r>
              <a:rPr lang="tr-TR" b="1" dirty="0" smtClean="0"/>
              <a:t> (d.282/896): </a:t>
            </a:r>
          </a:p>
          <a:p>
            <a:r>
              <a:rPr lang="tr-TR" b="1" dirty="0" smtClean="0"/>
              <a:t>His </a:t>
            </a:r>
            <a:r>
              <a:rPr lang="tr-TR" b="1" dirty="0" err="1" smtClean="0"/>
              <a:t>book</a:t>
            </a:r>
            <a:r>
              <a:rPr lang="tr-TR" b="1" dirty="0" smtClean="0"/>
              <a:t>: </a:t>
            </a:r>
            <a:r>
              <a:rPr lang="tr-TR" b="1" i="1" dirty="0" smtClean="0"/>
              <a:t>al-</a:t>
            </a:r>
            <a:r>
              <a:rPr lang="tr-TR" b="1" i="1" dirty="0" err="1" smtClean="0"/>
              <a:t>Akhbar</a:t>
            </a:r>
            <a:r>
              <a:rPr lang="tr-TR" b="1" i="1" dirty="0" smtClean="0"/>
              <a:t> al-</a:t>
            </a:r>
            <a:r>
              <a:rPr lang="tr-TR" b="1" i="1" dirty="0" err="1" smtClean="0"/>
              <a:t>tiwal</a:t>
            </a:r>
            <a:r>
              <a:rPr lang="tr-TR" b="1" i="1" dirty="0" smtClean="0"/>
              <a:t>.</a:t>
            </a:r>
          </a:p>
          <a:p>
            <a:r>
              <a:rPr lang="tr-TR" dirty="0" err="1" smtClean="0"/>
              <a:t>Akhbar</a:t>
            </a:r>
            <a:r>
              <a:rPr lang="tr-TR" dirty="0" smtClean="0"/>
              <a:t> is </a:t>
            </a:r>
            <a:r>
              <a:rPr lang="tr-TR" dirty="0" err="1" smtClean="0"/>
              <a:t>one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earliest</a:t>
            </a:r>
            <a:r>
              <a:rPr lang="tr-TR" dirty="0" smtClean="0"/>
              <a:t> </a:t>
            </a:r>
            <a:r>
              <a:rPr lang="tr-TR" dirty="0" err="1" smtClean="0"/>
              <a:t>Islamic</a:t>
            </a:r>
            <a:r>
              <a:rPr lang="tr-TR" dirty="0" smtClean="0"/>
              <a:t> </a:t>
            </a:r>
            <a:r>
              <a:rPr lang="tr-TR" dirty="0" err="1" smtClean="0"/>
              <a:t>universal</a:t>
            </a:r>
            <a:r>
              <a:rPr lang="tr-TR" dirty="0" smtClean="0"/>
              <a:t> </a:t>
            </a:r>
            <a:r>
              <a:rPr lang="tr-TR" dirty="0" err="1" smtClean="0"/>
              <a:t>histories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draws</a:t>
            </a:r>
            <a:r>
              <a:rPr lang="tr-TR" dirty="0" smtClean="0"/>
              <a:t> on </a:t>
            </a:r>
            <a:r>
              <a:rPr lang="tr-TR" dirty="0" err="1" smtClean="0"/>
              <a:t>ancient</a:t>
            </a:r>
            <a:r>
              <a:rPr lang="tr-TR" dirty="0" smtClean="0"/>
              <a:t> </a:t>
            </a:r>
            <a:r>
              <a:rPr lang="tr-TR" dirty="0" err="1" smtClean="0"/>
              <a:t>Persian</a:t>
            </a:r>
            <a:r>
              <a:rPr lang="tr-TR" dirty="0" smtClean="0"/>
              <a:t> </a:t>
            </a:r>
            <a:r>
              <a:rPr lang="tr-TR" dirty="0" err="1" smtClean="0"/>
              <a:t>narratives</a:t>
            </a:r>
            <a:r>
              <a:rPr lang="tr-TR" dirty="0" smtClean="0"/>
              <a:t> of </a:t>
            </a:r>
            <a:r>
              <a:rPr lang="tr-TR" dirty="0" err="1" smtClean="0"/>
              <a:t>royal</a:t>
            </a:r>
            <a:r>
              <a:rPr lang="tr-TR" dirty="0" smtClean="0"/>
              <a:t> </a:t>
            </a:r>
            <a:r>
              <a:rPr lang="tr-TR" dirty="0" err="1" smtClean="0"/>
              <a:t>history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Dominat</a:t>
            </a:r>
            <a:r>
              <a:rPr lang="tr-TR" dirty="0" smtClean="0"/>
              <a:t> </a:t>
            </a:r>
            <a:r>
              <a:rPr lang="tr-TR" dirty="0" err="1" smtClean="0"/>
              <a:t>themes</a:t>
            </a:r>
            <a:r>
              <a:rPr lang="tr-TR" dirty="0" smtClean="0"/>
              <a:t> in </a:t>
            </a:r>
            <a:r>
              <a:rPr lang="tr-TR" dirty="0" err="1" smtClean="0"/>
              <a:t>Akhbar</a:t>
            </a:r>
            <a:r>
              <a:rPr lang="tr-TR" dirty="0" smtClean="0"/>
              <a:t>:1.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genesis</a:t>
            </a:r>
            <a:r>
              <a:rPr lang="tr-TR" dirty="0" smtClean="0"/>
              <a:t> of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history</a:t>
            </a:r>
            <a:r>
              <a:rPr lang="tr-TR" dirty="0" smtClean="0"/>
              <a:t>.</a:t>
            </a:r>
          </a:p>
          <a:p>
            <a:r>
              <a:rPr lang="tr-TR" dirty="0" smtClean="0"/>
              <a:t>2. </a:t>
            </a:r>
            <a:r>
              <a:rPr lang="tr-TR" dirty="0" err="1" smtClean="0"/>
              <a:t>Iranian</a:t>
            </a:r>
            <a:r>
              <a:rPr lang="tr-TR" dirty="0" smtClean="0"/>
              <a:t> </a:t>
            </a:r>
            <a:r>
              <a:rPr lang="tr-TR" dirty="0" err="1" smtClean="0"/>
              <a:t>dynastic</a:t>
            </a:r>
            <a:r>
              <a:rPr lang="tr-TR" dirty="0" smtClean="0"/>
              <a:t> </a:t>
            </a:r>
            <a:r>
              <a:rPr lang="tr-TR" dirty="0" err="1" smtClean="0"/>
              <a:t>history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an </a:t>
            </a:r>
            <a:r>
              <a:rPr lang="tr-TR" dirty="0" err="1" smtClean="0"/>
              <a:t>emphasis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Sasanian</a:t>
            </a:r>
            <a:r>
              <a:rPr lang="tr-TR" dirty="0" smtClean="0"/>
              <a:t> </a:t>
            </a:r>
            <a:r>
              <a:rPr lang="tr-TR" dirty="0" err="1" smtClean="0"/>
              <a:t>period</a:t>
            </a:r>
            <a:r>
              <a:rPr lang="tr-TR" dirty="0" smtClean="0"/>
              <a:t>. </a:t>
            </a:r>
            <a:r>
              <a:rPr lang="tr-TR" dirty="0" err="1" smtClean="0"/>
              <a:t>Within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scope</a:t>
            </a:r>
            <a:r>
              <a:rPr lang="tr-TR" dirty="0" smtClean="0"/>
              <a:t> of </a:t>
            </a:r>
            <a:r>
              <a:rPr lang="tr-TR" dirty="0" err="1" smtClean="0"/>
              <a:t>Iranian</a:t>
            </a:r>
            <a:r>
              <a:rPr lang="tr-TR" dirty="0" smtClean="0"/>
              <a:t> </a:t>
            </a:r>
            <a:r>
              <a:rPr lang="tr-TR" dirty="0" err="1" smtClean="0"/>
              <a:t>history</a:t>
            </a:r>
            <a:r>
              <a:rPr lang="tr-TR" dirty="0" smtClean="0"/>
              <a:t>, al-</a:t>
            </a:r>
            <a:r>
              <a:rPr lang="tr-TR" dirty="0" err="1" smtClean="0"/>
              <a:t>Dinawari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incorporates</a:t>
            </a:r>
            <a:r>
              <a:rPr lang="tr-TR" dirty="0" smtClean="0"/>
              <a:t> </a:t>
            </a:r>
            <a:r>
              <a:rPr lang="tr-TR" dirty="0" err="1" smtClean="0"/>
              <a:t>pre</a:t>
            </a:r>
            <a:r>
              <a:rPr lang="tr-TR" dirty="0" smtClean="0"/>
              <a:t>-</a:t>
            </a:r>
            <a:r>
              <a:rPr lang="tr-TR" dirty="0" err="1" smtClean="0"/>
              <a:t>Islamic</a:t>
            </a:r>
            <a:r>
              <a:rPr lang="tr-TR" dirty="0" smtClean="0"/>
              <a:t> </a:t>
            </a:r>
            <a:r>
              <a:rPr lang="tr-TR" dirty="0" err="1" smtClean="0"/>
              <a:t>Arab</a:t>
            </a:r>
            <a:r>
              <a:rPr lang="tr-TR" dirty="0" smtClean="0"/>
              <a:t>(</a:t>
            </a:r>
            <a:r>
              <a:rPr lang="tr-TR" dirty="0" err="1" smtClean="0"/>
              <a:t>Yemenite</a:t>
            </a:r>
            <a:r>
              <a:rPr lang="tr-TR" dirty="0" smtClean="0"/>
              <a:t>)</a:t>
            </a:r>
            <a:r>
              <a:rPr lang="tr-TR" dirty="0" err="1" smtClean="0"/>
              <a:t>history</a:t>
            </a:r>
            <a:r>
              <a:rPr lang="tr-TR" dirty="0" smtClean="0"/>
              <a:t>.</a:t>
            </a:r>
          </a:p>
          <a:p>
            <a:r>
              <a:rPr lang="tr-TR" dirty="0" smtClean="0"/>
              <a:t>3. </a:t>
            </a:r>
            <a:r>
              <a:rPr lang="tr-TR" dirty="0" err="1" smtClean="0"/>
              <a:t>thirde</a:t>
            </a:r>
            <a:r>
              <a:rPr lang="tr-TR" dirty="0" smtClean="0"/>
              <a:t> </a:t>
            </a:r>
            <a:r>
              <a:rPr lang="tr-TR" dirty="0" err="1" smtClean="0"/>
              <a:t>theme</a:t>
            </a:r>
            <a:r>
              <a:rPr lang="tr-TR" dirty="0" smtClean="0"/>
              <a:t> </a:t>
            </a:r>
            <a:r>
              <a:rPr lang="tr-TR" dirty="0" err="1" smtClean="0"/>
              <a:t>deals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Islamic</a:t>
            </a:r>
            <a:r>
              <a:rPr lang="tr-TR" dirty="0" smtClean="0"/>
              <a:t> </a:t>
            </a:r>
            <a:r>
              <a:rPr lang="tr-TR" dirty="0" err="1" smtClean="0"/>
              <a:t>caliphate</a:t>
            </a:r>
            <a:r>
              <a:rPr lang="tr-TR" dirty="0" smtClean="0"/>
              <a:t>. He </a:t>
            </a:r>
            <a:r>
              <a:rPr lang="tr-TR" dirty="0" err="1" smtClean="0"/>
              <a:t>concludes</a:t>
            </a:r>
            <a:r>
              <a:rPr lang="tr-TR" dirty="0" smtClean="0"/>
              <a:t> his </a:t>
            </a:r>
            <a:r>
              <a:rPr lang="tr-TR" dirty="0" err="1" smtClean="0"/>
              <a:t>work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reign</a:t>
            </a:r>
            <a:r>
              <a:rPr lang="tr-TR" dirty="0" smtClean="0"/>
              <a:t> of al-</a:t>
            </a:r>
            <a:r>
              <a:rPr lang="tr-TR" dirty="0" err="1" smtClean="0"/>
              <a:t>Mu’tasim</a:t>
            </a:r>
            <a:r>
              <a:rPr lang="tr-TR" dirty="0" smtClean="0"/>
              <a:t> (833-842).</a:t>
            </a:r>
          </a:p>
          <a:p>
            <a:endParaRPr lang="tr-TR" dirty="0" smtClean="0"/>
          </a:p>
          <a:p>
            <a:endParaRPr lang="tr-TR" b="1" u="sng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many</a:t>
            </a:r>
            <a:r>
              <a:rPr lang="tr-TR" dirty="0" smtClean="0"/>
              <a:t> </a:t>
            </a:r>
            <a:r>
              <a:rPr lang="tr-TR" dirty="0" err="1" smtClean="0"/>
              <a:t>respects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i="1" dirty="0" err="1" smtClean="0"/>
              <a:t>Akhbar</a:t>
            </a:r>
            <a:r>
              <a:rPr lang="tr-TR" dirty="0" smtClean="0"/>
              <a:t> </a:t>
            </a:r>
            <a:r>
              <a:rPr lang="tr-TR" dirty="0" err="1" smtClean="0"/>
              <a:t>represents</a:t>
            </a:r>
            <a:r>
              <a:rPr lang="tr-TR" dirty="0" smtClean="0"/>
              <a:t> a break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early</a:t>
            </a:r>
            <a:r>
              <a:rPr lang="tr-TR" dirty="0" smtClean="0"/>
              <a:t> </a:t>
            </a:r>
            <a:r>
              <a:rPr lang="tr-TR" dirty="0" err="1" smtClean="0"/>
              <a:t>Islamic</a:t>
            </a:r>
            <a:r>
              <a:rPr lang="tr-TR" dirty="0" smtClean="0"/>
              <a:t> </a:t>
            </a:r>
            <a:r>
              <a:rPr lang="tr-TR" dirty="0" err="1" smtClean="0"/>
              <a:t>traditional</a:t>
            </a:r>
            <a:r>
              <a:rPr lang="tr-TR" dirty="0" smtClean="0"/>
              <a:t> </a:t>
            </a:r>
            <a:r>
              <a:rPr lang="tr-TR" dirty="0" err="1" smtClean="0"/>
              <a:t>historical</a:t>
            </a:r>
            <a:r>
              <a:rPr lang="tr-TR" dirty="0" smtClean="0"/>
              <a:t> </a:t>
            </a:r>
            <a:r>
              <a:rPr lang="tr-TR" dirty="0" err="1" smtClean="0"/>
              <a:t>writing</a:t>
            </a:r>
            <a:r>
              <a:rPr lang="tr-TR" dirty="0" smtClean="0"/>
              <a:t>.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divergence</a:t>
            </a:r>
            <a:r>
              <a:rPr lang="tr-TR" dirty="0" smtClean="0"/>
              <a:t> is </a:t>
            </a:r>
            <a:r>
              <a:rPr lang="tr-TR" dirty="0" err="1" smtClean="0"/>
              <a:t>exemplified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absence</a:t>
            </a:r>
            <a:r>
              <a:rPr lang="tr-TR" dirty="0" smtClean="0"/>
              <a:t> of </a:t>
            </a:r>
            <a:r>
              <a:rPr lang="tr-TR" dirty="0" err="1" smtClean="0"/>
              <a:t>chain</a:t>
            </a:r>
            <a:r>
              <a:rPr lang="tr-TR" dirty="0" smtClean="0"/>
              <a:t> of </a:t>
            </a:r>
            <a:r>
              <a:rPr lang="tr-TR" dirty="0" err="1" smtClean="0"/>
              <a:t>transmission</a:t>
            </a:r>
            <a:r>
              <a:rPr lang="tr-TR" dirty="0" smtClean="0"/>
              <a:t> (</a:t>
            </a:r>
            <a:r>
              <a:rPr lang="tr-TR" dirty="0" err="1" smtClean="0"/>
              <a:t>isnad</a:t>
            </a:r>
            <a:r>
              <a:rPr lang="tr-TR" dirty="0" smtClean="0"/>
              <a:t>),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tr-TR" dirty="0" smtClean="0"/>
              <a:t> </a:t>
            </a:r>
            <a:r>
              <a:rPr lang="tr-TR" dirty="0" err="1" smtClean="0"/>
              <a:t>events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presented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choice</a:t>
            </a:r>
            <a:r>
              <a:rPr lang="tr-TR" dirty="0" smtClean="0"/>
              <a:t> of </a:t>
            </a:r>
            <a:r>
              <a:rPr lang="tr-TR" dirty="0" err="1" smtClean="0"/>
              <a:t>sources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narrative</a:t>
            </a:r>
            <a:r>
              <a:rPr lang="tr-TR" dirty="0" smtClean="0"/>
              <a:t> </a:t>
            </a:r>
            <a:r>
              <a:rPr lang="tr-TR" dirty="0" err="1" smtClean="0"/>
              <a:t>arrangements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author</a:t>
            </a:r>
            <a:r>
              <a:rPr lang="tr-TR" dirty="0" smtClean="0"/>
              <a:t> </a:t>
            </a:r>
            <a:r>
              <a:rPr lang="tr-TR" dirty="0" err="1" smtClean="0"/>
              <a:t>chooses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apply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Dinawari</a:t>
            </a:r>
            <a:r>
              <a:rPr lang="tr-TR" dirty="0" smtClean="0"/>
              <a:t> </a:t>
            </a:r>
            <a:r>
              <a:rPr lang="tr-TR" dirty="0" err="1" smtClean="0"/>
              <a:t>treats</a:t>
            </a:r>
            <a:r>
              <a:rPr lang="tr-TR" dirty="0" smtClean="0"/>
              <a:t> </a:t>
            </a:r>
            <a:r>
              <a:rPr lang="tr-TR" dirty="0" err="1" smtClean="0"/>
              <a:t>certain</a:t>
            </a:r>
            <a:r>
              <a:rPr lang="tr-TR" dirty="0" smtClean="0"/>
              <a:t> </a:t>
            </a:r>
            <a:r>
              <a:rPr lang="tr-TR" dirty="0" err="1" smtClean="0"/>
              <a:t>episodes</a:t>
            </a:r>
            <a:r>
              <a:rPr lang="tr-TR" dirty="0" smtClean="0"/>
              <a:t> in </a:t>
            </a:r>
            <a:r>
              <a:rPr lang="tr-TR" dirty="0" err="1" smtClean="0"/>
              <a:t>detail</a:t>
            </a:r>
            <a:r>
              <a:rPr lang="tr-TR" dirty="0" smtClean="0"/>
              <a:t>, </a:t>
            </a:r>
            <a:r>
              <a:rPr lang="tr-TR" dirty="0" err="1" smtClean="0"/>
              <a:t>whereas</a:t>
            </a:r>
            <a:r>
              <a:rPr lang="tr-TR" dirty="0" smtClean="0"/>
              <a:t> he </a:t>
            </a:r>
            <a:r>
              <a:rPr lang="tr-TR" dirty="0" err="1" smtClean="0"/>
              <a:t>mentions</a:t>
            </a:r>
            <a:r>
              <a:rPr lang="tr-TR" dirty="0" smtClean="0"/>
              <a:t> </a:t>
            </a:r>
            <a:r>
              <a:rPr lang="tr-TR" dirty="0" err="1" smtClean="0"/>
              <a:t>others</a:t>
            </a:r>
            <a:r>
              <a:rPr lang="tr-TR" dirty="0" smtClean="0"/>
              <a:t> in </a:t>
            </a:r>
            <a:r>
              <a:rPr lang="tr-TR" dirty="0" err="1" smtClean="0"/>
              <a:t>passing</a:t>
            </a:r>
            <a:r>
              <a:rPr lang="tr-TR" dirty="0" smtClean="0"/>
              <a:t>. He </a:t>
            </a:r>
            <a:r>
              <a:rPr lang="tr-TR" dirty="0" err="1" smtClean="0"/>
              <a:t>emphasis</a:t>
            </a:r>
            <a:r>
              <a:rPr lang="tr-TR" dirty="0" smtClean="0"/>
              <a:t> on </a:t>
            </a:r>
            <a:r>
              <a:rPr lang="tr-TR" dirty="0" err="1" smtClean="0"/>
              <a:t>Sasanian</a:t>
            </a:r>
            <a:r>
              <a:rPr lang="tr-TR" dirty="0" smtClean="0"/>
              <a:t> </a:t>
            </a:r>
            <a:r>
              <a:rPr lang="tr-TR" dirty="0" err="1" smtClean="0"/>
              <a:t>history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civil</a:t>
            </a:r>
            <a:r>
              <a:rPr lang="tr-TR" dirty="0" smtClean="0"/>
              <a:t> </a:t>
            </a:r>
            <a:r>
              <a:rPr lang="tr-TR" dirty="0" err="1" smtClean="0"/>
              <a:t>war</a:t>
            </a:r>
            <a:r>
              <a:rPr lang="tr-TR" dirty="0" smtClean="0"/>
              <a:t> (</a:t>
            </a:r>
            <a:r>
              <a:rPr lang="tr-TR" dirty="0" err="1" smtClean="0"/>
              <a:t>fitna</a:t>
            </a:r>
            <a:r>
              <a:rPr lang="tr-TR" dirty="0" smtClean="0"/>
              <a:t>)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consequences</a:t>
            </a:r>
            <a:r>
              <a:rPr lang="tr-TR" dirty="0" smtClean="0"/>
              <a:t> (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fifth</a:t>
            </a:r>
            <a:r>
              <a:rPr lang="tr-TR" dirty="0" smtClean="0"/>
              <a:t> of his </a:t>
            </a:r>
            <a:r>
              <a:rPr lang="tr-TR" dirty="0" err="1" smtClean="0"/>
              <a:t>book</a:t>
            </a:r>
            <a:r>
              <a:rPr lang="tr-TR" dirty="0" smtClean="0"/>
              <a:t>), yet his </a:t>
            </a:r>
            <a:r>
              <a:rPr lang="tr-TR" dirty="0" err="1" smtClean="0"/>
              <a:t>reference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ilfe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Prophet</a:t>
            </a:r>
            <a:r>
              <a:rPr lang="tr-TR" dirty="0" smtClean="0"/>
              <a:t> </a:t>
            </a:r>
            <a:r>
              <a:rPr lang="tr-TR" dirty="0" err="1" smtClean="0"/>
              <a:t>Muhammad</a:t>
            </a:r>
            <a:r>
              <a:rPr lang="tr-TR" dirty="0" smtClean="0"/>
              <a:t> is </a:t>
            </a:r>
            <a:r>
              <a:rPr lang="tr-TR" dirty="0" err="1" smtClean="0"/>
              <a:t>limited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 </a:t>
            </a:r>
            <a:r>
              <a:rPr lang="tr-TR" dirty="0" err="1" smtClean="0"/>
              <a:t>few</a:t>
            </a:r>
            <a:r>
              <a:rPr lang="tr-TR" dirty="0" smtClean="0"/>
              <a:t> </a:t>
            </a:r>
            <a:r>
              <a:rPr lang="tr-TR" dirty="0" err="1" smtClean="0"/>
              <a:t>lines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3. </a:t>
            </a:r>
            <a:r>
              <a:rPr lang="tr-TR" b="1" dirty="0" err="1"/>
              <a:t>Abū</a:t>
            </a:r>
            <a:r>
              <a:rPr lang="tr-TR" b="1" dirty="0"/>
              <a:t> </a:t>
            </a:r>
            <a:r>
              <a:rPr lang="tr-TR" b="1" dirty="0" err="1"/>
              <a:t>Jaʿfar</a:t>
            </a:r>
            <a:r>
              <a:rPr lang="tr-TR" b="1" dirty="0"/>
              <a:t> Muḥ</a:t>
            </a:r>
            <a:r>
              <a:rPr lang="tr-TR" b="1" dirty="0" err="1"/>
              <a:t>ammad</a:t>
            </a:r>
            <a:r>
              <a:rPr lang="tr-TR" b="1" dirty="0"/>
              <a:t> </a:t>
            </a:r>
            <a:r>
              <a:rPr lang="tr-TR" b="1" dirty="0" err="1"/>
              <a:t>ibn</a:t>
            </a:r>
            <a:r>
              <a:rPr lang="tr-TR" b="1" dirty="0"/>
              <a:t> </a:t>
            </a:r>
            <a:r>
              <a:rPr lang="tr-TR" b="1" dirty="0" err="1"/>
              <a:t>Jarīr</a:t>
            </a:r>
            <a:r>
              <a:rPr lang="tr-TR" b="1" dirty="0"/>
              <a:t> al-Ṭ</a:t>
            </a:r>
            <a:r>
              <a:rPr lang="tr-TR" b="1" dirty="0" err="1"/>
              <a:t>abarī</a:t>
            </a:r>
            <a:r>
              <a:rPr lang="tr-TR" b="1" dirty="0"/>
              <a:t> </a:t>
            </a:r>
            <a:r>
              <a:rPr lang="tr-TR" b="1" dirty="0" smtClean="0"/>
              <a:t>(d.310/923)</a:t>
            </a:r>
          </a:p>
          <a:p>
            <a:r>
              <a:rPr lang="tr-TR" dirty="0" smtClean="0"/>
              <a:t>His </a:t>
            </a:r>
            <a:r>
              <a:rPr lang="tr-TR" dirty="0" err="1" smtClean="0"/>
              <a:t>book</a:t>
            </a:r>
            <a:r>
              <a:rPr lang="tr-TR" dirty="0" smtClean="0"/>
              <a:t>: </a:t>
            </a:r>
            <a:r>
              <a:rPr lang="tr-TR" i="1" dirty="0" err="1" smtClean="0"/>
              <a:t>Ta’rikh</a:t>
            </a:r>
            <a:r>
              <a:rPr lang="tr-TR" i="1" dirty="0" smtClean="0"/>
              <a:t> al-</a:t>
            </a:r>
            <a:r>
              <a:rPr lang="tr-TR" i="1" dirty="0" err="1" smtClean="0"/>
              <a:t>rusûl</a:t>
            </a:r>
            <a:r>
              <a:rPr lang="tr-TR" i="1" dirty="0" smtClean="0"/>
              <a:t> </a:t>
            </a:r>
            <a:r>
              <a:rPr lang="tr-TR" i="1" dirty="0" err="1" smtClean="0"/>
              <a:t>wa’l</a:t>
            </a:r>
            <a:r>
              <a:rPr lang="tr-TR" i="1" dirty="0" smtClean="0"/>
              <a:t>-</a:t>
            </a:r>
            <a:r>
              <a:rPr lang="tr-TR" i="1" dirty="0" err="1" smtClean="0"/>
              <a:t>mulûk</a:t>
            </a:r>
            <a:r>
              <a:rPr lang="tr-TR" i="1" dirty="0" smtClean="0"/>
              <a:t> (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Ta’rikh</a:t>
            </a:r>
            <a:r>
              <a:rPr lang="tr-TR" i="1" dirty="0" smtClean="0"/>
              <a:t>)</a:t>
            </a:r>
          </a:p>
          <a:p>
            <a:r>
              <a:rPr lang="tr-TR" i="1" dirty="0" smtClean="0"/>
              <a:t>“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reader</a:t>
            </a:r>
            <a:r>
              <a:rPr lang="tr-TR" i="1" dirty="0" smtClean="0"/>
              <a:t> </a:t>
            </a:r>
            <a:r>
              <a:rPr lang="tr-TR" i="1" dirty="0" err="1" smtClean="0"/>
              <a:t>should</a:t>
            </a:r>
            <a:r>
              <a:rPr lang="tr-TR" i="1" dirty="0" smtClean="0"/>
              <a:t> </a:t>
            </a:r>
            <a:r>
              <a:rPr lang="tr-TR" i="1" dirty="0" err="1" smtClean="0"/>
              <a:t>know</a:t>
            </a:r>
            <a:r>
              <a:rPr lang="tr-TR" i="1" dirty="0" smtClean="0"/>
              <a:t> </a:t>
            </a:r>
            <a:r>
              <a:rPr lang="tr-TR" i="1" dirty="0" err="1" smtClean="0"/>
              <a:t>that</a:t>
            </a:r>
            <a:r>
              <a:rPr lang="tr-TR" i="1" dirty="0" smtClean="0"/>
              <a:t> </a:t>
            </a:r>
            <a:r>
              <a:rPr lang="tr-TR" i="1" dirty="0" err="1" smtClean="0"/>
              <a:t>with</a:t>
            </a:r>
            <a:r>
              <a:rPr lang="tr-TR" i="1" dirty="0" smtClean="0"/>
              <a:t> </a:t>
            </a:r>
            <a:r>
              <a:rPr lang="tr-TR" i="1" dirty="0" err="1" smtClean="0"/>
              <a:t>respect</a:t>
            </a:r>
            <a:r>
              <a:rPr lang="tr-TR" i="1" dirty="0" smtClean="0"/>
              <a:t> </a:t>
            </a:r>
            <a:r>
              <a:rPr lang="tr-TR" i="1" dirty="0" err="1" smtClean="0"/>
              <a:t>to</a:t>
            </a:r>
            <a:r>
              <a:rPr lang="tr-TR" i="1" dirty="0" smtClean="0"/>
              <a:t> </a:t>
            </a:r>
            <a:r>
              <a:rPr lang="tr-TR" i="1" dirty="0" err="1" smtClean="0"/>
              <a:t>all</a:t>
            </a:r>
            <a:r>
              <a:rPr lang="tr-TR" i="1" dirty="0" smtClean="0"/>
              <a:t> I </a:t>
            </a:r>
            <a:r>
              <a:rPr lang="tr-TR" i="1" dirty="0" err="1" smtClean="0"/>
              <a:t>have</a:t>
            </a:r>
            <a:r>
              <a:rPr lang="tr-TR" i="1" dirty="0" smtClean="0"/>
              <a:t> </a:t>
            </a:r>
            <a:r>
              <a:rPr lang="tr-TR" i="1" dirty="0" err="1" smtClean="0"/>
              <a:t>mentioned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made</a:t>
            </a:r>
            <a:r>
              <a:rPr lang="tr-TR" i="1" dirty="0" smtClean="0"/>
              <a:t> it a </a:t>
            </a:r>
            <a:r>
              <a:rPr lang="tr-TR" i="1" dirty="0" err="1" smtClean="0"/>
              <a:t>condition</a:t>
            </a:r>
            <a:r>
              <a:rPr lang="tr-TR" i="1" dirty="0" smtClean="0"/>
              <a:t> </a:t>
            </a:r>
            <a:r>
              <a:rPr lang="tr-TR" i="1" dirty="0" err="1" smtClean="0"/>
              <a:t>to</a:t>
            </a:r>
            <a:r>
              <a:rPr lang="tr-TR" i="1" dirty="0" smtClean="0"/>
              <a:t> set </a:t>
            </a:r>
            <a:r>
              <a:rPr lang="tr-TR" i="1" dirty="0" err="1" smtClean="0"/>
              <a:t>down</a:t>
            </a:r>
            <a:r>
              <a:rPr lang="tr-TR" i="1" dirty="0" smtClean="0"/>
              <a:t> in </a:t>
            </a:r>
            <a:r>
              <a:rPr lang="tr-TR" i="1" dirty="0" err="1" smtClean="0"/>
              <a:t>this</a:t>
            </a:r>
            <a:r>
              <a:rPr lang="tr-TR" i="1" dirty="0" smtClean="0"/>
              <a:t> </a:t>
            </a:r>
            <a:r>
              <a:rPr lang="tr-TR" i="1" dirty="0" err="1" smtClean="0"/>
              <a:t>writing</a:t>
            </a:r>
            <a:r>
              <a:rPr lang="tr-TR" i="1" dirty="0" smtClean="0"/>
              <a:t> of </a:t>
            </a:r>
            <a:r>
              <a:rPr lang="tr-TR" i="1" dirty="0" err="1" smtClean="0"/>
              <a:t>ours</a:t>
            </a:r>
            <a:r>
              <a:rPr lang="tr-TR" i="1" dirty="0" smtClean="0"/>
              <a:t>, I </a:t>
            </a:r>
            <a:r>
              <a:rPr lang="tr-TR" i="1" dirty="0" err="1" smtClean="0"/>
              <a:t>rely</a:t>
            </a:r>
            <a:r>
              <a:rPr lang="tr-TR" i="1" dirty="0" smtClean="0"/>
              <a:t> </a:t>
            </a:r>
            <a:r>
              <a:rPr lang="tr-TR" i="1" dirty="0" err="1" smtClean="0"/>
              <a:t>upon</a:t>
            </a:r>
            <a:r>
              <a:rPr lang="tr-TR" i="1" dirty="0" smtClean="0"/>
              <a:t> </a:t>
            </a:r>
            <a:r>
              <a:rPr lang="tr-TR" i="1" dirty="0" err="1" smtClean="0"/>
              <a:t>traditions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reports</a:t>
            </a:r>
            <a:r>
              <a:rPr lang="tr-TR" i="1" dirty="0" smtClean="0"/>
              <a:t> </a:t>
            </a:r>
            <a:r>
              <a:rPr lang="tr-TR" i="1" dirty="0" err="1" smtClean="0"/>
              <a:t>which</a:t>
            </a:r>
            <a:r>
              <a:rPr lang="tr-TR" i="1" dirty="0" smtClean="0"/>
              <a:t> I </a:t>
            </a:r>
            <a:r>
              <a:rPr lang="tr-TR" i="1" dirty="0" err="1" smtClean="0"/>
              <a:t>have</a:t>
            </a:r>
            <a:r>
              <a:rPr lang="tr-TR" i="1" dirty="0" smtClean="0"/>
              <a:t> </a:t>
            </a:r>
            <a:r>
              <a:rPr lang="tr-TR" i="1" dirty="0" err="1" smtClean="0"/>
              <a:t>transmitted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which</a:t>
            </a:r>
            <a:r>
              <a:rPr lang="tr-TR" i="1" dirty="0" smtClean="0"/>
              <a:t> I </a:t>
            </a:r>
            <a:r>
              <a:rPr lang="tr-TR" i="1" dirty="0" err="1" smtClean="0"/>
              <a:t>attribute</a:t>
            </a:r>
            <a:r>
              <a:rPr lang="tr-TR" i="1" dirty="0" smtClean="0"/>
              <a:t> </a:t>
            </a:r>
            <a:r>
              <a:rPr lang="tr-TR" i="1" dirty="0" err="1" smtClean="0"/>
              <a:t>to</a:t>
            </a:r>
            <a:r>
              <a:rPr lang="tr-TR" i="1" dirty="0" smtClean="0"/>
              <a:t> </a:t>
            </a:r>
            <a:r>
              <a:rPr lang="tr-TR" i="1" dirty="0" err="1" smtClean="0"/>
              <a:t>their</a:t>
            </a:r>
            <a:r>
              <a:rPr lang="tr-TR" i="1" dirty="0" smtClean="0"/>
              <a:t> </a:t>
            </a:r>
            <a:r>
              <a:rPr lang="tr-TR" i="1" dirty="0" err="1" smtClean="0"/>
              <a:t>transmitters</a:t>
            </a:r>
            <a:r>
              <a:rPr lang="tr-TR" i="1" dirty="0" smtClean="0"/>
              <a:t>. I </a:t>
            </a:r>
            <a:r>
              <a:rPr lang="tr-TR" i="1" dirty="0" err="1" smtClean="0"/>
              <a:t>rely</a:t>
            </a:r>
            <a:r>
              <a:rPr lang="tr-TR" i="1" dirty="0" smtClean="0"/>
              <a:t> on </a:t>
            </a:r>
            <a:r>
              <a:rPr lang="tr-TR" i="1" dirty="0" err="1" smtClean="0"/>
              <a:t>very</a:t>
            </a:r>
            <a:r>
              <a:rPr lang="tr-TR" i="1" dirty="0" smtClean="0"/>
              <a:t> </a:t>
            </a:r>
            <a:r>
              <a:rPr lang="tr-TR" i="1" dirty="0" err="1" smtClean="0"/>
              <a:t>exceptionally</a:t>
            </a:r>
            <a:r>
              <a:rPr lang="tr-TR" i="1" dirty="0" smtClean="0"/>
              <a:t> </a:t>
            </a:r>
            <a:r>
              <a:rPr lang="tr-TR" i="1" dirty="0" err="1" smtClean="0"/>
              <a:t>upon</a:t>
            </a:r>
            <a:r>
              <a:rPr lang="tr-TR" i="1" dirty="0" smtClean="0"/>
              <a:t> </a:t>
            </a:r>
            <a:r>
              <a:rPr lang="tr-TR" i="1" dirty="0" err="1" smtClean="0"/>
              <a:t>what</a:t>
            </a:r>
            <a:r>
              <a:rPr lang="tr-TR" i="1" dirty="0" smtClean="0"/>
              <a:t> is </a:t>
            </a:r>
            <a:r>
              <a:rPr lang="tr-TR" i="1" dirty="0" err="1" smtClean="0"/>
              <a:t>learned</a:t>
            </a:r>
            <a:r>
              <a:rPr lang="tr-TR" i="1" dirty="0" smtClean="0"/>
              <a:t> </a:t>
            </a:r>
            <a:r>
              <a:rPr lang="tr-TR" i="1" dirty="0" err="1" smtClean="0"/>
              <a:t>throught</a:t>
            </a:r>
            <a:r>
              <a:rPr lang="tr-TR" i="1" dirty="0" smtClean="0"/>
              <a:t> </a:t>
            </a:r>
            <a:r>
              <a:rPr lang="tr-TR" i="1" dirty="0" err="1" smtClean="0"/>
              <a:t>rational</a:t>
            </a:r>
            <a:r>
              <a:rPr lang="tr-TR" i="1" dirty="0" smtClean="0"/>
              <a:t> </a:t>
            </a:r>
            <a:r>
              <a:rPr lang="tr-TR" i="1" dirty="0" err="1" smtClean="0"/>
              <a:t>arguments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deduced</a:t>
            </a:r>
            <a:r>
              <a:rPr lang="tr-TR" i="1" dirty="0" smtClean="0"/>
              <a:t> </a:t>
            </a:r>
            <a:r>
              <a:rPr lang="tr-TR" i="1" dirty="0" err="1" smtClean="0"/>
              <a:t>by</a:t>
            </a:r>
            <a:r>
              <a:rPr lang="tr-TR" i="1" dirty="0" smtClean="0"/>
              <a:t> </a:t>
            </a:r>
            <a:r>
              <a:rPr lang="tr-TR" i="1" dirty="0" err="1" smtClean="0"/>
              <a:t>internal</a:t>
            </a:r>
            <a:r>
              <a:rPr lang="tr-TR" i="1" dirty="0" smtClean="0"/>
              <a:t> </a:t>
            </a:r>
            <a:r>
              <a:rPr lang="tr-TR" i="1" dirty="0" err="1" smtClean="0"/>
              <a:t>thought</a:t>
            </a:r>
            <a:r>
              <a:rPr lang="tr-TR" i="1" dirty="0" smtClean="0"/>
              <a:t> </a:t>
            </a:r>
            <a:r>
              <a:rPr lang="tr-TR" i="1" dirty="0" err="1" smtClean="0"/>
              <a:t>processes</a:t>
            </a:r>
            <a:r>
              <a:rPr lang="tr-TR" i="1" dirty="0" smtClean="0"/>
              <a:t>.</a:t>
            </a:r>
            <a:endParaRPr lang="tr-TR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i="1" dirty="0" err="1"/>
              <a:t>For</a:t>
            </a:r>
            <a:r>
              <a:rPr lang="tr-TR" i="1" dirty="0"/>
              <a:t> </a:t>
            </a:r>
            <a:r>
              <a:rPr lang="tr-TR" i="1" dirty="0" smtClean="0"/>
              <a:t>no </a:t>
            </a:r>
            <a:r>
              <a:rPr lang="en-US" i="1" dirty="0" smtClean="0"/>
              <a:t>knowledge </a:t>
            </a:r>
            <a:r>
              <a:rPr lang="en-US" i="1" dirty="0"/>
              <a:t>of the history of men of the past and of recent men and events </a:t>
            </a:r>
            <a:r>
              <a:rPr lang="en-US" i="1" dirty="0" smtClean="0"/>
              <a:t>is</a:t>
            </a:r>
            <a:r>
              <a:rPr lang="tr-TR" i="1" dirty="0" smtClean="0"/>
              <a:t> </a:t>
            </a:r>
            <a:r>
              <a:rPr lang="en-US" i="1" dirty="0" smtClean="0"/>
              <a:t>attainable </a:t>
            </a:r>
            <a:r>
              <a:rPr lang="en-US" i="1" dirty="0"/>
              <a:t>by those who were not able to observe them and did not live in </a:t>
            </a:r>
            <a:r>
              <a:rPr lang="en-US" i="1" dirty="0" smtClean="0"/>
              <a:t>their</a:t>
            </a:r>
            <a:r>
              <a:rPr lang="tr-TR" i="1" dirty="0" smtClean="0"/>
              <a:t> </a:t>
            </a:r>
            <a:r>
              <a:rPr lang="en-US" i="1" dirty="0" smtClean="0"/>
              <a:t>time</a:t>
            </a:r>
            <a:r>
              <a:rPr lang="en-US" i="1" dirty="0"/>
              <a:t>, except through information and transmission provided by informants and</a:t>
            </a:r>
          </a:p>
          <a:p>
            <a:r>
              <a:rPr lang="en-US" i="1" dirty="0"/>
              <a:t>transmitters. This cannot be brought out by reason or deduced by </a:t>
            </a:r>
            <a:r>
              <a:rPr lang="en-US" i="1" dirty="0" smtClean="0"/>
              <a:t>internal</a:t>
            </a:r>
            <a:r>
              <a:rPr lang="tr-TR" i="1" dirty="0" smtClean="0"/>
              <a:t> </a:t>
            </a:r>
            <a:r>
              <a:rPr lang="tr-TR" i="1" dirty="0" err="1" smtClean="0"/>
              <a:t>thought</a:t>
            </a:r>
            <a:r>
              <a:rPr lang="tr-TR" i="1" dirty="0" smtClean="0"/>
              <a:t> </a:t>
            </a:r>
            <a:r>
              <a:rPr lang="tr-TR" i="1" dirty="0" err="1" smtClean="0"/>
              <a:t>processes</a:t>
            </a:r>
            <a:r>
              <a:rPr lang="tr-TR" i="1" dirty="0" smtClean="0"/>
              <a:t>. </a:t>
            </a:r>
            <a:r>
              <a:rPr lang="tr-TR" i="1" dirty="0" err="1" smtClean="0"/>
              <a:t>This</a:t>
            </a:r>
            <a:r>
              <a:rPr lang="tr-TR" i="1" dirty="0" smtClean="0"/>
              <a:t> </a:t>
            </a:r>
            <a:r>
              <a:rPr lang="en-US" i="1" dirty="0" smtClean="0"/>
              <a:t>writing </a:t>
            </a:r>
            <a:r>
              <a:rPr lang="en-US" i="1" dirty="0"/>
              <a:t>of mine may [be found to] contain some information, mentioned by </a:t>
            </a:r>
            <a:r>
              <a:rPr lang="en-US" i="1" dirty="0" smtClean="0"/>
              <a:t>us</a:t>
            </a:r>
            <a:r>
              <a:rPr lang="tr-TR" i="1" dirty="0" smtClean="0"/>
              <a:t> </a:t>
            </a:r>
            <a:r>
              <a:rPr lang="en-US" i="1" dirty="0" smtClean="0"/>
              <a:t>on </a:t>
            </a:r>
            <a:r>
              <a:rPr lang="en-US" i="1" dirty="0"/>
              <a:t>the authority of certain men of the past, which the reader may </a:t>
            </a:r>
            <a:r>
              <a:rPr lang="en-US" i="1" dirty="0" smtClean="0"/>
              <a:t>disapprove</a:t>
            </a:r>
            <a:r>
              <a:rPr lang="tr-TR" i="1" dirty="0" smtClean="0"/>
              <a:t> </a:t>
            </a:r>
            <a:r>
              <a:rPr lang="en-US" i="1" dirty="0" smtClean="0"/>
              <a:t>of </a:t>
            </a:r>
            <a:r>
              <a:rPr lang="en-US" i="1" dirty="0"/>
              <a:t>and the listener may find detestable, because he can find nothing sound </a:t>
            </a:r>
            <a:r>
              <a:rPr lang="en-US" i="1" dirty="0" smtClean="0"/>
              <a:t>and</a:t>
            </a:r>
            <a:r>
              <a:rPr lang="tr-TR" i="1" dirty="0" smtClean="0"/>
              <a:t> </a:t>
            </a:r>
            <a:r>
              <a:rPr lang="en-US" i="1" dirty="0" smtClean="0"/>
              <a:t>no </a:t>
            </a:r>
            <a:r>
              <a:rPr lang="en-US" i="1" dirty="0"/>
              <a:t>real meaning in it. In such cases, he should know that such </a:t>
            </a:r>
            <a:r>
              <a:rPr lang="en-US" i="1" dirty="0" smtClean="0"/>
              <a:t>information</a:t>
            </a:r>
            <a:r>
              <a:rPr lang="tr-TR" i="1" dirty="0" smtClean="0"/>
              <a:t> </a:t>
            </a:r>
            <a:r>
              <a:rPr lang="en-US" i="1" dirty="0" smtClean="0"/>
              <a:t>has </a:t>
            </a:r>
            <a:r>
              <a:rPr lang="en-US" i="1" dirty="0"/>
              <a:t>come to him not from us, but from those who transmitted it to us. We </a:t>
            </a:r>
            <a:r>
              <a:rPr lang="en-US" i="1" dirty="0" smtClean="0"/>
              <a:t>have</a:t>
            </a:r>
            <a:r>
              <a:rPr lang="tr-TR" i="1" dirty="0" smtClean="0"/>
              <a:t> </a:t>
            </a:r>
            <a:r>
              <a:rPr lang="en-US" i="1" dirty="0" smtClean="0"/>
              <a:t>merely </a:t>
            </a:r>
            <a:r>
              <a:rPr lang="en-US" i="1" dirty="0"/>
              <a:t>reported it as it was reported to </a:t>
            </a:r>
            <a:r>
              <a:rPr lang="en-US" i="1" dirty="0" smtClean="0"/>
              <a:t>us</a:t>
            </a:r>
            <a:r>
              <a:rPr lang="tr-TR" i="1" dirty="0" smtClean="0"/>
              <a:t>.” </a:t>
            </a:r>
            <a:r>
              <a:rPr lang="tr-TR" dirty="0" smtClean="0"/>
              <a:t>(</a:t>
            </a:r>
            <a:r>
              <a:rPr lang="tr-TR" dirty="0" err="1" smtClean="0"/>
              <a:t>Tabari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Ta</a:t>
            </a:r>
            <a:r>
              <a:rPr lang="en-US" dirty="0" smtClean="0"/>
              <a:t>bar</a:t>
            </a:r>
            <a:r>
              <a:rPr lang="tr-TR" dirty="0" smtClean="0"/>
              <a:t>i’</a:t>
            </a:r>
            <a:r>
              <a:rPr lang="en-US" dirty="0" smtClean="0"/>
              <a:t>’s </a:t>
            </a:r>
            <a:r>
              <a:rPr lang="en-US" dirty="0"/>
              <a:t>method is first to present authoritative reports on a given</a:t>
            </a:r>
          </a:p>
          <a:p>
            <a:r>
              <a:rPr lang="en-US" dirty="0"/>
              <a:t>issue, then give variants to them, and then proceed to evaluate which</a:t>
            </a:r>
          </a:p>
          <a:p>
            <a:r>
              <a:rPr lang="en-US" dirty="0"/>
              <a:t>ones are the most reliable, his main criteria of evaluation being</a:t>
            </a:r>
          </a:p>
          <a:p>
            <a:r>
              <a:rPr lang="en-US" dirty="0"/>
              <a:t>soundness of the </a:t>
            </a:r>
            <a:r>
              <a:rPr lang="en-US" dirty="0" err="1" smtClean="0"/>
              <a:t>isn</a:t>
            </a:r>
            <a:r>
              <a:rPr lang="tr-TR" dirty="0" smtClean="0"/>
              <a:t>a</a:t>
            </a:r>
            <a:r>
              <a:rPr lang="en-US" dirty="0" smtClean="0"/>
              <a:t>d</a:t>
            </a:r>
            <a:r>
              <a:rPr lang="en-US" dirty="0"/>
              <a:t>, and reference to God and His </a:t>
            </a:r>
            <a:r>
              <a:rPr lang="en-US" dirty="0" smtClean="0"/>
              <a:t>Messenger.</a:t>
            </a:r>
            <a:endParaRPr lang="en-US" dirty="0"/>
          </a:p>
          <a:p>
            <a:r>
              <a:rPr lang="en-US" dirty="0"/>
              <a:t>The exception is reports from </a:t>
            </a:r>
            <a:r>
              <a:rPr lang="en-US" dirty="0" smtClean="0"/>
              <a:t>Abbasid </a:t>
            </a:r>
            <a:r>
              <a:rPr lang="en-US" dirty="0"/>
              <a:t>history, where the </a:t>
            </a:r>
            <a:r>
              <a:rPr lang="en-US" dirty="0" err="1" smtClean="0"/>
              <a:t>isn</a:t>
            </a:r>
            <a:r>
              <a:rPr lang="tr-TR" dirty="0" smtClean="0"/>
              <a:t>a</a:t>
            </a:r>
            <a:r>
              <a:rPr lang="en-US" dirty="0" err="1" smtClean="0"/>
              <a:t>ds</a:t>
            </a:r>
            <a:r>
              <a:rPr lang="en-US" dirty="0" smtClean="0"/>
              <a:t> </a:t>
            </a:r>
            <a:r>
              <a:rPr lang="en-US" dirty="0"/>
              <a:t>are</a:t>
            </a:r>
          </a:p>
          <a:p>
            <a:r>
              <a:rPr lang="en-US" dirty="0"/>
              <a:t>inexplicably </a:t>
            </a:r>
            <a:r>
              <a:rPr lang="en-US" dirty="0" smtClean="0"/>
              <a:t>dropped. </a:t>
            </a:r>
            <a:r>
              <a:rPr lang="en-US" dirty="0"/>
              <a:t>If the prophetic reports are contradictory,</a:t>
            </a:r>
          </a:p>
          <a:p>
            <a:r>
              <a:rPr lang="tr-TR" dirty="0" err="1" smtClean="0"/>
              <a:t>Tabari</a:t>
            </a:r>
            <a:r>
              <a:rPr lang="en-US" dirty="0" smtClean="0"/>
              <a:t>; </a:t>
            </a:r>
            <a:r>
              <a:rPr lang="en-US" dirty="0"/>
              <a:t>measures them against the </a:t>
            </a:r>
            <a:r>
              <a:rPr lang="en-US" dirty="0" err="1" smtClean="0"/>
              <a:t>Qur</a:t>
            </a:r>
            <a:r>
              <a:rPr lang="tr-TR" dirty="0" smtClean="0"/>
              <a:t>’a</a:t>
            </a:r>
            <a:r>
              <a:rPr lang="en-US" dirty="0" smtClean="0"/>
              <a:t>n</a:t>
            </a:r>
            <a:r>
              <a:rPr lang="en-US" dirty="0"/>
              <a:t>, which he interprets to fit</a:t>
            </a:r>
          </a:p>
          <a:p>
            <a:r>
              <a:rPr lang="tr-TR" dirty="0"/>
              <a:t>his </a:t>
            </a:r>
            <a:r>
              <a:rPr lang="tr-TR" dirty="0" err="1"/>
              <a:t>preferred</a:t>
            </a:r>
            <a:r>
              <a:rPr lang="tr-TR" dirty="0"/>
              <a:t> </a:t>
            </a:r>
            <a:r>
              <a:rPr lang="tr-TR" dirty="0" err="1"/>
              <a:t>version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122</TotalTime>
  <Words>684</Words>
  <Application>Microsoft Office PowerPoint</Application>
  <PresentationFormat>Ekran Gösterisi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Cumba</vt:lpstr>
      <vt:lpstr>Muslim Historiography-Examples</vt:lpstr>
      <vt:lpstr>Slayt 2</vt:lpstr>
      <vt:lpstr>Slayt 3</vt:lpstr>
      <vt:lpstr>Slayt 4</vt:lpstr>
      <vt:lpstr>Slayt 5</vt:lpstr>
      <vt:lpstr>Slayt 6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Muslim Historiography-Examples</dc:title>
  <dc:creator>pc</dc:creator>
  <cp:lastModifiedBy>pc</cp:lastModifiedBy>
  <cp:revision>12</cp:revision>
  <dcterms:created xsi:type="dcterms:W3CDTF">2017-04-02T14:01:23Z</dcterms:created>
  <dcterms:modified xsi:type="dcterms:W3CDTF">2017-04-02T16:06:03Z</dcterms:modified>
</cp:coreProperties>
</file>