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62" r:id="rId4"/>
    <p:sldId id="257" r:id="rId5"/>
    <p:sldId id="263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85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63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79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5001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512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0630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307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010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93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778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45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9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3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41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35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87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0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491F7-E098-4A77-8AD8-841D51B2DCC0}" type="datetimeFigureOut">
              <a:rPr lang="tr-TR" smtClean="0"/>
              <a:t>20.02.2019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71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15617" y="826936"/>
            <a:ext cx="1095689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Örnek</a:t>
            </a:r>
            <a:r>
              <a:rPr lang="tr-TR" dirty="0" smtClean="0">
                <a:solidFill>
                  <a:srgbClr val="FF0000"/>
                </a:solidFill>
              </a:rPr>
              <a:t> : </a:t>
            </a:r>
            <a:r>
              <a:rPr lang="tr-TR" dirty="0" smtClean="0"/>
              <a:t>AgI </a:t>
            </a:r>
            <a:r>
              <a:rPr lang="tr-TR" dirty="0" smtClean="0"/>
              <a:t>ün K</a:t>
            </a:r>
            <a:r>
              <a:rPr lang="tr-TR" baseline="-25000" dirty="0" smtClean="0"/>
              <a:t>çç</a:t>
            </a:r>
            <a:r>
              <a:rPr lang="tr-TR" dirty="0" smtClean="0"/>
              <a:t> = 8.5x10</a:t>
            </a:r>
            <a:r>
              <a:rPr lang="tr-TR" baseline="30000" dirty="0" smtClean="0"/>
              <a:t>-17</a:t>
            </a:r>
            <a:r>
              <a:rPr lang="tr-TR" dirty="0" smtClean="0"/>
              <a:t> olduğuna göre herbir iyonun </a:t>
            </a:r>
            <a:r>
              <a:rPr lang="tr-TR" dirty="0" smtClean="0"/>
              <a:t>çözünürlüğü nedir?</a:t>
            </a:r>
            <a:endParaRPr lang="tr-TR" dirty="0" smtClean="0"/>
          </a:p>
          <a:p>
            <a:endParaRPr lang="tr-TR" dirty="0"/>
          </a:p>
          <a:p>
            <a:pPr marL="2873375"/>
            <a:r>
              <a:rPr lang="tr-TR" dirty="0" smtClean="0"/>
              <a:t>         </a:t>
            </a:r>
            <a:r>
              <a:rPr lang="tr-TR" dirty="0" smtClean="0"/>
              <a:t>AgI </a:t>
            </a:r>
            <a:r>
              <a:rPr lang="tr-TR" dirty="0" smtClean="0">
                <a:sym typeface="Symbol" panose="05050102010706020507" pitchFamily="18" charset="2"/>
              </a:rPr>
              <a:t></a:t>
            </a:r>
            <a:r>
              <a:rPr lang="tr-TR" dirty="0" smtClean="0"/>
              <a:t>    Ag</a:t>
            </a:r>
            <a:r>
              <a:rPr lang="tr-TR" baseline="30000" dirty="0" smtClean="0"/>
              <a:t>+</a:t>
            </a:r>
            <a:r>
              <a:rPr lang="tr-TR" dirty="0" smtClean="0"/>
              <a:t> +  I</a:t>
            </a:r>
            <a:r>
              <a:rPr lang="tr-TR" baseline="30000" dirty="0" smtClean="0"/>
              <a:t>-</a:t>
            </a:r>
            <a:endParaRPr lang="tr-TR" dirty="0" smtClean="0"/>
          </a:p>
          <a:p>
            <a:pPr marL="2873375"/>
            <a:endParaRPr lang="tr-TR" dirty="0"/>
          </a:p>
          <a:p>
            <a:pPr marL="2873375"/>
            <a:r>
              <a:rPr lang="tr-TR" dirty="0" smtClean="0"/>
              <a:t> Kçç= [Ag</a:t>
            </a:r>
            <a:r>
              <a:rPr lang="tr-TR" baseline="30000" dirty="0" smtClean="0"/>
              <a:t>+</a:t>
            </a:r>
            <a:r>
              <a:rPr lang="tr-TR" dirty="0" smtClean="0"/>
              <a:t>] [I</a:t>
            </a:r>
            <a:r>
              <a:rPr lang="tr-TR" baseline="30000" dirty="0" smtClean="0"/>
              <a:t>-</a:t>
            </a:r>
            <a:r>
              <a:rPr lang="tr-TR" dirty="0" smtClean="0"/>
              <a:t>] = [S][S] = [S]</a:t>
            </a:r>
            <a:r>
              <a:rPr lang="tr-TR" baseline="30000" dirty="0" smtClean="0"/>
              <a:t>2</a:t>
            </a:r>
            <a:r>
              <a:rPr lang="tr-TR" dirty="0" smtClean="0"/>
              <a:t> = 8.5x10</a:t>
            </a:r>
            <a:r>
              <a:rPr lang="tr-TR" baseline="30000" dirty="0" smtClean="0"/>
              <a:t>-17   </a:t>
            </a:r>
            <a:endParaRPr lang="tr-TR" baseline="30000" dirty="0" smtClean="0"/>
          </a:p>
          <a:p>
            <a:pPr marL="2873375"/>
            <a:r>
              <a:rPr lang="tr-TR" baseline="30000" dirty="0" smtClean="0"/>
              <a:t>  </a:t>
            </a:r>
            <a:r>
              <a:rPr lang="tr-TR" dirty="0" smtClean="0"/>
              <a:t>  </a:t>
            </a:r>
          </a:p>
          <a:p>
            <a:pPr marL="2873375"/>
            <a:r>
              <a:rPr lang="tr-TR" dirty="0" smtClean="0"/>
              <a:t> S</a:t>
            </a:r>
            <a:r>
              <a:rPr lang="tr-TR" dirty="0" smtClean="0"/>
              <a:t>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smtClean="0"/>
              <a:t>8.5x10</a:t>
            </a:r>
            <a:r>
              <a:rPr lang="tr-TR" baseline="30000" dirty="0" smtClean="0"/>
              <a:t>-17</a:t>
            </a:r>
            <a:endParaRPr lang="tr-TR" dirty="0" smtClean="0"/>
          </a:p>
          <a:p>
            <a:endParaRPr lang="tr-TR" dirty="0" smtClean="0"/>
          </a:p>
          <a:p>
            <a:r>
              <a:rPr lang="tr-TR" sz="2000" b="1" dirty="0" smtClean="0">
                <a:solidFill>
                  <a:schemeClr val="accent5">
                    <a:lumMod val="75000"/>
                  </a:schemeClr>
                </a:solidFill>
              </a:rPr>
              <a:t>Örnek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Zn(OH)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/>
              <a:t>nin K</a:t>
            </a:r>
            <a:r>
              <a:rPr lang="tr-TR" baseline="-25000" dirty="0"/>
              <a:t>çç</a:t>
            </a:r>
            <a:r>
              <a:rPr lang="tr-TR" dirty="0"/>
              <a:t> = 4.5x10</a:t>
            </a:r>
            <a:r>
              <a:rPr lang="tr-TR" baseline="30000" dirty="0"/>
              <a:t>-17</a:t>
            </a:r>
            <a:r>
              <a:rPr lang="tr-TR" dirty="0"/>
              <a:t> olduğuna göre OH</a:t>
            </a:r>
            <a:r>
              <a:rPr lang="tr-TR" baseline="30000" dirty="0"/>
              <a:t>-</a:t>
            </a:r>
            <a:r>
              <a:rPr lang="tr-TR" dirty="0"/>
              <a:t> iyonunun molar </a:t>
            </a:r>
            <a:r>
              <a:rPr lang="tr-TR" dirty="0" smtClean="0"/>
              <a:t>çözünürlüğü </a:t>
            </a:r>
            <a:r>
              <a:rPr lang="tr-TR" dirty="0"/>
              <a:t>nedir?</a:t>
            </a:r>
          </a:p>
          <a:p>
            <a:endParaRPr lang="tr-TR" dirty="0"/>
          </a:p>
          <a:p>
            <a:pPr marL="2959100"/>
            <a:r>
              <a:rPr lang="tr-TR" dirty="0"/>
              <a:t> Zn(OH)</a:t>
            </a:r>
            <a:r>
              <a:rPr lang="tr-TR" baseline="-25000" dirty="0"/>
              <a:t>2</a:t>
            </a:r>
            <a:r>
              <a:rPr lang="tr-TR" dirty="0"/>
              <a:t>  </a:t>
            </a:r>
            <a:r>
              <a:rPr lang="tr-TR" dirty="0">
                <a:sym typeface="Symbol" panose="05050102010706020507" pitchFamily="18" charset="2"/>
              </a:rPr>
              <a:t> Zn</a:t>
            </a:r>
            <a:r>
              <a:rPr lang="tr-TR" baseline="30000" dirty="0">
                <a:sym typeface="Symbol" panose="05050102010706020507" pitchFamily="18" charset="2"/>
              </a:rPr>
              <a:t>+2</a:t>
            </a:r>
            <a:r>
              <a:rPr lang="tr-TR" dirty="0">
                <a:sym typeface="Symbol" panose="05050102010706020507" pitchFamily="18" charset="2"/>
              </a:rPr>
              <a:t> + 2 </a:t>
            </a:r>
            <a:r>
              <a:rPr lang="tr-TR" dirty="0"/>
              <a:t>OH</a:t>
            </a:r>
            <a:r>
              <a:rPr lang="tr-TR" baseline="30000" dirty="0"/>
              <a:t>-</a:t>
            </a:r>
          </a:p>
          <a:p>
            <a:pPr marL="2959100"/>
            <a:endParaRPr lang="tr-TR" baseline="30000" dirty="0"/>
          </a:p>
          <a:p>
            <a:pPr marL="2959100"/>
            <a:r>
              <a:rPr lang="tr-TR" dirty="0" smtClean="0"/>
              <a:t>K</a:t>
            </a:r>
            <a:r>
              <a:rPr lang="tr-TR" baseline="-25000" dirty="0" smtClean="0"/>
              <a:t>çç</a:t>
            </a:r>
            <a:r>
              <a:rPr lang="tr-TR" dirty="0" smtClean="0"/>
              <a:t> </a:t>
            </a:r>
            <a:r>
              <a:rPr lang="tr-TR" dirty="0"/>
              <a:t>= 4.5x10</a:t>
            </a:r>
            <a:r>
              <a:rPr lang="tr-TR" baseline="30000" dirty="0"/>
              <a:t>-17  </a:t>
            </a:r>
            <a:r>
              <a:rPr lang="tr-TR" dirty="0"/>
              <a:t> =  [S][2S]</a:t>
            </a:r>
            <a:r>
              <a:rPr lang="tr-TR" baseline="30000" dirty="0"/>
              <a:t>2</a:t>
            </a:r>
            <a:r>
              <a:rPr lang="tr-TR" dirty="0"/>
              <a:t>  =4S</a:t>
            </a:r>
            <a:r>
              <a:rPr lang="tr-TR" baseline="30000" dirty="0"/>
              <a:t>3     </a:t>
            </a:r>
            <a:endParaRPr lang="tr-TR" baseline="30000" dirty="0" smtClean="0"/>
          </a:p>
          <a:p>
            <a:pPr marL="2959100"/>
            <a:endParaRPr lang="tr-TR" baseline="30000" dirty="0"/>
          </a:p>
          <a:p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Örnek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0.01 </a:t>
            </a:r>
            <a:r>
              <a:rPr lang="tr-TR" dirty="0"/>
              <a:t>M Sr </a:t>
            </a:r>
            <a:r>
              <a:rPr lang="tr-TR" baseline="30000" dirty="0"/>
              <a:t>+2</a:t>
            </a:r>
            <a:r>
              <a:rPr lang="tr-TR" dirty="0"/>
              <a:t>  ve 0.001 M SO</a:t>
            </a:r>
            <a:r>
              <a:rPr lang="tr-TR" baseline="-25000" dirty="0"/>
              <a:t>4</a:t>
            </a:r>
            <a:r>
              <a:rPr lang="tr-TR" baseline="30000" dirty="0"/>
              <a:t>-2</a:t>
            </a:r>
            <a:r>
              <a:rPr lang="tr-TR" dirty="0"/>
              <a:t> içeren  1 litre çözeltide çökelme olup olmadığını belirtiniz.?</a:t>
            </a:r>
          </a:p>
          <a:p>
            <a:r>
              <a:rPr lang="tr-TR" dirty="0" smtClean="0"/>
              <a:t>(Kçç </a:t>
            </a:r>
            <a:r>
              <a:rPr lang="tr-TR" dirty="0"/>
              <a:t>= 7.6x10</a:t>
            </a:r>
            <a:r>
              <a:rPr lang="tr-TR" baseline="30000" dirty="0"/>
              <a:t>-7</a:t>
            </a:r>
            <a:r>
              <a:rPr lang="tr-TR" dirty="0"/>
              <a:t> 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  <a:p>
            <a:pPr marL="2962275" indent="85725"/>
            <a:r>
              <a:rPr lang="tr-TR" dirty="0" smtClean="0"/>
              <a:t>Sr </a:t>
            </a:r>
            <a:r>
              <a:rPr lang="tr-TR" dirty="0"/>
              <a:t>SO</a:t>
            </a:r>
            <a:r>
              <a:rPr lang="tr-TR" baseline="-25000" dirty="0"/>
              <a:t>4</a:t>
            </a:r>
            <a:r>
              <a:rPr lang="tr-TR" dirty="0"/>
              <a:t> </a:t>
            </a:r>
            <a:r>
              <a:rPr lang="tr-TR" dirty="0">
                <a:sym typeface="Symbol" panose="05050102010706020507" pitchFamily="18" charset="2"/>
              </a:rPr>
              <a:t> </a:t>
            </a:r>
            <a:r>
              <a:rPr lang="tr-TR" dirty="0"/>
              <a:t>Sr </a:t>
            </a:r>
            <a:r>
              <a:rPr lang="tr-TR" baseline="30000" dirty="0"/>
              <a:t>+2</a:t>
            </a:r>
            <a:r>
              <a:rPr lang="tr-TR" dirty="0">
                <a:sym typeface="Symbol" panose="05050102010706020507" pitchFamily="18" charset="2"/>
              </a:rPr>
              <a:t> +</a:t>
            </a:r>
            <a:r>
              <a:rPr lang="tr-TR" dirty="0"/>
              <a:t> SO</a:t>
            </a:r>
            <a:r>
              <a:rPr lang="tr-TR" baseline="-25000" dirty="0"/>
              <a:t>4</a:t>
            </a:r>
            <a:r>
              <a:rPr lang="tr-TR" baseline="30000" dirty="0"/>
              <a:t>-2</a:t>
            </a:r>
          </a:p>
          <a:p>
            <a:pPr marL="2962275" indent="85725"/>
            <a:endParaRPr lang="tr-TR" baseline="30000" dirty="0"/>
          </a:p>
          <a:p>
            <a:pPr marL="2962275" indent="85725"/>
            <a:endParaRPr lang="tr-TR" baseline="30000" dirty="0"/>
          </a:p>
          <a:p>
            <a:pPr marL="2962275" indent="85725"/>
            <a:r>
              <a:rPr lang="tr-TR" dirty="0"/>
              <a:t>Kçç = [0.01][0.001]  =1X10</a:t>
            </a:r>
            <a:r>
              <a:rPr lang="tr-TR" baseline="30000" dirty="0"/>
              <a:t>-5</a:t>
            </a:r>
            <a:r>
              <a:rPr lang="tr-TR" dirty="0"/>
              <a:t>     &gt; 7.6x10</a:t>
            </a:r>
            <a:r>
              <a:rPr lang="tr-TR" baseline="30000" dirty="0"/>
              <a:t>-7    </a:t>
            </a:r>
            <a:r>
              <a:rPr lang="tr-TR" dirty="0"/>
              <a:t>çökelme olacaktır.</a:t>
            </a:r>
          </a:p>
          <a:p>
            <a:pPr marL="2959100"/>
            <a:endParaRPr lang="tr-TR" baseline="30000" dirty="0"/>
          </a:p>
          <a:p>
            <a:endParaRPr lang="tr-TR" dirty="0"/>
          </a:p>
        </p:txBody>
      </p:sp>
      <p:sp>
        <p:nvSpPr>
          <p:cNvPr id="2" name="Rectangle 1"/>
          <p:cNvSpPr/>
          <p:nvPr/>
        </p:nvSpPr>
        <p:spPr>
          <a:xfrm>
            <a:off x="3298033" y="224908"/>
            <a:ext cx="47601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Çökelme Titrasyon Hesapları</a:t>
            </a:r>
          </a:p>
        </p:txBody>
      </p:sp>
    </p:spTree>
    <p:extLst>
      <p:ext uri="{BB962C8B-B14F-4D97-AF65-F5344CB8AC3E}">
        <p14:creationId xmlns:p14="http://schemas.microsoft.com/office/powerpoint/2010/main" val="279527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8355" y="755398"/>
            <a:ext cx="946317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Tuzların </a:t>
            </a:r>
            <a:r>
              <a:rPr lang="tr-TR" sz="2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çözünürlüğü </a:t>
            </a:r>
            <a:r>
              <a:rPr lang="tr-TR" sz="2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sıcakla </a:t>
            </a:r>
            <a:r>
              <a:rPr lang="tr-TR" sz="2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 artığı için Kçç </a:t>
            </a:r>
            <a:r>
              <a:rPr lang="tr-TR" sz="2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değeri de </a:t>
            </a:r>
            <a:r>
              <a:rPr lang="tr-TR" sz="2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sıcaklıkla </a:t>
            </a:r>
            <a:r>
              <a:rPr lang="tr-TR" sz="2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artar.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Çözünürlük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çarpımı iki çözeltinin birbiri ile karıştırıldığında çöküp çökmeyeceği tespitinde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kullanılmaktadır.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Çökeleği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oluşturan iyonların molar konsantrasyonları çarpımı  Kçç değerinden küçük ise   çözelti doymamış ve çökelti oluşmayacak  ,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büyük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ise çözelti doymuş ve çökelti oluşur ve eğer eşit ise çözelti doygun haldedir.</a:t>
            </a:r>
          </a:p>
        </p:txBody>
      </p:sp>
    </p:spTree>
    <p:extLst>
      <p:ext uri="{BB962C8B-B14F-4D97-AF65-F5344CB8AC3E}">
        <p14:creationId xmlns:p14="http://schemas.microsoft.com/office/powerpoint/2010/main" val="424803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00100" y="362367"/>
            <a:ext cx="93345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4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Volhard </a:t>
            </a:r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Yöntemi :</a:t>
            </a:r>
          </a:p>
          <a:p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85950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tr-TR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+ SCN</a:t>
            </a:r>
            <a:r>
              <a:rPr lang="tr-TR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AgSCN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(Beyaz çökelek)</a:t>
            </a: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Reaksiyonun tamamlanıp tamamlanmadığı reaksiyon ortamına ilave edilmiş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1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damla SCN</a:t>
            </a:r>
            <a:r>
              <a:rPr lang="tr-TR" sz="2000" baseline="30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nin yine reaksiyon ortamında bulunan FeAl(SO</a:t>
            </a:r>
            <a:r>
              <a:rPr lang="tr-TR" sz="2000" baseline="-25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lang="tr-TR" sz="2000" baseline="-25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deki Fe</a:t>
            </a:r>
            <a:r>
              <a:rPr lang="tr-TR" sz="2000" baseline="30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3+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ile ; </a:t>
            </a:r>
          </a:p>
          <a:p>
            <a:pPr>
              <a:lnSpc>
                <a:spcPct val="150000"/>
              </a:lnSpc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1704975"/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Fe</a:t>
            </a:r>
            <a:r>
              <a:rPr lang="tr-TR" sz="2000" baseline="30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3+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+ SCN</a:t>
            </a:r>
            <a:r>
              <a:rPr lang="tr-TR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  FeSCN  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1704975"/>
            <a:endParaRPr lang="tr-TR" sz="200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1704975"/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1704975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kompleksini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oluşturması ile anlaşılmaktadır.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35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17767" y="858741"/>
            <a:ext cx="1002659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dirty="0" smtClean="0">
              <a:latin typeface="Bahnschrift Light" panose="020B0502040204020203" pitchFamily="34" charset="0"/>
            </a:endParaRPr>
          </a:p>
          <a:p>
            <a:pPr marL="3225800"/>
            <a:r>
              <a:rPr lang="tr-TR" sz="2400" b="1" dirty="0">
                <a:latin typeface="Bahnschrift Light" panose="020B0502040204020203" pitchFamily="34" charset="0"/>
              </a:rPr>
              <a:t> </a:t>
            </a:r>
            <a:r>
              <a:rPr lang="tr-TR" sz="2400" b="1" dirty="0" smtClean="0">
                <a:latin typeface="Bahnschrift Light" panose="020B0502040204020203" pitchFamily="34" charset="0"/>
              </a:rPr>
              <a:t>AgCl   </a:t>
            </a:r>
            <a:r>
              <a:rPr lang="tr-TR" sz="2400" b="1" dirty="0" smtClean="0">
                <a:latin typeface="Bahnschrift Light" panose="020B0502040204020203" pitchFamily="34" charset="0"/>
                <a:sym typeface="Symbol" panose="05050102010706020507" pitchFamily="18" charset="2"/>
              </a:rPr>
              <a:t></a:t>
            </a:r>
            <a:r>
              <a:rPr lang="tr-TR" sz="2400" b="1" dirty="0" smtClean="0">
                <a:latin typeface="Bahnschrift Light" panose="020B0502040204020203" pitchFamily="34" charset="0"/>
              </a:rPr>
              <a:t> Ag</a:t>
            </a:r>
            <a:r>
              <a:rPr lang="tr-TR" sz="2400" b="1" baseline="30000" dirty="0" smtClean="0">
                <a:latin typeface="Bahnschrift Light" panose="020B0502040204020203" pitchFamily="34" charset="0"/>
              </a:rPr>
              <a:t>+</a:t>
            </a:r>
            <a:r>
              <a:rPr lang="tr-TR" sz="2400" b="1" dirty="0" smtClean="0">
                <a:latin typeface="Bahnschrift Light" panose="020B0502040204020203" pitchFamily="34" charset="0"/>
              </a:rPr>
              <a:t> +</a:t>
            </a:r>
            <a:r>
              <a:rPr lang="tr-TR" sz="2400" b="1" dirty="0" smtClean="0">
                <a:latin typeface="Bahnschrift Light" panose="020B0502040204020203" pitchFamily="34" charset="0"/>
              </a:rPr>
              <a:t>Cl</a:t>
            </a:r>
            <a:r>
              <a:rPr lang="tr-TR" sz="2400" b="1" baseline="30000" dirty="0" smtClean="0">
                <a:latin typeface="Bahnschrift Light" panose="020B0502040204020203" pitchFamily="34" charset="0"/>
              </a:rPr>
              <a:t>-</a:t>
            </a:r>
            <a:endParaRPr lang="tr-TR" sz="2400" b="1" dirty="0">
              <a:latin typeface="Bahnschrift Light" panose="020B0502040204020203" pitchFamily="34" charset="0"/>
            </a:endParaRPr>
          </a:p>
          <a:p>
            <a:pPr marL="3225800"/>
            <a:endParaRPr lang="tr-TR" sz="2400" b="1" dirty="0">
              <a:latin typeface="Bahnschrift Light" panose="020B0502040204020203" pitchFamily="34" charset="0"/>
            </a:endParaRPr>
          </a:p>
          <a:p>
            <a:pPr marL="3225800"/>
            <a:r>
              <a:rPr lang="tr-TR" sz="2400" b="1" dirty="0" smtClean="0">
                <a:latin typeface="Bahnschrift Light" panose="020B0502040204020203" pitchFamily="34" charset="0"/>
              </a:rPr>
              <a:t>K</a:t>
            </a:r>
            <a:r>
              <a:rPr lang="tr-TR" sz="2400" b="1" baseline="-25000" dirty="0" smtClean="0">
                <a:latin typeface="Bahnschrift Light" panose="020B0502040204020203" pitchFamily="34" charset="0"/>
              </a:rPr>
              <a:t>ÇÇ</a:t>
            </a:r>
            <a:r>
              <a:rPr lang="tr-TR" sz="2400" b="1" dirty="0" smtClean="0">
                <a:latin typeface="Bahnschrift Light" panose="020B0502040204020203" pitchFamily="34" charset="0"/>
              </a:rPr>
              <a:t>= [Ag</a:t>
            </a:r>
            <a:r>
              <a:rPr lang="tr-TR" sz="2400" b="1" baseline="30000" dirty="0" smtClean="0">
                <a:latin typeface="Bahnschrift Light" panose="020B0502040204020203" pitchFamily="34" charset="0"/>
              </a:rPr>
              <a:t> +</a:t>
            </a:r>
            <a:r>
              <a:rPr lang="tr-TR" sz="2400" b="1" dirty="0" smtClean="0">
                <a:latin typeface="Bahnschrift Light" panose="020B0502040204020203" pitchFamily="34" charset="0"/>
              </a:rPr>
              <a:t>][Cl-</a:t>
            </a:r>
            <a:r>
              <a:rPr lang="tr-TR" sz="2400" b="1" dirty="0" smtClean="0">
                <a:latin typeface="Bahnschrift Light" panose="020B0502040204020203" pitchFamily="34" charset="0"/>
              </a:rPr>
              <a:t>]</a:t>
            </a:r>
          </a:p>
          <a:p>
            <a:endParaRPr lang="tr-TR" sz="2400" dirty="0">
              <a:latin typeface="Bahnschrift Light" panose="020B0502040204020203" pitchFamily="34" charset="0"/>
            </a:endParaRPr>
          </a:p>
          <a:p>
            <a:endParaRPr lang="tr-TR" sz="2400" dirty="0"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Bahnschrift Light" panose="020B0502040204020203" pitchFamily="34" charset="0"/>
              </a:rPr>
              <a:t>Bu ifade şekline göre çözünürlük çarpımı doymuş bir tuz çözeltisinde bulunan iyonların </a:t>
            </a:r>
            <a:r>
              <a:rPr lang="tr-TR" sz="2400" dirty="0" err="1" smtClean="0">
                <a:latin typeface="Bahnschrift Light" panose="020B0502040204020203" pitchFamily="34" charset="0"/>
              </a:rPr>
              <a:t>molar</a:t>
            </a:r>
            <a:r>
              <a:rPr lang="tr-TR" sz="2400" dirty="0" smtClean="0">
                <a:latin typeface="Bahnschrift Light" panose="020B0502040204020203" pitchFamily="34" charset="0"/>
              </a:rPr>
              <a:t> konsantrasyonları çarpımına eşit olan değerdir. </a:t>
            </a:r>
            <a:endParaRPr lang="tr-TR" sz="2400" dirty="0"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tr-TR" sz="2400" dirty="0" smtClean="0">
              <a:latin typeface="Bahnschrift Light" panose="020B0502040204020203" pitchFamily="34" charset="0"/>
            </a:endParaRPr>
          </a:p>
          <a:p>
            <a:pPr marL="3140075">
              <a:lnSpc>
                <a:spcPct val="150000"/>
              </a:lnSpc>
            </a:pPr>
            <a:r>
              <a:rPr lang="tr-TR" sz="2400" b="1" dirty="0" smtClean="0">
                <a:latin typeface="Bahnschrift Light" panose="020B0502040204020203" pitchFamily="34" charset="0"/>
              </a:rPr>
              <a:t>pK</a:t>
            </a:r>
            <a:r>
              <a:rPr lang="tr-TR" sz="2400" b="1" baseline="-25000" dirty="0" smtClean="0">
                <a:latin typeface="Bahnschrift Light" panose="020B0502040204020203" pitchFamily="34" charset="0"/>
              </a:rPr>
              <a:t>çç</a:t>
            </a:r>
            <a:r>
              <a:rPr lang="tr-TR" sz="2400" b="1" dirty="0" smtClean="0">
                <a:latin typeface="Bahnschrift Light" panose="020B0502040204020203" pitchFamily="34" charset="0"/>
              </a:rPr>
              <a:t> </a:t>
            </a:r>
            <a:r>
              <a:rPr lang="tr-TR" sz="2400" b="1" dirty="0" smtClean="0">
                <a:latin typeface="Bahnschrift Light" panose="020B0502040204020203" pitchFamily="34" charset="0"/>
              </a:rPr>
              <a:t>=-Log </a:t>
            </a:r>
            <a:r>
              <a:rPr lang="tr-TR" sz="2400" b="1" dirty="0" smtClean="0">
                <a:latin typeface="Bahnschrift Light" panose="020B0502040204020203" pitchFamily="34" charset="0"/>
              </a:rPr>
              <a:t>K</a:t>
            </a:r>
            <a:r>
              <a:rPr lang="tr-TR" sz="2400" b="1" baseline="-25000" dirty="0" smtClean="0">
                <a:latin typeface="Bahnschrift Light" panose="020B0502040204020203" pitchFamily="34" charset="0"/>
              </a:rPr>
              <a:t>ÇÇ</a:t>
            </a:r>
            <a:endParaRPr lang="tr-TR" sz="2400" b="1" dirty="0"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tr-TR" sz="2400" dirty="0" smtClean="0">
              <a:latin typeface="Bahnschrift Light" panose="020B0502040204020203" pitchFamily="34" charset="0"/>
            </a:endParaRPr>
          </a:p>
          <a:p>
            <a:endParaRPr lang="tr-TR" sz="2400" dirty="0">
              <a:latin typeface="Bahnschrift Light" panose="020B0502040204020203" pitchFamily="34" charset="0"/>
            </a:endParaRPr>
          </a:p>
          <a:p>
            <a:endParaRPr lang="tr-TR" sz="2400" dirty="0" smtClean="0">
              <a:latin typeface="Bahnschrift Light" panose="020B0502040204020203" pitchFamily="34" charset="0"/>
            </a:endParaRPr>
          </a:p>
          <a:p>
            <a:endParaRPr lang="tr-TR" sz="24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0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53563" y="678150"/>
            <a:ext cx="8485239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sz="24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Mohr</a:t>
            </a:r>
            <a:r>
              <a:rPr lang="tr-T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Yöntemi:</a:t>
            </a:r>
          </a:p>
          <a:p>
            <a:pPr lvl="0"/>
            <a:endParaRPr lang="tr-T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tr-TR" sz="20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iyonlarının tayininde kullanılan bir yöntemdir.</a:t>
            </a:r>
          </a:p>
          <a:p>
            <a:pPr lvl="0"/>
            <a:endParaRPr lang="tr-T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38375" lvl="0"/>
            <a:r>
              <a:rPr lang="tr-TR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tr-TR" sz="24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+Cl</a:t>
            </a:r>
            <a:r>
              <a:rPr lang="tr-TR" sz="24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AgCl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lvl="0"/>
            <a:endParaRPr lang="tr-T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Ortamda Cl- iyonu bittiği zaman  reaksiyonun tamamlandığı ise ;</a:t>
            </a:r>
          </a:p>
          <a:p>
            <a:pPr lvl="0"/>
            <a:endParaRPr lang="tr-T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66925" lvl="0"/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2Ag</a:t>
            </a:r>
            <a:r>
              <a:rPr lang="tr-TR" sz="24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+ CrO</a:t>
            </a:r>
            <a:r>
              <a:rPr lang="tr-TR" sz="24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Ag</a:t>
            </a:r>
            <a:r>
              <a:rPr lang="tr-TR" sz="24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</a:t>
            </a:r>
            <a:r>
              <a:rPr lang="tr-TR" sz="24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  </a:t>
            </a:r>
            <a:endParaRPr lang="tr-TR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2066925" lvl="0"/>
            <a:endParaRPr lang="tr-TR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0"/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çökelmenin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olması ile anlaşılmaktadır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pPr lvl="0"/>
            <a:endParaRPr lang="tr-T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352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86888" y="363825"/>
            <a:ext cx="848523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Gümüş klorürün çözünürlüğü, gümüş kromatın çözünürlüğünden küçük olduğu için,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kromat konsantrasyonu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çok yüksek tutulmamak kaydıyla, tüm klorürler gümüş klorür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halinde çöktükten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sonra gümüş kromatın çökmesi başlar. (Ag2CrO4 için Kçç = 2x10-12, AgCI için Kçç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1.56x10-10)</a:t>
            </a:r>
          </a:p>
          <a:p>
            <a:pPr lvl="0"/>
            <a:endParaRPr lang="tr-T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Ortamdaki bütün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 iyonları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iyonları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 AgCl olarak çöktükten sonra, ortamda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bulunan Ag+ iyonları CrO4 -2 ile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birleşerek çözünmeyen kırmızı-kahverengi renkli gümüş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kromat (Ag2CrO4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oluşturur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endParaRPr lang="tr-T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AgNO3 + NaCl → AgCl + NaNO3 (asıl reaksiyon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2AgNO3 + K2CrO4 → Ag2CrO4 + 2KNO3 (İndikatör reaksiyonu)</a:t>
            </a:r>
          </a:p>
          <a:p>
            <a:pPr lvl="0"/>
            <a:endParaRPr lang="tr-T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46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86888" y="363825"/>
            <a:ext cx="8485239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tr-T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AgNO3 + NaCl → AgCl + NaNO3 (asıl reaksiyon)</a:t>
            </a: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2AgNO3 + K2CrO4 → Ag2CrO4 + 2KNO3 (İndikatör reaksiyonu)</a:t>
            </a: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Ag2CrO4’ün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çözünürlüğü sıcakta hızla arttığından titrasyon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 sıcaklığında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yapılmalıdır.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tayinde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ortamın pH’si de önemlidir. </a:t>
            </a:r>
            <a:endParaRPr lang="tr-T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Asidik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çözeltilerde kromatın bikromata dönüştüğü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unutulmamalıdır.</a:t>
            </a: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tr-TR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2CrO4 2-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+ 2H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tr-TR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Cr2O7 2- </a:t>
            </a:r>
            <a:r>
              <a:rPr lang="tr-TR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H2O</a:t>
            </a:r>
          </a:p>
          <a:p>
            <a:pPr lvl="0"/>
            <a:endParaRPr lang="tr-T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8351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465</Words>
  <Application>Microsoft Office PowerPoint</Application>
  <PresentationFormat>Widescreen</PresentationFormat>
  <Paragraphs>86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Bahnschrift Light</vt:lpstr>
      <vt:lpstr>Symbol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Ceren Ertekin</cp:lastModifiedBy>
  <cp:revision>10</cp:revision>
  <dcterms:created xsi:type="dcterms:W3CDTF">2018-04-05T21:10:56Z</dcterms:created>
  <dcterms:modified xsi:type="dcterms:W3CDTF">2019-02-20T10:24:13Z</dcterms:modified>
</cp:coreProperties>
</file>