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614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400304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069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48115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8D2033-12DE-4CB4-BD70-95CE6CA1157E}" type="datetimeFigureOut">
              <a:rPr lang="tr-TR" smtClean="0"/>
              <a:t>15.02.2020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9442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8D2033-12DE-4CB4-BD70-95CE6CA1157E}"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636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8D2033-12DE-4CB4-BD70-95CE6CA1157E}" type="datetimeFigureOut">
              <a:rPr lang="tr-TR" smtClean="0"/>
              <a:t>15.02.2020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06601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8D2033-12DE-4CB4-BD70-95CE6CA1157E}" type="datetimeFigureOut">
              <a:rPr lang="tr-TR" smtClean="0"/>
              <a:t>15.02.2020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0387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8D2033-12DE-4CB4-BD70-95CE6CA1157E}" type="datetimeFigureOut">
              <a:rPr lang="tr-TR" smtClean="0"/>
              <a:t>15.02.2020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95193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57056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15.02.2020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9552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2033-12DE-4CB4-BD70-95CE6CA1157E}" type="datetimeFigureOut">
              <a:rPr lang="tr-TR" smtClean="0"/>
              <a:t>15.02.2020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1FB06-CBE6-43F3-81B0-CD7AE25FFB58}" type="slidenum">
              <a:rPr lang="tr-TR" smtClean="0"/>
              <a:t>‹#›</a:t>
            </a:fld>
            <a:endParaRPr lang="tr-TR"/>
          </a:p>
        </p:txBody>
      </p:sp>
    </p:spTree>
    <p:extLst>
      <p:ext uri="{BB962C8B-B14F-4D97-AF65-F5344CB8AC3E}">
        <p14:creationId xmlns:p14="http://schemas.microsoft.com/office/powerpoint/2010/main" val="181143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Sosyal Bilimler </a:t>
            </a:r>
            <a:r>
              <a:rPr lang="tr-TR" dirty="0" smtClean="0"/>
              <a:t>Metodolojisi</a:t>
            </a:r>
            <a:br>
              <a:rPr lang="tr-TR" dirty="0" smtClean="0"/>
            </a:br>
            <a:r>
              <a:rPr lang="tr-TR" dirty="0"/>
              <a:t/>
            </a:r>
            <a:br>
              <a:rPr lang="tr-TR" dirty="0"/>
            </a:br>
            <a:r>
              <a:rPr lang="tr-TR" dirty="0" smtClean="0"/>
              <a:t> </a:t>
            </a:r>
            <a:endParaRPr lang="tr-TR" dirty="0"/>
          </a:p>
        </p:txBody>
      </p:sp>
      <p:sp>
        <p:nvSpPr>
          <p:cNvPr id="3" name="Alt Başlık 2"/>
          <p:cNvSpPr>
            <a:spLocks noGrp="1"/>
          </p:cNvSpPr>
          <p:nvPr>
            <p:ph type="subTitle" idx="1"/>
          </p:nvPr>
        </p:nvSpPr>
        <p:spPr/>
        <p:txBody>
          <a:bodyPr/>
          <a:lstStyle/>
          <a:p>
            <a:r>
              <a:rPr lang="tr-TR" dirty="0" smtClean="0"/>
              <a:t>Bu bölümde ve ilerleyen bölümlerde bilim, anlam ve ideoloji oluşumu bağlamında hem ideolojinin kendisi hem de </a:t>
            </a:r>
            <a:r>
              <a:rPr lang="tr-TR" dirty="0" err="1" smtClean="0"/>
              <a:t>Marx’ın</a:t>
            </a:r>
            <a:r>
              <a:rPr lang="tr-TR" dirty="0" smtClean="0"/>
              <a:t> bu konudaki görüşleri tartışılacaktır.  </a:t>
            </a:r>
            <a:endParaRPr lang="tr-TR" dirty="0"/>
          </a:p>
        </p:txBody>
      </p:sp>
    </p:spTree>
    <p:extLst>
      <p:ext uri="{BB962C8B-B14F-4D97-AF65-F5344CB8AC3E}">
        <p14:creationId xmlns:p14="http://schemas.microsoft.com/office/powerpoint/2010/main" val="2469188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Bilim Anlam ve İdeoloji 1</a:t>
            </a:r>
            <a:endParaRPr lang="tr-TR" dirty="0"/>
          </a:p>
        </p:txBody>
      </p:sp>
      <p:sp>
        <p:nvSpPr>
          <p:cNvPr id="3" name="İçerik Yer Tutucusu 2"/>
          <p:cNvSpPr>
            <a:spLocks noGrp="1"/>
          </p:cNvSpPr>
          <p:nvPr>
            <p:ph idx="1"/>
          </p:nvPr>
        </p:nvSpPr>
        <p:spPr>
          <a:xfrm>
            <a:off x="838200" y="1825625"/>
            <a:ext cx="10515600" cy="3477895"/>
          </a:xfrm>
        </p:spPr>
        <p:txBody>
          <a:bodyPr>
            <a:normAutofit fontScale="92500"/>
          </a:bodyPr>
          <a:lstStyle/>
          <a:p>
            <a:pPr marL="0" indent="0">
              <a:buNone/>
            </a:pPr>
            <a:r>
              <a:rPr lang="tr-TR" dirty="0" err="1" smtClean="0"/>
              <a:t>Marx’ın</a:t>
            </a:r>
            <a:r>
              <a:rPr lang="tr-TR" dirty="0" smtClean="0"/>
              <a:t> fikirlerine geçmeden önce ideolojinin ne demek olduğuna bakalım. </a:t>
            </a:r>
            <a:r>
              <a:rPr lang="tr-TR" dirty="0"/>
              <a:t/>
            </a:r>
            <a:br>
              <a:rPr lang="tr-TR" dirty="0"/>
            </a:br>
            <a:endParaRPr lang="tr-TR" dirty="0" smtClean="0"/>
          </a:p>
          <a:p>
            <a:pPr marL="0" indent="0">
              <a:buNone/>
            </a:pPr>
            <a:r>
              <a:rPr lang="tr-TR" dirty="0" smtClean="0"/>
              <a:t>İdeolojiler çeşitli biçimlerde değerlendirilebilir.</a:t>
            </a:r>
          </a:p>
          <a:p>
            <a:pPr marL="0" indent="0">
              <a:buNone/>
            </a:pPr>
            <a:r>
              <a:rPr lang="tr-TR" dirty="0" smtClean="0"/>
              <a:t>İlk olarak ideoloji daha nötr bir biçimde «sistemli fikir yapısı olarak» tanımlanmıştır. </a:t>
            </a:r>
          </a:p>
          <a:p>
            <a:pPr marL="0" indent="0">
              <a:buNone/>
            </a:pPr>
            <a:r>
              <a:rPr lang="tr-TR" dirty="0" smtClean="0"/>
              <a:t>Burada belirli fikirlerin nitelik ve iç tutarlılık açılarından sistemli bir  biçimde incelenmesi ya da insan fikirlerine ilişkin bilimsel araştırma anlamına geliyordu.  </a:t>
            </a:r>
          </a:p>
        </p:txBody>
      </p:sp>
    </p:spTree>
    <p:extLst>
      <p:ext uri="{BB962C8B-B14F-4D97-AF65-F5344CB8AC3E}">
        <p14:creationId xmlns:p14="http://schemas.microsoft.com/office/powerpoint/2010/main" val="3215643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Bilim Anlam ve </a:t>
            </a:r>
            <a:r>
              <a:rPr lang="tr-TR" dirty="0" smtClean="0"/>
              <a:t>İdeoloji 1 </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marL="0" indent="0">
              <a:buNone/>
            </a:pPr>
            <a:r>
              <a:rPr lang="tr-TR" dirty="0" smtClean="0"/>
              <a:t>İlerleyen yıllarda Aydınlanma düşüncesinin güç kazanmasıyla kavramın içeriğinde bazı değişmeler oldu.  Akla ve bilime inanan aydınlanmacılar terimi başka türlü kullanmaya başladılar. </a:t>
            </a:r>
          </a:p>
          <a:p>
            <a:pPr marL="0" indent="0">
              <a:buNone/>
            </a:pPr>
            <a:r>
              <a:rPr lang="tr-TR" dirty="0" smtClean="0"/>
              <a:t>Aydınlanmacılar insan zihninde beliren fikirlerin belirme sürecinin nesnel olarak incelenmesinin mümkün olduğu ve istenirse insanları doğru düşünmeye sevk etmenin yollarının bulunabileceğini düşündükleri için ideoloji bu dönemlerde «doğru düşünme» ya da «düşündürme» bilimi anlamlarına gelmeye başladı. </a:t>
            </a:r>
            <a:endParaRPr lang="tr-TR" dirty="0"/>
          </a:p>
        </p:txBody>
      </p:sp>
    </p:spTree>
    <p:extLst>
      <p:ext uri="{BB962C8B-B14F-4D97-AF65-F5344CB8AC3E}">
        <p14:creationId xmlns:p14="http://schemas.microsoft.com/office/powerpoint/2010/main" val="2183329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Bilim Anlam ve İdeoloji </a:t>
            </a:r>
            <a:r>
              <a:rPr lang="tr-TR" dirty="0" smtClean="0"/>
              <a:t>1</a:t>
            </a:r>
            <a:endParaRPr lang="tr-TR" dirty="0"/>
          </a:p>
        </p:txBody>
      </p:sp>
      <p:sp>
        <p:nvSpPr>
          <p:cNvPr id="3" name="İçerik Yer Tutucusu 2"/>
          <p:cNvSpPr>
            <a:spLocks noGrp="1"/>
          </p:cNvSpPr>
          <p:nvPr>
            <p:ph idx="1"/>
          </p:nvPr>
        </p:nvSpPr>
        <p:spPr>
          <a:xfrm>
            <a:off x="838200" y="1825625"/>
            <a:ext cx="10515600" cy="3046821"/>
          </a:xfrm>
        </p:spPr>
        <p:txBody>
          <a:bodyPr>
            <a:normAutofit/>
          </a:bodyPr>
          <a:lstStyle/>
          <a:p>
            <a:pPr marL="0" indent="0">
              <a:buNone/>
            </a:pPr>
            <a:r>
              <a:rPr lang="tr-TR" dirty="0" smtClean="0"/>
              <a:t>Örneğin ideoloji terimini literatürde ilk kullanan </a:t>
            </a:r>
            <a:r>
              <a:rPr lang="tr-TR" dirty="0" err="1" smtClean="0"/>
              <a:t>Destutt</a:t>
            </a:r>
            <a:r>
              <a:rPr lang="tr-TR" dirty="0" smtClean="0"/>
              <a:t> </a:t>
            </a:r>
            <a:r>
              <a:rPr lang="tr-TR" dirty="0"/>
              <a:t>de </a:t>
            </a:r>
            <a:r>
              <a:rPr lang="tr-TR" dirty="0" err="1" smtClean="0"/>
              <a:t>Tracy</a:t>
            </a:r>
            <a:r>
              <a:rPr lang="tr-TR" dirty="0" smtClean="0"/>
              <a:t> ideoloji hakkında şunları yazmıştır:</a:t>
            </a:r>
          </a:p>
          <a:p>
            <a:pPr marL="0" indent="0">
              <a:buNone/>
            </a:pPr>
            <a:r>
              <a:rPr lang="tr-TR" dirty="0" smtClean="0"/>
              <a:t>Bilimin nesnesi, düşüncelerin kökenidir ve bilimsel ilerleme ancak yanlış düşüncelerden kurtularak mümkün olabilir. Bir bilim olarak ideoloji dinlerin ve metafizik önyargıların üstesinden gelmek üzere halk eğitimine yeni bir temel teşkil edebilir (Atılgan: 14)   </a:t>
            </a:r>
          </a:p>
          <a:p>
            <a:pPr marL="0" indent="0">
              <a:buNone/>
            </a:pPr>
            <a:r>
              <a:rPr lang="tr-TR" dirty="0" smtClean="0"/>
              <a:t> </a:t>
            </a:r>
            <a:endParaRPr lang="tr-TR" dirty="0"/>
          </a:p>
          <a:p>
            <a:pPr marL="0" indent="0">
              <a:buNone/>
            </a:pPr>
            <a:endParaRPr lang="tr-TR" dirty="0"/>
          </a:p>
        </p:txBody>
      </p:sp>
    </p:spTree>
    <p:extLst>
      <p:ext uri="{BB962C8B-B14F-4D97-AF65-F5344CB8AC3E}">
        <p14:creationId xmlns:p14="http://schemas.microsoft.com/office/powerpoint/2010/main" val="2764157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Bilim Anlam ve İdeoloji </a:t>
            </a:r>
            <a:r>
              <a:rPr lang="tr-TR" dirty="0" smtClean="0"/>
              <a:t>1</a:t>
            </a:r>
            <a:endParaRPr lang="tr-TR" dirty="0"/>
          </a:p>
        </p:txBody>
      </p:sp>
      <p:sp>
        <p:nvSpPr>
          <p:cNvPr id="3" name="İçerik Yer Tutucusu 2"/>
          <p:cNvSpPr>
            <a:spLocks noGrp="1"/>
          </p:cNvSpPr>
          <p:nvPr>
            <p:ph idx="1"/>
          </p:nvPr>
        </p:nvSpPr>
        <p:spPr>
          <a:xfrm>
            <a:off x="838200" y="1825625"/>
            <a:ext cx="10515600" cy="3621586"/>
          </a:xfrm>
        </p:spPr>
        <p:txBody>
          <a:bodyPr>
            <a:normAutofit/>
          </a:bodyPr>
          <a:lstStyle/>
          <a:p>
            <a:pPr marL="0" indent="0">
              <a:buNone/>
            </a:pPr>
            <a:r>
              <a:rPr lang="tr-TR" dirty="0" smtClean="0"/>
              <a:t>Örneğin </a:t>
            </a:r>
            <a:r>
              <a:rPr lang="tr-TR" dirty="0" err="1" smtClean="0"/>
              <a:t>Tracy’e</a:t>
            </a:r>
            <a:r>
              <a:rPr lang="tr-TR" dirty="0" smtClean="0"/>
              <a:t> göre Fransız Devrimi insanların yanlış düşüncelerini düzeltmek için iyi bir fırsattı. Devrimde sonra Napolyon başında  </a:t>
            </a:r>
            <a:r>
              <a:rPr lang="tr-TR" dirty="0" err="1" smtClean="0"/>
              <a:t>Tracy</a:t>
            </a:r>
            <a:r>
              <a:rPr lang="tr-TR" dirty="0" smtClean="0"/>
              <a:t> başta olmak üzere ideologların yer aldığı  Fransız Enstitüsü adıyla bir kurum oluşturdu ve Aydınlanma Felsefesinin rehberliğinde bir eğitim sistemi oluşturmalarını istedi. Böylece halkın yanlı fikirlerden uzaklaştırılması ve doğru fikirleri benimsemeleri arzulanıyordu. </a:t>
            </a:r>
          </a:p>
          <a:p>
            <a:pPr marL="0" indent="0">
              <a:buNone/>
            </a:pPr>
            <a:r>
              <a:rPr lang="tr-TR" dirty="0" smtClean="0"/>
              <a:t>   </a:t>
            </a:r>
          </a:p>
        </p:txBody>
      </p:sp>
    </p:spTree>
    <p:extLst>
      <p:ext uri="{BB962C8B-B14F-4D97-AF65-F5344CB8AC3E}">
        <p14:creationId xmlns:p14="http://schemas.microsoft.com/office/powerpoint/2010/main" val="1324411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Bilim Anlam ve İdeoloji </a:t>
            </a:r>
            <a:r>
              <a:rPr lang="tr-TR" dirty="0" smtClean="0"/>
              <a:t>1</a:t>
            </a:r>
            <a:endParaRPr lang="tr-TR" dirty="0"/>
          </a:p>
        </p:txBody>
      </p:sp>
      <p:sp>
        <p:nvSpPr>
          <p:cNvPr id="3" name="İçerik Yer Tutucusu 2"/>
          <p:cNvSpPr>
            <a:spLocks noGrp="1"/>
          </p:cNvSpPr>
          <p:nvPr>
            <p:ph idx="1"/>
          </p:nvPr>
        </p:nvSpPr>
        <p:spPr>
          <a:xfrm>
            <a:off x="838200" y="1825625"/>
            <a:ext cx="10515600" cy="2837815"/>
          </a:xfrm>
        </p:spPr>
        <p:txBody>
          <a:bodyPr/>
          <a:lstStyle/>
          <a:p>
            <a:pPr marL="0" indent="0">
              <a:buNone/>
            </a:pPr>
            <a:r>
              <a:rPr lang="tr-TR" dirty="0" smtClean="0"/>
              <a:t>Ancak Napolyon devrimden sonra dini kurumlara getirilen eğitim yapma yasağını çeşitli siyasi nedenlerle kaldırınca Fransız Enstitüsünün başına getirdiği ideologlar buna şiddetli bir tepki gösterdiler. Dolayısıyla burada ideologların ürettiği ideal fikirlerle siyasetin acil ihtiyaçlarının çarpışması durumu söz konusu oldu ve genellikle olduğu gibi, siyasetin istediği oldu.  Böylece Napolyon ideoloji kelimesini negatif anlamda kullanan ilk insan oldu.   </a:t>
            </a:r>
            <a:endParaRPr lang="tr-TR" dirty="0"/>
          </a:p>
        </p:txBody>
      </p:sp>
    </p:spTree>
    <p:extLst>
      <p:ext uri="{BB962C8B-B14F-4D97-AF65-F5344CB8AC3E}">
        <p14:creationId xmlns:p14="http://schemas.microsoft.com/office/powerpoint/2010/main" val="4172598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Bilim Anlam ve İdeoloji </a:t>
            </a:r>
          </a:p>
        </p:txBody>
      </p:sp>
      <p:sp>
        <p:nvSpPr>
          <p:cNvPr id="3" name="İçerik Yer Tutucusu 2"/>
          <p:cNvSpPr>
            <a:spLocks noGrp="1"/>
          </p:cNvSpPr>
          <p:nvPr>
            <p:ph idx="1"/>
          </p:nvPr>
        </p:nvSpPr>
        <p:spPr/>
        <p:txBody>
          <a:bodyPr/>
          <a:lstStyle/>
          <a:p>
            <a:r>
              <a:rPr lang="tr-TR" dirty="0" smtClean="0"/>
              <a:t>İdeologlarla yukarıda ifade edilen </a:t>
            </a:r>
            <a:r>
              <a:rPr lang="tr-TR" dirty="0"/>
              <a:t>siyasi nedenlerle arası bozulan Napolyon, ideologları gerçek hayattan kopuk, politikadan habersiz, işe yaramaz metafizikçi kimseler olarak suçladı ve ideolojiye yüklene pozitif anlamı reddederek onları </a:t>
            </a:r>
            <a:r>
              <a:rPr lang="tr-TR" dirty="0" err="1"/>
              <a:t>ideolojistler</a:t>
            </a:r>
            <a:r>
              <a:rPr lang="tr-TR" dirty="0"/>
              <a:t>/</a:t>
            </a:r>
            <a:r>
              <a:rPr lang="tr-TR" dirty="0" err="1"/>
              <a:t>ideolojiciler</a:t>
            </a:r>
            <a:r>
              <a:rPr lang="tr-TR" dirty="0"/>
              <a:t> diyerek aşağıladı. Kavramın yönündeki bu negatif değişim ilerleyen yıllarda </a:t>
            </a:r>
            <a:r>
              <a:rPr lang="tr-TR" dirty="0" err="1"/>
              <a:t>Marx’ı</a:t>
            </a:r>
            <a:r>
              <a:rPr lang="tr-TR" dirty="0"/>
              <a:t> da etkileyecek ve onun ilk dönem fikirlerinin oluşumunda önemli rol </a:t>
            </a:r>
            <a:r>
              <a:rPr lang="tr-TR" dirty="0" smtClean="0"/>
              <a:t>oynadı </a:t>
            </a:r>
            <a:r>
              <a:rPr lang="tr-TR" dirty="0"/>
              <a:t>(Atılgan: 14)    </a:t>
            </a:r>
          </a:p>
          <a:p>
            <a:endParaRPr lang="tr-TR" dirty="0"/>
          </a:p>
        </p:txBody>
      </p:sp>
    </p:spTree>
    <p:extLst>
      <p:ext uri="{BB962C8B-B14F-4D97-AF65-F5344CB8AC3E}">
        <p14:creationId xmlns:p14="http://schemas.microsoft.com/office/powerpoint/2010/main" val="2022695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Bilim Anlam ve İdeoloji </a:t>
            </a:r>
          </a:p>
        </p:txBody>
      </p:sp>
      <p:sp>
        <p:nvSpPr>
          <p:cNvPr id="3" name="İçerik Yer Tutucusu 2"/>
          <p:cNvSpPr>
            <a:spLocks noGrp="1"/>
          </p:cNvSpPr>
          <p:nvPr>
            <p:ph idx="1"/>
          </p:nvPr>
        </p:nvSpPr>
        <p:spPr/>
        <p:txBody>
          <a:bodyPr/>
          <a:lstStyle/>
          <a:p>
            <a:r>
              <a:rPr lang="tr-TR" dirty="0"/>
              <a:t>Özetleyecek olursak </a:t>
            </a:r>
            <a:r>
              <a:rPr lang="tr-TR" dirty="0" err="1"/>
              <a:t>Marx</a:t>
            </a:r>
            <a:r>
              <a:rPr lang="tr-TR" dirty="0"/>
              <a:t> öncesi ideoloji kavramı aşağıdaki üç aşamadan geçti diyebiliriz </a:t>
            </a:r>
          </a:p>
          <a:p>
            <a:pPr marL="0" indent="0">
              <a:buNone/>
            </a:pPr>
            <a:r>
              <a:rPr lang="tr-TR" dirty="0"/>
              <a:t>a. aydınlanmacılığın kültüre ve felsefi ortamı içinde üretildiği haliyle doğru düşünme bilimi</a:t>
            </a:r>
            <a:br>
              <a:rPr lang="tr-TR" dirty="0"/>
            </a:br>
            <a:r>
              <a:rPr lang="tr-TR" dirty="0"/>
              <a:t>b. insan düşüncesini kalkış noktası olarak seçen, insanın zihinsel mekanizmasının denetlenmesinin mümkün olduğunu ve düşüncelerin değiştirilmesini toplumsal değişmenin önkoşulu sayan yaklaşım</a:t>
            </a:r>
            <a:br>
              <a:rPr lang="tr-TR" dirty="0"/>
            </a:br>
            <a:r>
              <a:rPr lang="tr-TR" dirty="0"/>
              <a:t>c. yanlış düşüncelere karşı doğru fikirlerle verilecek mücadelenin toplumsal gelişimin ana ekseni olarak kavranması</a:t>
            </a:r>
          </a:p>
          <a:p>
            <a:endParaRPr lang="tr-TR" dirty="0"/>
          </a:p>
        </p:txBody>
      </p:sp>
    </p:spTree>
    <p:extLst>
      <p:ext uri="{BB962C8B-B14F-4D97-AF65-F5344CB8AC3E}">
        <p14:creationId xmlns:p14="http://schemas.microsoft.com/office/powerpoint/2010/main" val="316141307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380</Words>
  <Application>Microsoft Office PowerPoint</Application>
  <PresentationFormat>Geniş ekran</PresentationFormat>
  <Paragraphs>25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Sosyal Bilimler Metodolojisi   </vt:lpstr>
      <vt:lpstr>Bilim Anlam ve İdeoloji 1</vt:lpstr>
      <vt:lpstr>Bilim Anlam ve İdeoloji 1 </vt:lpstr>
      <vt:lpstr>Bilim Anlam ve İdeoloji 1</vt:lpstr>
      <vt:lpstr>Bilim Anlam ve İdeoloji 1</vt:lpstr>
      <vt:lpstr>Bilim Anlam ve İdeoloji 1</vt:lpstr>
      <vt:lpstr>Bilim Anlam ve İdeoloji </vt:lpstr>
      <vt:lpstr>Bilim Anlam ve İdeoloji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ideoloji  1. aydınlanmacılığın kültüre ve felsefi ortamı içinde üretildiği haliyle doğru düşünme bilimi 2. insan düşüncesini kalkış noktası olarak seçen, insanın zihinsel mekanizmasının denetlenmesinin mümkün olduğunu ve düşüncelerin değiştirilmesini toplumsal değişmenin önkoşulu sayan yaklaşım 3. yanlış düşüncelere karşı doğru fikirlerle verilecek mücadelenin toplumsal gelişimin ana ekseni olarak kavranması</dc:title>
  <dc:creator>Kullanıcı</dc:creator>
  <cp:lastModifiedBy>Kurtulus</cp:lastModifiedBy>
  <cp:revision>21</cp:revision>
  <dcterms:created xsi:type="dcterms:W3CDTF">2017-11-25T20:42:30Z</dcterms:created>
  <dcterms:modified xsi:type="dcterms:W3CDTF">2020-02-15T18:46:17Z</dcterms:modified>
</cp:coreProperties>
</file>