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6" r:id="rId10"/>
    <p:sldId id="267" r:id="rId11"/>
    <p:sldId id="268" r:id="rId12"/>
    <p:sldId id="270" r:id="rId13"/>
    <p:sldId id="269" r:id="rId14"/>
    <p:sldId id="271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DBD45A-1549-4E94-9FB4-3B33CFF89F1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1B379A3-4266-4854-B961-A2698C30E15F}">
      <dgm:prSet phldrT="[Metin]"/>
      <dgm:spPr/>
      <dgm:t>
        <a:bodyPr/>
        <a:lstStyle/>
        <a:p>
          <a:r>
            <a:rPr lang="tr-TR" dirty="0" smtClean="0"/>
            <a:t>VAKFIN KISIMLARI</a:t>
          </a:r>
          <a:endParaRPr lang="tr-TR" dirty="0"/>
        </a:p>
      </dgm:t>
    </dgm:pt>
    <dgm:pt modelId="{62B8C12D-58CF-4D2C-BE33-0DA151EB4D7A}" type="parTrans" cxnId="{91FAF315-2C7C-404D-B88B-40AA39995B9C}">
      <dgm:prSet/>
      <dgm:spPr/>
      <dgm:t>
        <a:bodyPr/>
        <a:lstStyle/>
        <a:p>
          <a:endParaRPr lang="tr-TR"/>
        </a:p>
      </dgm:t>
    </dgm:pt>
    <dgm:pt modelId="{93408B0C-6051-4EE7-AE4A-3E29220324B6}" type="sibTrans" cxnId="{91FAF315-2C7C-404D-B88B-40AA39995B9C}">
      <dgm:prSet/>
      <dgm:spPr/>
      <dgm:t>
        <a:bodyPr/>
        <a:lstStyle/>
        <a:p>
          <a:endParaRPr lang="tr-TR"/>
        </a:p>
      </dgm:t>
    </dgm:pt>
    <dgm:pt modelId="{73CC9A5C-1071-49C8-8FD1-78797F007AA0}">
      <dgm:prSet phldrT="[Metin]" custT="1"/>
      <dgm:spPr/>
      <dgm:t>
        <a:bodyPr/>
        <a:lstStyle/>
        <a:p>
          <a:r>
            <a:rPr lang="tr-TR" sz="2400" b="1" dirty="0" smtClean="0"/>
            <a:t>VAKF-I TAM</a:t>
          </a:r>
        </a:p>
        <a:p>
          <a:r>
            <a:rPr lang="ar-EG" sz="2400" b="1" dirty="0" smtClean="0"/>
            <a:t>الوقف التَّامُّ</a:t>
          </a:r>
          <a:endParaRPr lang="tr-TR" sz="2400" b="1" dirty="0"/>
        </a:p>
      </dgm:t>
    </dgm:pt>
    <dgm:pt modelId="{60676A27-0E39-4748-96A9-8A99284C8570}" type="parTrans" cxnId="{0B770DA4-B52B-4B8E-8938-7C4200430739}">
      <dgm:prSet/>
      <dgm:spPr/>
      <dgm:t>
        <a:bodyPr/>
        <a:lstStyle/>
        <a:p>
          <a:endParaRPr lang="tr-TR"/>
        </a:p>
      </dgm:t>
    </dgm:pt>
    <dgm:pt modelId="{5B499CDB-1F71-4B43-947C-516E865B46F2}" type="sibTrans" cxnId="{0B770DA4-B52B-4B8E-8938-7C4200430739}">
      <dgm:prSet/>
      <dgm:spPr/>
      <dgm:t>
        <a:bodyPr/>
        <a:lstStyle/>
        <a:p>
          <a:endParaRPr lang="tr-TR"/>
        </a:p>
      </dgm:t>
    </dgm:pt>
    <dgm:pt modelId="{DFD911E1-E1A2-4E26-8B1E-5E94EF59FF19}">
      <dgm:prSet phldrT="[Metin]" custT="1"/>
      <dgm:spPr/>
      <dgm:t>
        <a:bodyPr/>
        <a:lstStyle/>
        <a:p>
          <a:r>
            <a:rPr lang="tr-TR" sz="2400" b="1" dirty="0" smtClean="0"/>
            <a:t>VAKF-I KÂFÎ</a:t>
          </a:r>
        </a:p>
        <a:p>
          <a:r>
            <a:rPr lang="ar-EG" sz="2400" b="1" dirty="0" smtClean="0"/>
            <a:t>الوقف الكافيُّ</a:t>
          </a:r>
          <a:endParaRPr lang="tr-TR" sz="2400" b="1" dirty="0"/>
        </a:p>
      </dgm:t>
    </dgm:pt>
    <dgm:pt modelId="{0D35D50F-0016-4E12-949B-CF62AD885142}" type="parTrans" cxnId="{F6EE460C-2521-42AE-84A1-FB5257137C07}">
      <dgm:prSet/>
      <dgm:spPr/>
      <dgm:t>
        <a:bodyPr/>
        <a:lstStyle/>
        <a:p>
          <a:endParaRPr lang="tr-TR"/>
        </a:p>
      </dgm:t>
    </dgm:pt>
    <dgm:pt modelId="{917D4973-84E6-412F-8335-671114826227}" type="sibTrans" cxnId="{F6EE460C-2521-42AE-84A1-FB5257137C07}">
      <dgm:prSet/>
      <dgm:spPr/>
      <dgm:t>
        <a:bodyPr/>
        <a:lstStyle/>
        <a:p>
          <a:endParaRPr lang="tr-TR"/>
        </a:p>
      </dgm:t>
    </dgm:pt>
    <dgm:pt modelId="{43D9177F-527D-4F73-BF6A-620915611C45}">
      <dgm:prSet custT="1"/>
      <dgm:spPr/>
      <dgm:t>
        <a:bodyPr/>
        <a:lstStyle/>
        <a:p>
          <a:r>
            <a:rPr lang="tr-TR" sz="2400" b="1" baseline="0" dirty="0" smtClean="0"/>
            <a:t>VAKF-I HASEN</a:t>
          </a:r>
        </a:p>
        <a:p>
          <a:r>
            <a:rPr lang="ar-EG" sz="2400" b="1" baseline="0" dirty="0" smtClean="0"/>
            <a:t>الوقف الحسنُ</a:t>
          </a:r>
          <a:endParaRPr lang="tr-TR" sz="2400" b="1" baseline="0" dirty="0"/>
        </a:p>
      </dgm:t>
    </dgm:pt>
    <dgm:pt modelId="{1CC4F6DC-AF00-46B7-8407-7E5AAEF2C3D2}" type="parTrans" cxnId="{D8EB813F-7583-4F25-B0CA-13365CC60B5A}">
      <dgm:prSet/>
      <dgm:spPr/>
      <dgm:t>
        <a:bodyPr/>
        <a:lstStyle/>
        <a:p>
          <a:endParaRPr lang="tr-TR"/>
        </a:p>
      </dgm:t>
    </dgm:pt>
    <dgm:pt modelId="{F2F0FD6E-F4F6-4799-BEDC-C285EA6DCFB0}" type="sibTrans" cxnId="{D8EB813F-7583-4F25-B0CA-13365CC60B5A}">
      <dgm:prSet/>
      <dgm:spPr/>
      <dgm:t>
        <a:bodyPr/>
        <a:lstStyle/>
        <a:p>
          <a:endParaRPr lang="tr-TR"/>
        </a:p>
      </dgm:t>
    </dgm:pt>
    <dgm:pt modelId="{A811E779-4E8E-4A9B-9ADA-98A348F5DDE5}">
      <dgm:prSet custT="1"/>
      <dgm:spPr/>
      <dgm:t>
        <a:bodyPr/>
        <a:lstStyle/>
        <a:p>
          <a:r>
            <a:rPr lang="tr-TR" sz="2400" b="1" dirty="0" smtClean="0"/>
            <a:t>VAKF-I KABÎH</a:t>
          </a:r>
        </a:p>
        <a:p>
          <a:r>
            <a:rPr lang="ar-EG" sz="2400" b="1" dirty="0" smtClean="0"/>
            <a:t>الوقف القبيحُ</a:t>
          </a:r>
          <a:endParaRPr lang="tr-TR" sz="2400" b="1" dirty="0"/>
        </a:p>
      </dgm:t>
    </dgm:pt>
    <dgm:pt modelId="{7EC3E061-97A7-4B02-943F-387216B24718}" type="parTrans" cxnId="{F2018C7E-897A-4820-930A-C7567E781586}">
      <dgm:prSet/>
      <dgm:spPr/>
      <dgm:t>
        <a:bodyPr/>
        <a:lstStyle/>
        <a:p>
          <a:endParaRPr lang="tr-TR"/>
        </a:p>
      </dgm:t>
    </dgm:pt>
    <dgm:pt modelId="{608D4ED4-F1AA-4F77-A0F3-62E314F771F2}" type="sibTrans" cxnId="{F2018C7E-897A-4820-930A-C7567E781586}">
      <dgm:prSet/>
      <dgm:spPr/>
      <dgm:t>
        <a:bodyPr/>
        <a:lstStyle/>
        <a:p>
          <a:endParaRPr lang="tr-TR"/>
        </a:p>
      </dgm:t>
    </dgm:pt>
    <dgm:pt modelId="{BA266CBE-9112-4E44-9428-877521C2908D}" type="pres">
      <dgm:prSet presAssocID="{58DBD45A-1549-4E94-9FB4-3B33CFF89F1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FB69FD02-BFB1-4297-B577-86539584ABFF}" type="pres">
      <dgm:prSet presAssocID="{B1B379A3-4266-4854-B961-A2698C30E15F}" presName="hierRoot1" presStyleCnt="0"/>
      <dgm:spPr/>
    </dgm:pt>
    <dgm:pt modelId="{A7DB2A4C-AE12-4EC0-B154-7E96E4695CEF}" type="pres">
      <dgm:prSet presAssocID="{B1B379A3-4266-4854-B961-A2698C30E15F}" presName="composite" presStyleCnt="0"/>
      <dgm:spPr/>
    </dgm:pt>
    <dgm:pt modelId="{46EBF23A-683C-4D6B-9FE0-5294A6629EF0}" type="pres">
      <dgm:prSet presAssocID="{B1B379A3-4266-4854-B961-A2698C30E15F}" presName="background" presStyleLbl="node0" presStyleIdx="0" presStyleCnt="1"/>
      <dgm:spPr/>
    </dgm:pt>
    <dgm:pt modelId="{CB9E8754-D6C4-4784-A48B-4E85FEEB8A31}" type="pres">
      <dgm:prSet presAssocID="{B1B379A3-4266-4854-B961-A2698C30E15F}" presName="text" presStyleLbl="fgAcc0" presStyleIdx="0" presStyleCnt="1" custScaleX="271238" custScaleY="20282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C7BE140-9CDE-4863-A6A7-AF286A059BE6}" type="pres">
      <dgm:prSet presAssocID="{B1B379A3-4266-4854-B961-A2698C30E15F}" presName="hierChild2" presStyleCnt="0"/>
      <dgm:spPr/>
    </dgm:pt>
    <dgm:pt modelId="{D0FCDFF0-CFDE-4E32-B4A0-D873B83CB442}" type="pres">
      <dgm:prSet presAssocID="{60676A27-0E39-4748-96A9-8A99284C8570}" presName="Name10" presStyleLbl="parChTrans1D2" presStyleIdx="0" presStyleCnt="4"/>
      <dgm:spPr/>
      <dgm:t>
        <a:bodyPr/>
        <a:lstStyle/>
        <a:p>
          <a:endParaRPr lang="tr-TR"/>
        </a:p>
      </dgm:t>
    </dgm:pt>
    <dgm:pt modelId="{4AF88784-34A7-48A3-AD6F-5FE30C56AF0B}" type="pres">
      <dgm:prSet presAssocID="{73CC9A5C-1071-49C8-8FD1-78797F007AA0}" presName="hierRoot2" presStyleCnt="0"/>
      <dgm:spPr/>
    </dgm:pt>
    <dgm:pt modelId="{F5F41329-ADDD-4975-AD15-1FE8437539D6}" type="pres">
      <dgm:prSet presAssocID="{73CC9A5C-1071-49C8-8FD1-78797F007AA0}" presName="composite2" presStyleCnt="0"/>
      <dgm:spPr/>
    </dgm:pt>
    <dgm:pt modelId="{FC116062-F7BB-4535-A9AA-190CE4529669}" type="pres">
      <dgm:prSet presAssocID="{73CC9A5C-1071-49C8-8FD1-78797F007AA0}" presName="background2" presStyleLbl="node2" presStyleIdx="0" presStyleCnt="4"/>
      <dgm:spPr/>
    </dgm:pt>
    <dgm:pt modelId="{48A9F0A6-EA47-4A15-9D87-14C67A6731CF}" type="pres">
      <dgm:prSet presAssocID="{73CC9A5C-1071-49C8-8FD1-78797F007AA0}" presName="text2" presStyleLbl="fgAcc2" presStyleIdx="0" presStyleCnt="4" custScaleX="137525" custScaleY="1487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D7DCACD-B3F7-46A0-8F7C-F923B559E400}" type="pres">
      <dgm:prSet presAssocID="{73CC9A5C-1071-49C8-8FD1-78797F007AA0}" presName="hierChild3" presStyleCnt="0"/>
      <dgm:spPr/>
    </dgm:pt>
    <dgm:pt modelId="{F08BF57A-1BBE-41B1-A15B-3B01D61F26C8}" type="pres">
      <dgm:prSet presAssocID="{0D35D50F-0016-4E12-949B-CF62AD885142}" presName="Name10" presStyleLbl="parChTrans1D2" presStyleIdx="1" presStyleCnt="4"/>
      <dgm:spPr/>
      <dgm:t>
        <a:bodyPr/>
        <a:lstStyle/>
        <a:p>
          <a:endParaRPr lang="tr-TR"/>
        </a:p>
      </dgm:t>
    </dgm:pt>
    <dgm:pt modelId="{7CF4AF1C-9521-4C79-A704-AD105BB3C37C}" type="pres">
      <dgm:prSet presAssocID="{DFD911E1-E1A2-4E26-8B1E-5E94EF59FF19}" presName="hierRoot2" presStyleCnt="0"/>
      <dgm:spPr/>
    </dgm:pt>
    <dgm:pt modelId="{F2BD74DA-677C-44C0-8EE2-A0DD23DDE69C}" type="pres">
      <dgm:prSet presAssocID="{DFD911E1-E1A2-4E26-8B1E-5E94EF59FF19}" presName="composite2" presStyleCnt="0"/>
      <dgm:spPr/>
    </dgm:pt>
    <dgm:pt modelId="{EBE09CC4-D889-42C6-B525-D1E4D5C3C293}" type="pres">
      <dgm:prSet presAssocID="{DFD911E1-E1A2-4E26-8B1E-5E94EF59FF19}" presName="background2" presStyleLbl="node2" presStyleIdx="1" presStyleCnt="4"/>
      <dgm:spPr/>
    </dgm:pt>
    <dgm:pt modelId="{D6B4035C-CD26-49E9-B515-10013BA377C0}" type="pres">
      <dgm:prSet presAssocID="{DFD911E1-E1A2-4E26-8B1E-5E94EF59FF19}" presName="text2" presStyleLbl="fgAcc2" presStyleIdx="1" presStyleCnt="4" custScaleX="144443" custScaleY="14975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36E7784-8F9F-430D-B129-E123E16B326E}" type="pres">
      <dgm:prSet presAssocID="{DFD911E1-E1A2-4E26-8B1E-5E94EF59FF19}" presName="hierChild3" presStyleCnt="0"/>
      <dgm:spPr/>
    </dgm:pt>
    <dgm:pt modelId="{B589FDDC-2E75-44B3-9FFB-5E8304FFD65E}" type="pres">
      <dgm:prSet presAssocID="{1CC4F6DC-AF00-46B7-8407-7E5AAEF2C3D2}" presName="Name10" presStyleLbl="parChTrans1D2" presStyleIdx="2" presStyleCnt="4"/>
      <dgm:spPr/>
      <dgm:t>
        <a:bodyPr/>
        <a:lstStyle/>
        <a:p>
          <a:endParaRPr lang="tr-TR"/>
        </a:p>
      </dgm:t>
    </dgm:pt>
    <dgm:pt modelId="{41DCE1CE-03A2-4DF9-8A8E-9BB71FA8D67D}" type="pres">
      <dgm:prSet presAssocID="{43D9177F-527D-4F73-BF6A-620915611C45}" presName="hierRoot2" presStyleCnt="0"/>
      <dgm:spPr/>
    </dgm:pt>
    <dgm:pt modelId="{89CFB3D7-D1F2-4B83-AE8F-A73FDA250013}" type="pres">
      <dgm:prSet presAssocID="{43D9177F-527D-4F73-BF6A-620915611C45}" presName="composite2" presStyleCnt="0"/>
      <dgm:spPr/>
    </dgm:pt>
    <dgm:pt modelId="{2CE832B7-A1D2-4CBE-9B43-4316FE07F6CE}" type="pres">
      <dgm:prSet presAssocID="{43D9177F-527D-4F73-BF6A-620915611C45}" presName="background2" presStyleLbl="node2" presStyleIdx="2" presStyleCnt="4"/>
      <dgm:spPr/>
    </dgm:pt>
    <dgm:pt modelId="{FE36ABC5-1657-4E54-87FB-3202148E7722}" type="pres">
      <dgm:prSet presAssocID="{43D9177F-527D-4F73-BF6A-620915611C45}" presName="text2" presStyleLbl="fgAcc2" presStyleIdx="2" presStyleCnt="4" custScaleX="157169" custScaleY="14975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D7AC39F-6E11-4873-ACEF-DA919DD8AF62}" type="pres">
      <dgm:prSet presAssocID="{43D9177F-527D-4F73-BF6A-620915611C45}" presName="hierChild3" presStyleCnt="0"/>
      <dgm:spPr/>
    </dgm:pt>
    <dgm:pt modelId="{2CBAD8D4-9ABC-40CE-B409-0F0E8BEB3B7C}" type="pres">
      <dgm:prSet presAssocID="{7EC3E061-97A7-4B02-943F-387216B24718}" presName="Name10" presStyleLbl="parChTrans1D2" presStyleIdx="3" presStyleCnt="4"/>
      <dgm:spPr/>
      <dgm:t>
        <a:bodyPr/>
        <a:lstStyle/>
        <a:p>
          <a:endParaRPr lang="tr-TR"/>
        </a:p>
      </dgm:t>
    </dgm:pt>
    <dgm:pt modelId="{1287AB0A-3FE9-416C-8529-71A54060E8FB}" type="pres">
      <dgm:prSet presAssocID="{A811E779-4E8E-4A9B-9ADA-98A348F5DDE5}" presName="hierRoot2" presStyleCnt="0"/>
      <dgm:spPr/>
    </dgm:pt>
    <dgm:pt modelId="{991DF9D1-5A75-475E-B969-2F54E4E3709A}" type="pres">
      <dgm:prSet presAssocID="{A811E779-4E8E-4A9B-9ADA-98A348F5DDE5}" presName="composite2" presStyleCnt="0"/>
      <dgm:spPr/>
    </dgm:pt>
    <dgm:pt modelId="{FFECE473-0F2C-4437-8F39-44E309289C4D}" type="pres">
      <dgm:prSet presAssocID="{A811E779-4E8E-4A9B-9ADA-98A348F5DDE5}" presName="background2" presStyleLbl="node2" presStyleIdx="3" presStyleCnt="4"/>
      <dgm:spPr/>
    </dgm:pt>
    <dgm:pt modelId="{DCC9DC35-8E32-44CF-88BE-7613A746A953}" type="pres">
      <dgm:prSet presAssocID="{A811E779-4E8E-4A9B-9ADA-98A348F5DDE5}" presName="text2" presStyleLbl="fgAcc2" presStyleIdx="3" presStyleCnt="4" custScaleX="165750" custScaleY="1392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68AC8AE-3A08-426F-B01F-10F4624E1057}" type="pres">
      <dgm:prSet presAssocID="{A811E779-4E8E-4A9B-9ADA-98A348F5DDE5}" presName="hierChild3" presStyleCnt="0"/>
      <dgm:spPr/>
    </dgm:pt>
  </dgm:ptLst>
  <dgm:cxnLst>
    <dgm:cxn modelId="{BAAFEFC1-10DD-4EAD-A186-2EC126F9C20E}" type="presOf" srcId="{A811E779-4E8E-4A9B-9ADA-98A348F5DDE5}" destId="{DCC9DC35-8E32-44CF-88BE-7613A746A953}" srcOrd="0" destOrd="0" presId="urn:microsoft.com/office/officeart/2005/8/layout/hierarchy1"/>
    <dgm:cxn modelId="{091BD9BC-64AD-4FB9-9EFC-B24E1184D37A}" type="presOf" srcId="{7EC3E061-97A7-4B02-943F-387216B24718}" destId="{2CBAD8D4-9ABC-40CE-B409-0F0E8BEB3B7C}" srcOrd="0" destOrd="0" presId="urn:microsoft.com/office/officeart/2005/8/layout/hierarchy1"/>
    <dgm:cxn modelId="{D8EB813F-7583-4F25-B0CA-13365CC60B5A}" srcId="{B1B379A3-4266-4854-B961-A2698C30E15F}" destId="{43D9177F-527D-4F73-BF6A-620915611C45}" srcOrd="2" destOrd="0" parTransId="{1CC4F6DC-AF00-46B7-8407-7E5AAEF2C3D2}" sibTransId="{F2F0FD6E-F4F6-4799-BEDC-C285EA6DCFB0}"/>
    <dgm:cxn modelId="{8AA86E0E-8857-45C5-A824-43F20997B47E}" type="presOf" srcId="{43D9177F-527D-4F73-BF6A-620915611C45}" destId="{FE36ABC5-1657-4E54-87FB-3202148E7722}" srcOrd="0" destOrd="0" presId="urn:microsoft.com/office/officeart/2005/8/layout/hierarchy1"/>
    <dgm:cxn modelId="{0B770DA4-B52B-4B8E-8938-7C4200430739}" srcId="{B1B379A3-4266-4854-B961-A2698C30E15F}" destId="{73CC9A5C-1071-49C8-8FD1-78797F007AA0}" srcOrd="0" destOrd="0" parTransId="{60676A27-0E39-4748-96A9-8A99284C8570}" sibTransId="{5B499CDB-1F71-4B43-947C-516E865B46F2}"/>
    <dgm:cxn modelId="{C8E710A1-0290-43F4-A82E-181674BDF6B0}" type="presOf" srcId="{0D35D50F-0016-4E12-949B-CF62AD885142}" destId="{F08BF57A-1BBE-41B1-A15B-3B01D61F26C8}" srcOrd="0" destOrd="0" presId="urn:microsoft.com/office/officeart/2005/8/layout/hierarchy1"/>
    <dgm:cxn modelId="{F6EE460C-2521-42AE-84A1-FB5257137C07}" srcId="{B1B379A3-4266-4854-B961-A2698C30E15F}" destId="{DFD911E1-E1A2-4E26-8B1E-5E94EF59FF19}" srcOrd="1" destOrd="0" parTransId="{0D35D50F-0016-4E12-949B-CF62AD885142}" sibTransId="{917D4973-84E6-412F-8335-671114826227}"/>
    <dgm:cxn modelId="{91FAF315-2C7C-404D-B88B-40AA39995B9C}" srcId="{58DBD45A-1549-4E94-9FB4-3B33CFF89F12}" destId="{B1B379A3-4266-4854-B961-A2698C30E15F}" srcOrd="0" destOrd="0" parTransId="{62B8C12D-58CF-4D2C-BE33-0DA151EB4D7A}" sibTransId="{93408B0C-6051-4EE7-AE4A-3E29220324B6}"/>
    <dgm:cxn modelId="{43B3D6B6-62EB-4C6F-9047-381D5CC26E18}" type="presOf" srcId="{DFD911E1-E1A2-4E26-8B1E-5E94EF59FF19}" destId="{D6B4035C-CD26-49E9-B515-10013BA377C0}" srcOrd="0" destOrd="0" presId="urn:microsoft.com/office/officeart/2005/8/layout/hierarchy1"/>
    <dgm:cxn modelId="{9A4DF667-2279-480D-ABE4-97523D49C531}" type="presOf" srcId="{B1B379A3-4266-4854-B961-A2698C30E15F}" destId="{CB9E8754-D6C4-4784-A48B-4E85FEEB8A31}" srcOrd="0" destOrd="0" presId="urn:microsoft.com/office/officeart/2005/8/layout/hierarchy1"/>
    <dgm:cxn modelId="{F2018C7E-897A-4820-930A-C7567E781586}" srcId="{B1B379A3-4266-4854-B961-A2698C30E15F}" destId="{A811E779-4E8E-4A9B-9ADA-98A348F5DDE5}" srcOrd="3" destOrd="0" parTransId="{7EC3E061-97A7-4B02-943F-387216B24718}" sibTransId="{608D4ED4-F1AA-4F77-A0F3-62E314F771F2}"/>
    <dgm:cxn modelId="{025BBCE1-5F63-49E8-9159-3297DCB15DEB}" type="presOf" srcId="{1CC4F6DC-AF00-46B7-8407-7E5AAEF2C3D2}" destId="{B589FDDC-2E75-44B3-9FFB-5E8304FFD65E}" srcOrd="0" destOrd="0" presId="urn:microsoft.com/office/officeart/2005/8/layout/hierarchy1"/>
    <dgm:cxn modelId="{F2F1B51D-B5AC-47AE-9E77-50C4E20D7F2B}" type="presOf" srcId="{60676A27-0E39-4748-96A9-8A99284C8570}" destId="{D0FCDFF0-CFDE-4E32-B4A0-D873B83CB442}" srcOrd="0" destOrd="0" presId="urn:microsoft.com/office/officeart/2005/8/layout/hierarchy1"/>
    <dgm:cxn modelId="{ACBE2E5F-C92C-400D-A374-250100014B6F}" type="presOf" srcId="{58DBD45A-1549-4E94-9FB4-3B33CFF89F12}" destId="{BA266CBE-9112-4E44-9428-877521C2908D}" srcOrd="0" destOrd="0" presId="urn:microsoft.com/office/officeart/2005/8/layout/hierarchy1"/>
    <dgm:cxn modelId="{E2B2940D-29F4-4755-B142-55BB6FDB909E}" type="presOf" srcId="{73CC9A5C-1071-49C8-8FD1-78797F007AA0}" destId="{48A9F0A6-EA47-4A15-9D87-14C67A6731CF}" srcOrd="0" destOrd="0" presId="urn:microsoft.com/office/officeart/2005/8/layout/hierarchy1"/>
    <dgm:cxn modelId="{313935DC-4D38-4F13-B5E9-2EC1987AFF09}" type="presParOf" srcId="{BA266CBE-9112-4E44-9428-877521C2908D}" destId="{FB69FD02-BFB1-4297-B577-86539584ABFF}" srcOrd="0" destOrd="0" presId="urn:microsoft.com/office/officeart/2005/8/layout/hierarchy1"/>
    <dgm:cxn modelId="{9D7C1D5E-2C03-4C9D-9FD8-C906C87FEE88}" type="presParOf" srcId="{FB69FD02-BFB1-4297-B577-86539584ABFF}" destId="{A7DB2A4C-AE12-4EC0-B154-7E96E4695CEF}" srcOrd="0" destOrd="0" presId="urn:microsoft.com/office/officeart/2005/8/layout/hierarchy1"/>
    <dgm:cxn modelId="{81C33A4C-F394-4D91-B8DD-D53BD769126E}" type="presParOf" srcId="{A7DB2A4C-AE12-4EC0-B154-7E96E4695CEF}" destId="{46EBF23A-683C-4D6B-9FE0-5294A6629EF0}" srcOrd="0" destOrd="0" presId="urn:microsoft.com/office/officeart/2005/8/layout/hierarchy1"/>
    <dgm:cxn modelId="{97A4F143-8191-4AE0-AA13-19DB6456189D}" type="presParOf" srcId="{A7DB2A4C-AE12-4EC0-B154-7E96E4695CEF}" destId="{CB9E8754-D6C4-4784-A48B-4E85FEEB8A31}" srcOrd="1" destOrd="0" presId="urn:microsoft.com/office/officeart/2005/8/layout/hierarchy1"/>
    <dgm:cxn modelId="{AE36B5A8-57ED-4438-A48F-50AA2CD1B8EA}" type="presParOf" srcId="{FB69FD02-BFB1-4297-B577-86539584ABFF}" destId="{AC7BE140-9CDE-4863-A6A7-AF286A059BE6}" srcOrd="1" destOrd="0" presId="urn:microsoft.com/office/officeart/2005/8/layout/hierarchy1"/>
    <dgm:cxn modelId="{2DDC8B6D-9208-4C3F-A08F-4A9514E8FEC6}" type="presParOf" srcId="{AC7BE140-9CDE-4863-A6A7-AF286A059BE6}" destId="{D0FCDFF0-CFDE-4E32-B4A0-D873B83CB442}" srcOrd="0" destOrd="0" presId="urn:microsoft.com/office/officeart/2005/8/layout/hierarchy1"/>
    <dgm:cxn modelId="{F4C9F8E9-36EC-4877-876D-85D6E3E43FD8}" type="presParOf" srcId="{AC7BE140-9CDE-4863-A6A7-AF286A059BE6}" destId="{4AF88784-34A7-48A3-AD6F-5FE30C56AF0B}" srcOrd="1" destOrd="0" presId="urn:microsoft.com/office/officeart/2005/8/layout/hierarchy1"/>
    <dgm:cxn modelId="{CCE907DB-5FE1-4ABF-9384-D68EAE396D07}" type="presParOf" srcId="{4AF88784-34A7-48A3-AD6F-5FE30C56AF0B}" destId="{F5F41329-ADDD-4975-AD15-1FE8437539D6}" srcOrd="0" destOrd="0" presId="urn:microsoft.com/office/officeart/2005/8/layout/hierarchy1"/>
    <dgm:cxn modelId="{ABCB88D5-690A-4B4D-92AB-48E80ACEB0F4}" type="presParOf" srcId="{F5F41329-ADDD-4975-AD15-1FE8437539D6}" destId="{FC116062-F7BB-4535-A9AA-190CE4529669}" srcOrd="0" destOrd="0" presId="urn:microsoft.com/office/officeart/2005/8/layout/hierarchy1"/>
    <dgm:cxn modelId="{C3776CE2-9F8B-4866-89D0-5A698782FFEC}" type="presParOf" srcId="{F5F41329-ADDD-4975-AD15-1FE8437539D6}" destId="{48A9F0A6-EA47-4A15-9D87-14C67A6731CF}" srcOrd="1" destOrd="0" presId="urn:microsoft.com/office/officeart/2005/8/layout/hierarchy1"/>
    <dgm:cxn modelId="{6A65D84B-020F-4FB7-8220-8D27BA4DEAE5}" type="presParOf" srcId="{4AF88784-34A7-48A3-AD6F-5FE30C56AF0B}" destId="{6D7DCACD-B3F7-46A0-8F7C-F923B559E400}" srcOrd="1" destOrd="0" presId="urn:microsoft.com/office/officeart/2005/8/layout/hierarchy1"/>
    <dgm:cxn modelId="{E1990F4B-0E9F-446F-948A-4AFEE1E094B8}" type="presParOf" srcId="{AC7BE140-9CDE-4863-A6A7-AF286A059BE6}" destId="{F08BF57A-1BBE-41B1-A15B-3B01D61F26C8}" srcOrd="2" destOrd="0" presId="urn:microsoft.com/office/officeart/2005/8/layout/hierarchy1"/>
    <dgm:cxn modelId="{99FD0C95-17AB-4B29-90C6-831E2E2E35D8}" type="presParOf" srcId="{AC7BE140-9CDE-4863-A6A7-AF286A059BE6}" destId="{7CF4AF1C-9521-4C79-A704-AD105BB3C37C}" srcOrd="3" destOrd="0" presId="urn:microsoft.com/office/officeart/2005/8/layout/hierarchy1"/>
    <dgm:cxn modelId="{66C0C444-33EC-4D3F-A006-C858107A1B25}" type="presParOf" srcId="{7CF4AF1C-9521-4C79-A704-AD105BB3C37C}" destId="{F2BD74DA-677C-44C0-8EE2-A0DD23DDE69C}" srcOrd="0" destOrd="0" presId="urn:microsoft.com/office/officeart/2005/8/layout/hierarchy1"/>
    <dgm:cxn modelId="{7AF8C6D4-A214-411E-A915-B34FC97A0B63}" type="presParOf" srcId="{F2BD74DA-677C-44C0-8EE2-A0DD23DDE69C}" destId="{EBE09CC4-D889-42C6-B525-D1E4D5C3C293}" srcOrd="0" destOrd="0" presId="urn:microsoft.com/office/officeart/2005/8/layout/hierarchy1"/>
    <dgm:cxn modelId="{B1F4FA0D-965E-43F6-B6A0-74369EEE2FF3}" type="presParOf" srcId="{F2BD74DA-677C-44C0-8EE2-A0DD23DDE69C}" destId="{D6B4035C-CD26-49E9-B515-10013BA377C0}" srcOrd="1" destOrd="0" presId="urn:microsoft.com/office/officeart/2005/8/layout/hierarchy1"/>
    <dgm:cxn modelId="{041D0A29-D559-477A-A499-23D381424E71}" type="presParOf" srcId="{7CF4AF1C-9521-4C79-A704-AD105BB3C37C}" destId="{036E7784-8F9F-430D-B129-E123E16B326E}" srcOrd="1" destOrd="0" presId="urn:microsoft.com/office/officeart/2005/8/layout/hierarchy1"/>
    <dgm:cxn modelId="{E490E159-89A6-4096-BC74-5261E5FBEB74}" type="presParOf" srcId="{AC7BE140-9CDE-4863-A6A7-AF286A059BE6}" destId="{B589FDDC-2E75-44B3-9FFB-5E8304FFD65E}" srcOrd="4" destOrd="0" presId="urn:microsoft.com/office/officeart/2005/8/layout/hierarchy1"/>
    <dgm:cxn modelId="{38952CDE-94AB-482F-B27F-CDC557A73C7B}" type="presParOf" srcId="{AC7BE140-9CDE-4863-A6A7-AF286A059BE6}" destId="{41DCE1CE-03A2-4DF9-8A8E-9BB71FA8D67D}" srcOrd="5" destOrd="0" presId="urn:microsoft.com/office/officeart/2005/8/layout/hierarchy1"/>
    <dgm:cxn modelId="{ACBC58DF-6423-4A2D-9403-05F05DFF7217}" type="presParOf" srcId="{41DCE1CE-03A2-4DF9-8A8E-9BB71FA8D67D}" destId="{89CFB3D7-D1F2-4B83-AE8F-A73FDA250013}" srcOrd="0" destOrd="0" presId="urn:microsoft.com/office/officeart/2005/8/layout/hierarchy1"/>
    <dgm:cxn modelId="{728C1E41-0460-4298-AB3C-BF537C0FCE75}" type="presParOf" srcId="{89CFB3D7-D1F2-4B83-AE8F-A73FDA250013}" destId="{2CE832B7-A1D2-4CBE-9B43-4316FE07F6CE}" srcOrd="0" destOrd="0" presId="urn:microsoft.com/office/officeart/2005/8/layout/hierarchy1"/>
    <dgm:cxn modelId="{2B72EF02-AA45-4889-B213-A4287E7ECA98}" type="presParOf" srcId="{89CFB3D7-D1F2-4B83-AE8F-A73FDA250013}" destId="{FE36ABC5-1657-4E54-87FB-3202148E7722}" srcOrd="1" destOrd="0" presId="urn:microsoft.com/office/officeart/2005/8/layout/hierarchy1"/>
    <dgm:cxn modelId="{90DDB091-9F4A-49D0-A172-B1D05286FCC7}" type="presParOf" srcId="{41DCE1CE-03A2-4DF9-8A8E-9BB71FA8D67D}" destId="{9D7AC39F-6E11-4873-ACEF-DA919DD8AF62}" srcOrd="1" destOrd="0" presId="urn:microsoft.com/office/officeart/2005/8/layout/hierarchy1"/>
    <dgm:cxn modelId="{45765A92-1865-4B49-9C7A-F7A95B6630D7}" type="presParOf" srcId="{AC7BE140-9CDE-4863-A6A7-AF286A059BE6}" destId="{2CBAD8D4-9ABC-40CE-B409-0F0E8BEB3B7C}" srcOrd="6" destOrd="0" presId="urn:microsoft.com/office/officeart/2005/8/layout/hierarchy1"/>
    <dgm:cxn modelId="{FB459BF0-6083-4727-A21F-EF1CF287A751}" type="presParOf" srcId="{AC7BE140-9CDE-4863-A6A7-AF286A059BE6}" destId="{1287AB0A-3FE9-416C-8529-71A54060E8FB}" srcOrd="7" destOrd="0" presId="urn:microsoft.com/office/officeart/2005/8/layout/hierarchy1"/>
    <dgm:cxn modelId="{C8A8AE8B-76A1-421D-BCA0-1887D94A2B5D}" type="presParOf" srcId="{1287AB0A-3FE9-416C-8529-71A54060E8FB}" destId="{991DF9D1-5A75-475E-B969-2F54E4E3709A}" srcOrd="0" destOrd="0" presId="urn:microsoft.com/office/officeart/2005/8/layout/hierarchy1"/>
    <dgm:cxn modelId="{2125DD10-175B-4C35-92FC-7AC3148918CB}" type="presParOf" srcId="{991DF9D1-5A75-475E-B969-2F54E4E3709A}" destId="{FFECE473-0F2C-4437-8F39-44E309289C4D}" srcOrd="0" destOrd="0" presId="urn:microsoft.com/office/officeart/2005/8/layout/hierarchy1"/>
    <dgm:cxn modelId="{A40FFECC-451C-4B4B-95D4-2B5C4DEDA117}" type="presParOf" srcId="{991DF9D1-5A75-475E-B969-2F54E4E3709A}" destId="{DCC9DC35-8E32-44CF-88BE-7613A746A953}" srcOrd="1" destOrd="0" presId="urn:microsoft.com/office/officeart/2005/8/layout/hierarchy1"/>
    <dgm:cxn modelId="{0AD77E3F-C2FF-43C5-B933-169600A69F9A}" type="presParOf" srcId="{1287AB0A-3FE9-416C-8529-71A54060E8FB}" destId="{068AC8AE-3A08-426F-B01F-10F4624E105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BAD8D4-9ABC-40CE-B409-0F0E8BEB3B7C}">
      <dsp:nvSpPr>
        <dsp:cNvPr id="0" name=""/>
        <dsp:cNvSpPr/>
      </dsp:nvSpPr>
      <dsp:spPr>
        <a:xfrm>
          <a:off x="4497660" y="3200609"/>
          <a:ext cx="3384114" cy="389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206"/>
              </a:lnTo>
              <a:lnTo>
                <a:pt x="3384114" y="265206"/>
              </a:lnTo>
              <a:lnTo>
                <a:pt x="3384114" y="3891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89FDDC-2E75-44B3-9FFB-5E8304FFD65E}">
      <dsp:nvSpPr>
        <dsp:cNvPr id="0" name=""/>
        <dsp:cNvSpPr/>
      </dsp:nvSpPr>
      <dsp:spPr>
        <a:xfrm>
          <a:off x="4497660" y="3200609"/>
          <a:ext cx="926243" cy="389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206"/>
              </a:lnTo>
              <a:lnTo>
                <a:pt x="926243" y="265206"/>
              </a:lnTo>
              <a:lnTo>
                <a:pt x="926243" y="3891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8BF57A-1BBE-41B1-A15B-3B01D61F26C8}">
      <dsp:nvSpPr>
        <dsp:cNvPr id="0" name=""/>
        <dsp:cNvSpPr/>
      </dsp:nvSpPr>
      <dsp:spPr>
        <a:xfrm>
          <a:off x="3108589" y="3200609"/>
          <a:ext cx="1389070" cy="389168"/>
        </a:xfrm>
        <a:custGeom>
          <a:avLst/>
          <a:gdLst/>
          <a:ahLst/>
          <a:cxnLst/>
          <a:rect l="0" t="0" r="0" b="0"/>
          <a:pathLst>
            <a:path>
              <a:moveTo>
                <a:pt x="1389070" y="0"/>
              </a:moveTo>
              <a:lnTo>
                <a:pt x="1389070" y="265206"/>
              </a:lnTo>
              <a:lnTo>
                <a:pt x="0" y="265206"/>
              </a:lnTo>
              <a:lnTo>
                <a:pt x="0" y="3891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FCDFF0-CFDE-4E32-B4A0-D873B83CB442}">
      <dsp:nvSpPr>
        <dsp:cNvPr id="0" name=""/>
        <dsp:cNvSpPr/>
      </dsp:nvSpPr>
      <dsp:spPr>
        <a:xfrm>
          <a:off x="924705" y="3200609"/>
          <a:ext cx="3572955" cy="389168"/>
        </a:xfrm>
        <a:custGeom>
          <a:avLst/>
          <a:gdLst/>
          <a:ahLst/>
          <a:cxnLst/>
          <a:rect l="0" t="0" r="0" b="0"/>
          <a:pathLst>
            <a:path>
              <a:moveTo>
                <a:pt x="3572955" y="0"/>
              </a:moveTo>
              <a:lnTo>
                <a:pt x="3572955" y="265206"/>
              </a:lnTo>
              <a:lnTo>
                <a:pt x="0" y="265206"/>
              </a:lnTo>
              <a:lnTo>
                <a:pt x="0" y="3891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EBF23A-683C-4D6B-9FE0-5294A6629EF0}">
      <dsp:nvSpPr>
        <dsp:cNvPr id="0" name=""/>
        <dsp:cNvSpPr/>
      </dsp:nvSpPr>
      <dsp:spPr>
        <a:xfrm>
          <a:off x="2682923" y="1477217"/>
          <a:ext cx="3629472" cy="17233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9E8754-D6C4-4784-A48B-4E85FEEB8A31}">
      <dsp:nvSpPr>
        <dsp:cNvPr id="0" name=""/>
        <dsp:cNvSpPr/>
      </dsp:nvSpPr>
      <dsp:spPr>
        <a:xfrm>
          <a:off x="2831603" y="1618462"/>
          <a:ext cx="3629472" cy="17233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500" kern="1200" dirty="0" smtClean="0"/>
            <a:t>VAKFIN KISIMLARI</a:t>
          </a:r>
          <a:endParaRPr lang="tr-TR" sz="4500" kern="1200" dirty="0"/>
        </a:p>
      </dsp:txBody>
      <dsp:txXfrm>
        <a:off x="2882079" y="1668938"/>
        <a:ext cx="3528520" cy="1622439"/>
      </dsp:txXfrm>
    </dsp:sp>
    <dsp:sp modelId="{FC116062-F7BB-4535-A9AA-190CE4529669}">
      <dsp:nvSpPr>
        <dsp:cNvPr id="0" name=""/>
        <dsp:cNvSpPr/>
      </dsp:nvSpPr>
      <dsp:spPr>
        <a:xfrm>
          <a:off x="4584" y="3589777"/>
          <a:ext cx="1840240" cy="12638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A9F0A6-EA47-4A15-9D87-14C67A6731CF}">
      <dsp:nvSpPr>
        <dsp:cNvPr id="0" name=""/>
        <dsp:cNvSpPr/>
      </dsp:nvSpPr>
      <dsp:spPr>
        <a:xfrm>
          <a:off x="153263" y="3731022"/>
          <a:ext cx="1840240" cy="12638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VAKF-I TAM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400" b="1" kern="1200" dirty="0" smtClean="0"/>
            <a:t>الوقف التَّامُّ</a:t>
          </a:r>
          <a:endParaRPr lang="tr-TR" sz="2400" b="1" kern="1200" dirty="0"/>
        </a:p>
      </dsp:txBody>
      <dsp:txXfrm>
        <a:off x="190280" y="3768039"/>
        <a:ext cx="1766206" cy="1189813"/>
      </dsp:txXfrm>
    </dsp:sp>
    <dsp:sp modelId="{EBE09CC4-D889-42C6-B525-D1E4D5C3C293}">
      <dsp:nvSpPr>
        <dsp:cNvPr id="0" name=""/>
        <dsp:cNvSpPr/>
      </dsp:nvSpPr>
      <dsp:spPr>
        <a:xfrm>
          <a:off x="2142184" y="3589777"/>
          <a:ext cx="1932811" cy="12724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4035C-CD26-49E9-B515-10013BA377C0}">
      <dsp:nvSpPr>
        <dsp:cNvPr id="0" name=""/>
        <dsp:cNvSpPr/>
      </dsp:nvSpPr>
      <dsp:spPr>
        <a:xfrm>
          <a:off x="2290863" y="3731022"/>
          <a:ext cx="1932811" cy="12724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VAKF-I KÂFÎ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400" b="1" kern="1200" dirty="0" smtClean="0"/>
            <a:t>الوقف الكافيُّ</a:t>
          </a:r>
          <a:endParaRPr lang="tr-TR" sz="2400" b="1" kern="1200" dirty="0"/>
        </a:p>
      </dsp:txBody>
      <dsp:txXfrm>
        <a:off x="2328132" y="3768291"/>
        <a:ext cx="1858273" cy="1197933"/>
      </dsp:txXfrm>
    </dsp:sp>
    <dsp:sp modelId="{2CE832B7-A1D2-4CBE-9B43-4316FE07F6CE}">
      <dsp:nvSpPr>
        <dsp:cNvPr id="0" name=""/>
        <dsp:cNvSpPr/>
      </dsp:nvSpPr>
      <dsp:spPr>
        <a:xfrm>
          <a:off x="4372354" y="3589777"/>
          <a:ext cx="2103099" cy="12724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36ABC5-1657-4E54-87FB-3202148E7722}">
      <dsp:nvSpPr>
        <dsp:cNvPr id="0" name=""/>
        <dsp:cNvSpPr/>
      </dsp:nvSpPr>
      <dsp:spPr>
        <a:xfrm>
          <a:off x="4521033" y="3731022"/>
          <a:ext cx="2103099" cy="12724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baseline="0" dirty="0" smtClean="0"/>
            <a:t>VAKF-I HASEN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400" b="1" kern="1200" baseline="0" dirty="0" smtClean="0"/>
            <a:t>الوقف الحسنُ</a:t>
          </a:r>
          <a:endParaRPr lang="tr-TR" sz="2400" b="1" kern="1200" baseline="0" dirty="0"/>
        </a:p>
      </dsp:txBody>
      <dsp:txXfrm>
        <a:off x="4558303" y="3768292"/>
        <a:ext cx="2028559" cy="1197939"/>
      </dsp:txXfrm>
    </dsp:sp>
    <dsp:sp modelId="{FFECE473-0F2C-4437-8F39-44E309289C4D}">
      <dsp:nvSpPr>
        <dsp:cNvPr id="0" name=""/>
        <dsp:cNvSpPr/>
      </dsp:nvSpPr>
      <dsp:spPr>
        <a:xfrm>
          <a:off x="6772812" y="3589777"/>
          <a:ext cx="2217923" cy="1183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C9DC35-8E32-44CF-88BE-7613A746A953}">
      <dsp:nvSpPr>
        <dsp:cNvPr id="0" name=""/>
        <dsp:cNvSpPr/>
      </dsp:nvSpPr>
      <dsp:spPr>
        <a:xfrm>
          <a:off x="6921491" y="3731022"/>
          <a:ext cx="2217923" cy="1183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VAKF-I KABÎH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400" b="1" kern="1200" dirty="0" smtClean="0"/>
            <a:t>الوقف القبيحُ</a:t>
          </a:r>
          <a:endParaRPr lang="tr-TR" sz="2400" b="1" kern="1200" dirty="0"/>
        </a:p>
      </dsp:txBody>
      <dsp:txXfrm>
        <a:off x="6956144" y="3765675"/>
        <a:ext cx="2148617" cy="1113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الوقف ولإبتداء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Vakf (</a:t>
            </a:r>
            <a:r>
              <a:rPr lang="ar-EG" dirty="0" smtClean="0"/>
              <a:t>الوقف</a:t>
            </a:r>
            <a:r>
              <a:rPr lang="tr-TR" dirty="0" smtClean="0"/>
              <a:t>) durmak, durdurmak demektir.</a:t>
            </a:r>
          </a:p>
          <a:p>
            <a:pPr algn="just"/>
            <a:r>
              <a:rPr lang="tr-TR" dirty="0" smtClean="0"/>
              <a:t>Tecvîd ilminde vakf, okumaya tekrar başlamak niyetiyle nefes alacak zaman kadar sesi kesmeye denir. </a:t>
            </a:r>
          </a:p>
          <a:p>
            <a:pPr algn="just"/>
            <a:r>
              <a:rPr lang="tr-TR" b="1" u="sng" dirty="0" smtClean="0"/>
              <a:t>Vakfta esas olan iskândır.</a:t>
            </a:r>
            <a:r>
              <a:rPr lang="tr-TR" dirty="0" smtClean="0"/>
              <a:t> Yani kelimenin sonunu sakin kılarak durmaktır.</a:t>
            </a:r>
          </a:p>
          <a:p>
            <a:pPr algn="just"/>
            <a:r>
              <a:rPr lang="tr-TR" dirty="0" smtClean="0"/>
              <a:t>Kat’ (</a:t>
            </a:r>
            <a:r>
              <a:rPr lang="ar-EG" dirty="0" smtClean="0"/>
              <a:t>القطع</a:t>
            </a:r>
            <a:r>
              <a:rPr lang="tr-TR" dirty="0" smtClean="0"/>
              <a:t>) ise kıraatten tamamen ayrılmak maksadıyla okuyuşu kesmeye denir.</a:t>
            </a:r>
          </a:p>
          <a:p>
            <a:pPr algn="just"/>
            <a:r>
              <a:rPr lang="tr-TR" dirty="0" smtClean="0"/>
              <a:t>Kat’ </a:t>
            </a:r>
            <a:r>
              <a:rPr lang="tr-TR" dirty="0" err="1" smtClean="0"/>
              <a:t>manânın</a:t>
            </a:r>
            <a:r>
              <a:rPr lang="tr-TR" dirty="0" smtClean="0"/>
              <a:t> tamam olduğu ayet sonlarında yapılır.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TENVİNDE VAKF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Kesreli ve </a:t>
            </a:r>
            <a:r>
              <a:rPr lang="tr-TR" dirty="0" err="1" smtClean="0"/>
              <a:t>dammeli</a:t>
            </a:r>
            <a:r>
              <a:rPr lang="tr-TR" dirty="0" smtClean="0"/>
              <a:t> </a:t>
            </a:r>
            <a:r>
              <a:rPr lang="tr-TR" dirty="0" err="1" smtClean="0"/>
              <a:t>tenvinler</a:t>
            </a:r>
            <a:r>
              <a:rPr lang="tr-TR" dirty="0" smtClean="0"/>
              <a:t> üzerinde vakf yapıldığında bunlar düşer ve son harf sükûn okunur.</a:t>
            </a:r>
            <a:endParaRPr lang="ar-EG" sz="4000" dirty="0" smtClean="0">
              <a:latin typeface="Estrangelo Edessa" pitchFamily="66"/>
              <a:cs typeface="Estrangelo Edessa" pitchFamily="66"/>
            </a:endParaRPr>
          </a:p>
          <a:p>
            <a:pPr algn="just">
              <a:buFont typeface="Wingdings" pitchFamily="2" charset="2"/>
              <a:buChar char="à"/>
            </a:pPr>
            <a:r>
              <a:rPr lang="ar-EG" sz="4000" b="1" dirty="0" smtClean="0">
                <a:cs typeface="Estrangelo Edessa" pitchFamily="66"/>
                <a:sym typeface="Wingdings" pitchFamily="2" charset="2"/>
              </a:rPr>
              <a:t>سَائِلٌ</a:t>
            </a:r>
            <a:r>
              <a:rPr lang="tr-TR" sz="4000" dirty="0" smtClean="0">
                <a:cs typeface="Estrangelo Edessa" pitchFamily="66"/>
                <a:sym typeface="Wingdings" pitchFamily="2" charset="2"/>
              </a:rPr>
              <a:t> – </a:t>
            </a:r>
            <a:r>
              <a:rPr lang="ar-EG" sz="4000" b="1" dirty="0" smtClean="0">
                <a:cs typeface="Estrangelo Edessa" pitchFamily="66"/>
                <a:sym typeface="Wingdings" pitchFamily="2" charset="2"/>
              </a:rPr>
              <a:t>سَائِلْ</a:t>
            </a:r>
            <a:r>
              <a:rPr lang="tr-TR" sz="4000" dirty="0" smtClean="0">
                <a:cs typeface="Estrangelo Edessa" pitchFamily="66"/>
                <a:sym typeface="Wingdings" pitchFamily="2" charset="2"/>
              </a:rPr>
              <a:t>  , </a:t>
            </a:r>
            <a:r>
              <a:rPr lang="ar-EG" sz="4000" b="1" dirty="0" smtClean="0">
                <a:cs typeface="Estrangelo Edessa" pitchFamily="66"/>
                <a:sym typeface="Wingdings" pitchFamily="2" charset="2"/>
              </a:rPr>
              <a:t>مَأْكُول</a:t>
            </a:r>
            <a:r>
              <a:rPr lang="ar-EG" sz="4000" dirty="0" smtClean="0">
                <a:cs typeface="+mj-cs"/>
                <a:sym typeface="Wingdings" pitchFamily="2" charset="2"/>
              </a:rPr>
              <a:t> ٍ</a:t>
            </a:r>
            <a:r>
              <a:rPr lang="tr-TR" sz="4000" dirty="0" smtClean="0">
                <a:cs typeface="+mj-cs"/>
                <a:sym typeface="Wingdings" pitchFamily="2" charset="2"/>
              </a:rPr>
              <a:t> - </a:t>
            </a:r>
            <a:r>
              <a:rPr lang="ar-EG" b="1" dirty="0" smtClean="0">
                <a:cs typeface="Estrangelo Edessa" pitchFamily="66"/>
                <a:sym typeface="Wingdings" pitchFamily="2" charset="2"/>
              </a:rPr>
              <a:t>مَأْكُولْ</a:t>
            </a:r>
            <a:r>
              <a:rPr lang="ar-EG" b="1" dirty="0" smtClean="0">
                <a:sym typeface="Wingdings" pitchFamily="2" charset="2"/>
              </a:rPr>
              <a:t> </a:t>
            </a:r>
            <a:r>
              <a:rPr lang="tr-TR" b="1" dirty="0" smtClean="0">
                <a:sym typeface="Wingdings" pitchFamily="2" charset="2"/>
              </a:rPr>
              <a:t> </a:t>
            </a:r>
          </a:p>
          <a:p>
            <a:pPr algn="just"/>
            <a:r>
              <a:rPr lang="tr-TR" dirty="0" smtClean="0"/>
              <a:t>Fethalı tenvin üzerinde vakf yapılacağı zaman tenvin elife çevrilir ve Medd-i Tabiî yapılarak vakfedilir. </a:t>
            </a:r>
          </a:p>
          <a:p>
            <a:pPr algn="just">
              <a:buFont typeface="Wingdings" pitchFamily="2" charset="2"/>
              <a:buChar char="à"/>
            </a:pPr>
            <a:r>
              <a:rPr lang="ar-EG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مَاءً</a:t>
            </a:r>
            <a:r>
              <a:rPr lang="tr-TR" dirty="0" smtClean="0">
                <a:sym typeface="Wingdings" pitchFamily="2" charset="2"/>
              </a:rPr>
              <a:t> – </a:t>
            </a:r>
            <a:r>
              <a:rPr lang="ar-EG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مَاءَا</a:t>
            </a:r>
            <a:r>
              <a:rPr lang="tr-TR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, </a:t>
            </a:r>
            <a:r>
              <a:rPr lang="ar-EG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تَوَّابًا</a:t>
            </a:r>
            <a:r>
              <a:rPr lang="tr-TR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- </a:t>
            </a:r>
            <a:r>
              <a:rPr lang="ar-EG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تَوَّابَا</a:t>
            </a:r>
            <a:r>
              <a:rPr lang="tr-TR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</a:t>
            </a:r>
          </a:p>
          <a:p>
            <a:pPr algn="just"/>
            <a:r>
              <a:rPr lang="tr-TR" dirty="0" smtClean="0">
                <a:cs typeface="Estrangelo Edessa" pitchFamily="66"/>
                <a:sym typeface="Wingdings" pitchFamily="2" charset="2"/>
              </a:rPr>
              <a:t>Eğer fethalı tenvin </a:t>
            </a:r>
            <a:r>
              <a:rPr lang="tr-TR" dirty="0" err="1" smtClean="0">
                <a:cs typeface="Estrangelo Edessa" pitchFamily="66"/>
                <a:sym typeface="Wingdings" pitchFamily="2" charset="2"/>
              </a:rPr>
              <a:t>tâ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-i </a:t>
            </a:r>
            <a:r>
              <a:rPr lang="tr-TR" dirty="0" err="1" smtClean="0">
                <a:cs typeface="Estrangelo Edessa" pitchFamily="66"/>
                <a:sym typeface="Wingdings" pitchFamily="2" charset="2"/>
              </a:rPr>
              <a:t>te’nîs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 (kapalı </a:t>
            </a:r>
            <a:r>
              <a:rPr lang="tr-TR" dirty="0" err="1" smtClean="0">
                <a:cs typeface="Estrangelo Edessa" pitchFamily="66"/>
                <a:sym typeface="Wingdings" pitchFamily="2" charset="2"/>
              </a:rPr>
              <a:t>tâ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=</a:t>
            </a:r>
            <a:r>
              <a:rPr lang="ar-EG" dirty="0" smtClean="0">
                <a:cs typeface="Estrangelo Edessa" pitchFamily="66"/>
                <a:sym typeface="Wingdings" pitchFamily="2" charset="2"/>
              </a:rPr>
              <a:t> 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 </a:t>
            </a:r>
            <a:r>
              <a:rPr lang="ar-EG" sz="4000" b="1" dirty="0" smtClean="0">
                <a:cs typeface="Estrangelo Edessa" pitchFamily="66"/>
                <a:sym typeface="Wingdings" pitchFamily="2" charset="2"/>
              </a:rPr>
              <a:t>ة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) vakf halinde bu tenvin de düşer ve “</a:t>
            </a:r>
            <a:r>
              <a:rPr lang="ar-EG" sz="4000" b="1" dirty="0" smtClean="0">
                <a:cs typeface="Estrangelo Edessa" pitchFamily="66"/>
                <a:sym typeface="Wingdings" pitchFamily="2" charset="2"/>
              </a:rPr>
              <a:t>ه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” olarak okunur. </a:t>
            </a:r>
            <a:r>
              <a:rPr lang="ar-EG" b="1" dirty="0" smtClean="0">
                <a:cs typeface="Estrangelo Edessa" pitchFamily="66"/>
                <a:sym typeface="Wingdings" pitchFamily="2" charset="2"/>
              </a:rPr>
              <a:t>رَحْمَةً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 –</a:t>
            </a:r>
            <a:r>
              <a:rPr lang="ar-EG" dirty="0" smtClean="0">
                <a:cs typeface="Estrangelo Edessa" pitchFamily="66"/>
                <a:sym typeface="Wingdings" pitchFamily="2" charset="2"/>
              </a:rPr>
              <a:t> </a:t>
            </a:r>
            <a:r>
              <a:rPr lang="ar-EG" b="1" dirty="0" smtClean="0">
                <a:cs typeface="Estrangelo Edessa" pitchFamily="66"/>
                <a:sym typeface="Wingdings" pitchFamily="2" charset="2"/>
              </a:rPr>
              <a:t>رَحْمَهْ</a:t>
            </a:r>
            <a:r>
              <a:rPr lang="ar-EG" dirty="0" smtClean="0">
                <a:cs typeface="Estrangelo Edessa" pitchFamily="66"/>
                <a:sym typeface="Wingdings" pitchFamily="2" charset="2"/>
              </a:rPr>
              <a:t> 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 , </a:t>
            </a:r>
            <a:r>
              <a:rPr lang="ar-EG" b="1" dirty="0" smtClean="0">
                <a:cs typeface="Estrangelo Edessa" pitchFamily="66"/>
                <a:sym typeface="Wingdings" pitchFamily="2" charset="2"/>
              </a:rPr>
              <a:t>جَنَّةً</a:t>
            </a:r>
            <a:r>
              <a:rPr lang="ar-EG" dirty="0" smtClean="0">
                <a:cs typeface="Estrangelo Edessa" pitchFamily="66"/>
                <a:sym typeface="Wingdings" pitchFamily="2" charset="2"/>
              </a:rPr>
              <a:t> 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 - </a:t>
            </a:r>
            <a:r>
              <a:rPr lang="ar-EG" b="1" dirty="0" smtClean="0">
                <a:cs typeface="Estrangelo Edessa" pitchFamily="66"/>
                <a:sym typeface="Wingdings" pitchFamily="2" charset="2"/>
              </a:rPr>
              <a:t>جَنَّهْ</a:t>
            </a:r>
            <a:endParaRPr lang="tr-TR" b="1" dirty="0">
              <a:cs typeface="Estrangelo Edessa" pitchFamily="66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ŞEDDEDE VAKF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Durulacak kelimenin son harfi şeddeli ise yine sükûn üzere vakfedilir, hareke okunmaz. Ancak harfin şeddeli olduğunu belirtmek için o harfi sükûnlu olarak biraz tutmak gereklidir.</a:t>
            </a:r>
          </a:p>
          <a:p>
            <a:r>
              <a:rPr lang="ar-EG" sz="4000" b="1" dirty="0" smtClean="0">
                <a:latin typeface="Estrangelo Edessa" pitchFamily="66"/>
                <a:cs typeface="Estrangelo Edessa" pitchFamily="66"/>
              </a:rPr>
              <a:t>وَأُحْضِرَتِ الأَنْفُسُ الشُّحَّ</a:t>
            </a:r>
            <a:r>
              <a:rPr lang="tr-TR" sz="4000" b="1" dirty="0" smtClean="0">
                <a:latin typeface="Estrangelo Edessa" pitchFamily="66"/>
                <a:cs typeface="Estrangelo Edessa" pitchFamily="66"/>
              </a:rPr>
              <a:t> , </a:t>
            </a:r>
            <a:r>
              <a:rPr lang="ar-EG" sz="4000" b="1" dirty="0" smtClean="0">
                <a:latin typeface="Estrangelo Edessa" pitchFamily="66"/>
                <a:cs typeface="Estrangelo Edessa" pitchFamily="66"/>
              </a:rPr>
              <a:t>مُسْتَقَرٌّ</a:t>
            </a:r>
            <a:r>
              <a:rPr lang="tr-TR" sz="4000" b="1" dirty="0" smtClean="0">
                <a:latin typeface="Estrangelo Edessa" pitchFamily="66"/>
                <a:cs typeface="Estrangelo Edessa" pitchFamily="66"/>
              </a:rPr>
              <a:t> , </a:t>
            </a:r>
            <a:r>
              <a:rPr lang="ar-EG" sz="4000" b="1" dirty="0" smtClean="0">
                <a:latin typeface="Estrangelo Edessa" pitchFamily="66"/>
                <a:cs typeface="Estrangelo Edessa" pitchFamily="66"/>
              </a:rPr>
              <a:t>خَفِيٍّ</a:t>
            </a:r>
            <a:endParaRPr lang="tr-TR" sz="4000" b="1" dirty="0" smtClean="0">
              <a:latin typeface="Estrangelo Edessa" pitchFamily="66"/>
              <a:cs typeface="Estrangelo Edessa" pitchFamily="66"/>
            </a:endParaRPr>
          </a:p>
          <a:p>
            <a:r>
              <a:rPr lang="tr-TR" dirty="0" smtClean="0">
                <a:cs typeface="Estrangelo Edessa" pitchFamily="66"/>
              </a:rPr>
              <a:t>Şeddeli </a:t>
            </a:r>
            <a:r>
              <a:rPr lang="tr-TR" dirty="0" err="1" smtClean="0">
                <a:cs typeface="Estrangelo Edessa" pitchFamily="66"/>
              </a:rPr>
              <a:t>mîm</a:t>
            </a:r>
            <a:r>
              <a:rPr lang="tr-TR" dirty="0" smtClean="0">
                <a:cs typeface="Estrangelo Edessa" pitchFamily="66"/>
              </a:rPr>
              <a:t> ve nûnda tutma süresi biraz daha fazladır. </a:t>
            </a:r>
            <a:r>
              <a:rPr lang="ar-EG" sz="4000" b="1" dirty="0" smtClean="0">
                <a:cs typeface="Estrangelo Edessa" pitchFamily="66"/>
              </a:rPr>
              <a:t>فِى الْيَمِّ</a:t>
            </a:r>
            <a:r>
              <a:rPr lang="tr-TR" sz="4000" b="1" dirty="0" smtClean="0">
                <a:cs typeface="Estrangelo Edessa" pitchFamily="66"/>
              </a:rPr>
              <a:t> , </a:t>
            </a:r>
            <a:r>
              <a:rPr lang="ar-EG" sz="4000" b="1" dirty="0" smtClean="0">
                <a:cs typeface="Estrangelo Edessa" pitchFamily="66"/>
              </a:rPr>
              <a:t>لَهُنَّ</a:t>
            </a:r>
            <a:r>
              <a:rPr lang="tr-TR" sz="4000" b="1" dirty="0" smtClean="0">
                <a:cs typeface="Estrangelo Edessa" pitchFamily="66"/>
              </a:rPr>
              <a:t> ,</a:t>
            </a:r>
            <a:r>
              <a:rPr lang="en-US" sz="4000" b="1" dirty="0" smtClean="0">
                <a:cs typeface="Estrangelo Edessa" pitchFamily="66"/>
              </a:rPr>
              <a:t> </a:t>
            </a:r>
            <a:r>
              <a:rPr lang="ar-EG" sz="4000" b="1" smtClean="0">
                <a:cs typeface="Estrangelo Edessa" pitchFamily="66"/>
              </a:rPr>
              <a:t>جَانُّ</a:t>
            </a:r>
            <a:endParaRPr lang="tr-TR" sz="4000" b="1" dirty="0">
              <a:cs typeface="Estrangelo Edessa" pitchFamily="66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/>
          <a:lstStyle/>
          <a:p>
            <a:pPr algn="just"/>
            <a:r>
              <a:rPr lang="tr-TR" dirty="0" smtClean="0">
                <a:sym typeface="Wingdings" pitchFamily="2" charset="2"/>
              </a:rPr>
              <a:t> </a:t>
            </a:r>
            <a:r>
              <a:rPr lang="tr-TR" sz="3200" dirty="0" smtClean="0">
                <a:latin typeface="+mn-lt"/>
                <a:sym typeface="Wingdings" pitchFamily="2" charset="2"/>
              </a:rPr>
              <a:t>Durulacak kelimenin sonunda vâv (</a:t>
            </a:r>
            <a:r>
              <a:rPr lang="ar-EG" sz="3200" dirty="0" smtClean="0">
                <a:latin typeface="+mn-lt"/>
                <a:sym typeface="Wingdings" pitchFamily="2" charset="2"/>
              </a:rPr>
              <a:t>و</a:t>
            </a:r>
            <a:r>
              <a:rPr lang="tr-TR" sz="3200" dirty="0" smtClean="0">
                <a:latin typeface="+mn-lt"/>
                <a:sym typeface="Wingdings" pitchFamily="2" charset="2"/>
              </a:rPr>
              <a:t>) harfi varsa ve bir önceki harfin harekesi damme ise bu durumda vâv harf-i med olacağı için Medd-i Tabiî yapılarak vakfedilir. </a:t>
            </a:r>
            <a:r>
              <a:rPr lang="ar-EG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إلاَّ هُوَ</a:t>
            </a:r>
            <a:r>
              <a:rPr lang="tr-TR" b="1" dirty="0" smtClean="0">
                <a:cs typeface="Estrangelo Edessa" pitchFamily="66"/>
                <a:sym typeface="Wingdings" pitchFamily="2" charset="2"/>
              </a:rPr>
              <a:t> </a:t>
            </a:r>
            <a:r>
              <a:rPr lang="tr-TR" dirty="0" smtClean="0">
                <a:sym typeface="Wingdings" pitchFamily="2" charset="2"/>
              </a:rPr>
              <a:t>– </a:t>
            </a:r>
            <a:r>
              <a:rPr lang="ar-EG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إِلاَّ هُو</a:t>
            </a:r>
            <a:r>
              <a:rPr lang="tr-TR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</a:t>
            </a:r>
            <a:br>
              <a:rPr lang="tr-TR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</a:br>
            <a: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  <a:t> Durulacak kelimenin sonunda yâ (</a:t>
            </a:r>
            <a:r>
              <a:rPr lang="ar-EG" sz="3200" dirty="0" smtClean="0">
                <a:latin typeface="+mn-lt"/>
                <a:cs typeface="Estrangelo Edessa" pitchFamily="66"/>
                <a:sym typeface="Wingdings" pitchFamily="2" charset="2"/>
              </a:rPr>
              <a:t>ي</a:t>
            </a:r>
            <a: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  <a:t>) harfi varsa ve bir önceki harfin harekesi esre ise bu durumda yâ harfi med harfi olacağından Medd-i Tabiî yapılarak vakfedilir. </a:t>
            </a:r>
            <a:r>
              <a:rPr lang="ar-EG" b="1" dirty="0" smtClean="0">
                <a:latin typeface="+mn-lt"/>
                <a:cs typeface="Estrangelo Edessa" pitchFamily="66"/>
                <a:sym typeface="Wingdings" pitchFamily="2" charset="2"/>
              </a:rPr>
              <a:t>مَاهِىَ</a:t>
            </a:r>
            <a: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  <a:t> - </a:t>
            </a:r>
            <a:r>
              <a:rPr lang="ar-EG" b="1" dirty="0" smtClean="0">
                <a:latin typeface="+mn-lt"/>
                <a:cs typeface="Estrangelo Edessa" pitchFamily="66"/>
                <a:sym typeface="Wingdings" pitchFamily="2" charset="2"/>
              </a:rPr>
              <a:t>مَاهِى</a:t>
            </a:r>
            <a:endParaRPr lang="tr-TR" b="1" dirty="0">
              <a:cs typeface="Estrangelo Edessa" pitchFamily="66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tr-TR" sz="6600" b="1" dirty="0" smtClean="0"/>
              <a:t>“</a:t>
            </a:r>
            <a:r>
              <a:rPr lang="ar-EG" sz="6600" b="1" dirty="0" smtClean="0"/>
              <a:t>ة</a:t>
            </a:r>
            <a:r>
              <a:rPr lang="tr-TR" sz="6600" b="1" dirty="0" smtClean="0"/>
              <a:t>”</a:t>
            </a:r>
            <a:r>
              <a:rPr lang="tr-TR" b="1" dirty="0" smtClean="0"/>
              <a:t> ve </a:t>
            </a:r>
            <a:r>
              <a:rPr lang="tr-TR" sz="6600" b="1" dirty="0" smtClean="0"/>
              <a:t>“</a:t>
            </a:r>
            <a:r>
              <a:rPr lang="ar-EG" sz="7200" b="1" dirty="0" smtClean="0"/>
              <a:t>ه</a:t>
            </a:r>
            <a:r>
              <a:rPr lang="tr-TR" sz="6600" b="1" dirty="0" smtClean="0"/>
              <a:t>”</a:t>
            </a:r>
            <a:r>
              <a:rPr lang="tr-TR" sz="7200" b="1" dirty="0" smtClean="0"/>
              <a:t> </a:t>
            </a:r>
            <a:r>
              <a:rPr lang="tr-TR" sz="4000" b="1" dirty="0" smtClean="0"/>
              <a:t>HARFLERİNDE VAKF</a:t>
            </a:r>
            <a:endParaRPr lang="tr-TR" sz="7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92500"/>
          </a:bodyPr>
          <a:lstStyle/>
          <a:p>
            <a:pPr algn="just">
              <a:buFont typeface="Wingdings"/>
              <a:buChar char="à"/>
            </a:pPr>
            <a:r>
              <a:rPr lang="tr-TR" dirty="0" err="1" smtClean="0">
                <a:sym typeface="Wingdings" pitchFamily="2" charset="2"/>
              </a:rPr>
              <a:t>Müfred</a:t>
            </a:r>
            <a:r>
              <a:rPr lang="tr-TR" dirty="0" smtClean="0">
                <a:sym typeface="Wingdings" pitchFamily="2" charset="2"/>
              </a:rPr>
              <a:t> müzekker </a:t>
            </a:r>
            <a:r>
              <a:rPr lang="tr-TR" dirty="0" err="1" smtClean="0">
                <a:sym typeface="Wingdings" pitchFamily="2" charset="2"/>
              </a:rPr>
              <a:t>gâib</a:t>
            </a:r>
            <a:r>
              <a:rPr lang="tr-TR" dirty="0" smtClean="0">
                <a:sym typeface="Wingdings" pitchFamily="2" charset="2"/>
              </a:rPr>
              <a:t> zamiri olan “</a:t>
            </a:r>
            <a:r>
              <a:rPr lang="ar-EG" sz="3600" dirty="0" smtClean="0">
                <a:sym typeface="Wingdings" pitchFamily="2" charset="2"/>
              </a:rPr>
              <a:t>ه</a:t>
            </a:r>
            <a:r>
              <a:rPr lang="tr-TR" dirty="0" smtClean="0">
                <a:sym typeface="Wingdings" pitchFamily="2" charset="2"/>
              </a:rPr>
              <a:t>” üzerinde sükûn üzere vakfedilir. </a:t>
            </a:r>
            <a:r>
              <a:rPr lang="ar-EG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رَبِّهِ</a:t>
            </a:r>
            <a:r>
              <a:rPr lang="tr-TR" sz="4000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– </a:t>
            </a:r>
            <a:r>
              <a:rPr lang="ar-EG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رَبّهْ</a:t>
            </a:r>
            <a:r>
              <a:rPr lang="tr-TR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</a:t>
            </a:r>
            <a:endParaRPr lang="ar-EG" sz="4000" b="1" dirty="0" smtClean="0">
              <a:latin typeface="Estrangelo Edessa" pitchFamily="66"/>
              <a:cs typeface="Estrangelo Edessa" pitchFamily="66"/>
              <a:sym typeface="Wingdings" pitchFamily="2" charset="2"/>
            </a:endParaRPr>
          </a:p>
          <a:p>
            <a:pPr algn="just">
              <a:buNone/>
            </a:pPr>
            <a:r>
              <a:rPr lang="ar-EG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فِيهِ</a:t>
            </a:r>
            <a:r>
              <a:rPr lang="tr-TR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– </a:t>
            </a:r>
            <a:r>
              <a:rPr lang="ar-EG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فِيهْ</a:t>
            </a:r>
            <a:r>
              <a:rPr lang="tr-TR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, </a:t>
            </a:r>
            <a:r>
              <a:rPr lang="ar-EG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عَنْهُ</a:t>
            </a:r>
            <a:r>
              <a:rPr lang="tr-TR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– </a:t>
            </a:r>
            <a:r>
              <a:rPr lang="ar-EG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عَنْهْ</a:t>
            </a:r>
            <a:r>
              <a:rPr lang="tr-TR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, </a:t>
            </a:r>
            <a:r>
              <a:rPr lang="ar-EG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هَذِهِ</a:t>
            </a:r>
            <a:r>
              <a:rPr lang="tr-TR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– </a:t>
            </a:r>
            <a:r>
              <a:rPr lang="ar-EG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هَذِهْ</a:t>
            </a:r>
            <a:r>
              <a:rPr lang="tr-TR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gibi…</a:t>
            </a:r>
          </a:p>
          <a:p>
            <a:pPr algn="just">
              <a:buNone/>
            </a:pPr>
            <a:r>
              <a:rPr lang="tr-TR" dirty="0" smtClean="0">
                <a:cs typeface="Estrangelo Edessa" pitchFamily="66"/>
                <a:sym typeface="Wingdings" pitchFamily="2" charset="2"/>
              </a:rPr>
              <a:t>Bu tür zamirler üzerinde durulunca revm ve işmam yapılıp yapılmaması meselesi ihtilaflıdır. </a:t>
            </a:r>
          </a:p>
          <a:p>
            <a:pPr algn="just">
              <a:buNone/>
            </a:pPr>
            <a:r>
              <a:rPr lang="tr-TR" dirty="0" smtClean="0">
                <a:cs typeface="Estrangelo Edessa" pitchFamily="66"/>
                <a:sym typeface="Wingdings" pitchFamily="2" charset="2"/>
              </a:rPr>
              <a:t> </a:t>
            </a:r>
            <a:r>
              <a:rPr lang="tr-TR" dirty="0" err="1" smtClean="0">
                <a:cs typeface="Estrangelo Edessa" pitchFamily="66"/>
                <a:sym typeface="Wingdings" pitchFamily="2" charset="2"/>
              </a:rPr>
              <a:t>Tâ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-i </a:t>
            </a:r>
            <a:r>
              <a:rPr lang="tr-TR" dirty="0" err="1" smtClean="0">
                <a:cs typeface="Estrangelo Edessa" pitchFamily="66"/>
                <a:sym typeface="Wingdings" pitchFamily="2" charset="2"/>
              </a:rPr>
              <a:t>Te’nîs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 (dişilik </a:t>
            </a:r>
            <a:r>
              <a:rPr lang="tr-TR" dirty="0" err="1" smtClean="0">
                <a:cs typeface="Estrangelo Edessa" pitchFamily="66"/>
                <a:sym typeface="Wingdings" pitchFamily="2" charset="2"/>
              </a:rPr>
              <a:t>tâ’sı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) denilen kapalı </a:t>
            </a:r>
            <a:r>
              <a:rPr lang="tr-TR" dirty="0" err="1" smtClean="0">
                <a:cs typeface="Estrangelo Edessa" pitchFamily="66"/>
                <a:sym typeface="Wingdings" pitchFamily="2" charset="2"/>
              </a:rPr>
              <a:t>tâ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 ( </a:t>
            </a:r>
            <a:r>
              <a:rPr lang="ar-EG" sz="4400" b="1" dirty="0" smtClean="0">
                <a:cs typeface="Estrangelo Edessa" pitchFamily="66"/>
                <a:sym typeface="Wingdings" pitchFamily="2" charset="2"/>
              </a:rPr>
              <a:t>ة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 ) üzerinde durulunca </a:t>
            </a:r>
            <a:r>
              <a:rPr lang="tr-TR" dirty="0" err="1" smtClean="0">
                <a:cs typeface="Estrangelo Edessa" pitchFamily="66"/>
                <a:sym typeface="Wingdings" pitchFamily="2" charset="2"/>
              </a:rPr>
              <a:t>hé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 (</a:t>
            </a:r>
            <a:r>
              <a:rPr lang="ar-EG" sz="4800" b="1" dirty="0" smtClean="0">
                <a:cs typeface="Estrangelo Edessa" pitchFamily="66"/>
                <a:sym typeface="Wingdings" pitchFamily="2" charset="2"/>
              </a:rPr>
              <a:t>ه</a:t>
            </a:r>
            <a:r>
              <a:rPr lang="tr-TR" dirty="0" smtClean="0">
                <a:cs typeface="Estrangelo Edessa" pitchFamily="66"/>
                <a:sym typeface="Wingdings" pitchFamily="2" charset="2"/>
              </a:rPr>
              <a:t>) şeklinde okunur. İşmam ve Revm yapılmaz. </a:t>
            </a:r>
            <a:r>
              <a:rPr lang="ar-EG" sz="3600" b="1" dirty="0" smtClean="0">
                <a:cs typeface="Estrangelo Edessa" pitchFamily="66"/>
                <a:sym typeface="Wingdings" pitchFamily="2" charset="2"/>
              </a:rPr>
              <a:t>اَلْقَارِعَةُ</a:t>
            </a:r>
            <a:r>
              <a:rPr lang="tr-TR" sz="3600" b="1" dirty="0" smtClean="0">
                <a:cs typeface="Estrangelo Edessa" pitchFamily="66"/>
                <a:sym typeface="Wingdings" pitchFamily="2" charset="2"/>
              </a:rPr>
              <a:t> – </a:t>
            </a:r>
            <a:r>
              <a:rPr lang="ar-EG" sz="3600" b="1" dirty="0" smtClean="0">
                <a:cs typeface="Estrangelo Edessa" pitchFamily="66"/>
                <a:sym typeface="Wingdings" pitchFamily="2" charset="2"/>
              </a:rPr>
              <a:t>اَلْقَارِعَهْ</a:t>
            </a:r>
            <a:r>
              <a:rPr lang="tr-TR" sz="3600" b="1" dirty="0" smtClean="0">
                <a:cs typeface="Estrangelo Edessa" pitchFamily="66"/>
                <a:sym typeface="Wingdings" pitchFamily="2" charset="2"/>
              </a:rPr>
              <a:t> , </a:t>
            </a:r>
            <a:r>
              <a:rPr lang="ar-EG" sz="3600" b="1" dirty="0" smtClean="0">
                <a:cs typeface="Estrangelo Edessa" pitchFamily="66"/>
                <a:sym typeface="Wingdings" pitchFamily="2" charset="2"/>
              </a:rPr>
              <a:t>جَنَّةً</a:t>
            </a:r>
            <a:r>
              <a:rPr lang="tr-TR" sz="3600" b="1" dirty="0" smtClean="0">
                <a:cs typeface="Estrangelo Edessa" pitchFamily="66"/>
                <a:sym typeface="Wingdings" pitchFamily="2" charset="2"/>
              </a:rPr>
              <a:t> – </a:t>
            </a:r>
            <a:r>
              <a:rPr lang="ar-EG" sz="3600" b="1" dirty="0" smtClean="0">
                <a:cs typeface="Estrangelo Edessa" pitchFamily="66"/>
                <a:sym typeface="Wingdings" pitchFamily="2" charset="2"/>
              </a:rPr>
              <a:t>جَنَّهْ</a:t>
            </a:r>
            <a:r>
              <a:rPr lang="tr-TR" sz="3600" b="1" dirty="0" smtClean="0">
                <a:cs typeface="Estrangelo Edessa" pitchFamily="66"/>
                <a:sym typeface="Wingdings" pitchFamily="2" charset="2"/>
              </a:rPr>
              <a:t> , </a:t>
            </a:r>
            <a:r>
              <a:rPr lang="ar-EG" sz="3600" b="1" dirty="0" smtClean="0">
                <a:cs typeface="Estrangelo Edessa" pitchFamily="66"/>
                <a:sym typeface="Wingdings" pitchFamily="2" charset="2"/>
              </a:rPr>
              <a:t>بَاقِيَةٍ</a:t>
            </a:r>
            <a:r>
              <a:rPr lang="tr-TR" sz="3600" b="1" dirty="0" smtClean="0">
                <a:cs typeface="Estrangelo Edessa" pitchFamily="66"/>
                <a:sym typeface="Wingdings" pitchFamily="2" charset="2"/>
              </a:rPr>
              <a:t> - </a:t>
            </a:r>
            <a:r>
              <a:rPr lang="ar-EG" sz="3600" b="1" dirty="0" smtClean="0">
                <a:cs typeface="Estrangelo Edessa" pitchFamily="66"/>
                <a:sym typeface="Wingdings" pitchFamily="2" charset="2"/>
              </a:rPr>
              <a:t>بَاقِيَهْ</a:t>
            </a:r>
            <a:r>
              <a:rPr lang="tr-TR" sz="3600" b="1" dirty="0" smtClean="0">
                <a:cs typeface="Estrangelo Edessa" pitchFamily="66"/>
                <a:sym typeface="Wingdings" pitchFamily="2" charset="2"/>
              </a:rPr>
              <a:t>  </a:t>
            </a:r>
            <a:r>
              <a:rPr lang="tr-TR" sz="3600" dirty="0" smtClean="0">
                <a:cs typeface="Estrangelo Edessa" pitchFamily="66"/>
                <a:sym typeface="Wingdings" pitchFamily="2" charset="2"/>
              </a:rPr>
              <a:t>Açık </a:t>
            </a:r>
            <a:r>
              <a:rPr lang="ar-EG" sz="3600" b="1" dirty="0" smtClean="0">
                <a:cs typeface="Estrangelo Edessa" pitchFamily="66"/>
                <a:sym typeface="Wingdings" pitchFamily="2" charset="2"/>
              </a:rPr>
              <a:t>ت</a:t>
            </a:r>
            <a:r>
              <a:rPr lang="tr-TR" sz="3600" dirty="0" smtClean="0">
                <a:cs typeface="Estrangelo Edessa" pitchFamily="66"/>
                <a:sym typeface="Wingdings" pitchFamily="2" charset="2"/>
              </a:rPr>
              <a:t>’</a:t>
            </a:r>
            <a:r>
              <a:rPr lang="tr-TR" sz="3600" dirty="0" err="1" smtClean="0">
                <a:cs typeface="Estrangelo Edessa" pitchFamily="66"/>
                <a:sym typeface="Wingdings" pitchFamily="2" charset="2"/>
              </a:rPr>
              <a:t>ler</a:t>
            </a:r>
            <a:r>
              <a:rPr lang="tr-TR" sz="3600" dirty="0" smtClean="0">
                <a:cs typeface="Estrangelo Edessa" pitchFamily="66"/>
                <a:sym typeface="Wingdings" pitchFamily="2" charset="2"/>
              </a:rPr>
              <a:t> olduğu gibi okunur. </a:t>
            </a:r>
          </a:p>
          <a:p>
            <a:pPr algn="just">
              <a:buNone/>
            </a:pP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tr-TR" dirty="0" smtClean="0"/>
              <a:t>İSTİSNÂÎ DURUMLAR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tr-TR" dirty="0" smtClean="0">
                <a:sym typeface="Wingdings" pitchFamily="2" charset="2"/>
              </a:rPr>
              <a:t></a:t>
            </a:r>
            <a:r>
              <a:rPr lang="tr-TR" dirty="0" smtClean="0"/>
              <a:t>Birinci tekil şahıs zamiri olan </a:t>
            </a:r>
            <a:r>
              <a:rPr lang="ar-EG" u="sng" dirty="0" smtClean="0"/>
              <a:t>اَنَا</a:t>
            </a:r>
            <a:r>
              <a:rPr lang="tr-TR" dirty="0" smtClean="0"/>
              <a:t> bütün kıraatlere göre vakf halinde elif üzere medd-i </a:t>
            </a:r>
            <a:r>
              <a:rPr lang="tr-TR" dirty="0" err="1" smtClean="0"/>
              <a:t>tabiî</a:t>
            </a:r>
            <a:r>
              <a:rPr lang="tr-TR" dirty="0" smtClean="0"/>
              <a:t> yapılarak okunur. Vasl halinde çekilmeden okunur. </a:t>
            </a:r>
          </a:p>
          <a:p>
            <a:pPr algn="just"/>
            <a:r>
              <a:rPr lang="ar-SA" sz="4000" b="1" dirty="0" smtClean="0">
                <a:latin typeface="Estrangelo Edessa" pitchFamily="66"/>
                <a:cs typeface="Estrangelo Edessa" pitchFamily="66"/>
              </a:rPr>
              <a:t>وَلَا أَنَا عَابِدٌ</a:t>
            </a:r>
            <a:r>
              <a:rPr lang="ar-EG" sz="4000" b="1" dirty="0" smtClean="0">
                <a:latin typeface="Estrangelo Edessa" pitchFamily="66"/>
                <a:cs typeface="Estrangelo Edessa" pitchFamily="66"/>
              </a:rPr>
              <a:t> </a:t>
            </a:r>
            <a:r>
              <a:rPr lang="ar-SA" sz="4000" b="1" dirty="0" smtClean="0">
                <a:latin typeface="Estrangelo Edessa" pitchFamily="66"/>
                <a:cs typeface="Estrangelo Edessa" pitchFamily="66"/>
              </a:rPr>
              <a:t>م</a:t>
            </a:r>
            <a:r>
              <a:rPr lang="ar-EG" sz="4000" b="1" dirty="0" smtClean="0">
                <a:latin typeface="Estrangelo Edessa" pitchFamily="66"/>
                <a:cs typeface="Estrangelo Edessa" pitchFamily="66"/>
              </a:rPr>
              <a:t>َ</a:t>
            </a:r>
            <a:r>
              <a:rPr lang="ar-SA" sz="4000" b="1" dirty="0" smtClean="0">
                <a:latin typeface="Estrangelo Edessa" pitchFamily="66"/>
                <a:cs typeface="Estrangelo Edessa" pitchFamily="66"/>
              </a:rPr>
              <a:t>ا عَبَد</a:t>
            </a:r>
            <a:r>
              <a:rPr lang="ar-EG" sz="4000" b="1" dirty="0" smtClean="0">
                <a:latin typeface="Estrangelo Edessa" pitchFamily="66"/>
                <a:cs typeface="Estrangelo Edessa" pitchFamily="66"/>
              </a:rPr>
              <a:t>ْ </a:t>
            </a:r>
            <a:r>
              <a:rPr lang="ar-SA" sz="4000" b="1" dirty="0" smtClean="0">
                <a:latin typeface="Estrangelo Edessa" pitchFamily="66"/>
                <a:cs typeface="Estrangelo Edessa" pitchFamily="66"/>
              </a:rPr>
              <a:t>تُم</a:t>
            </a:r>
            <a:r>
              <a:rPr lang="ar-EG" sz="4000" b="1" dirty="0" smtClean="0">
                <a:latin typeface="Estrangelo Edessa" pitchFamily="66"/>
                <a:cs typeface="Estrangelo Edessa" pitchFamily="66"/>
              </a:rPr>
              <a:t>ْ</a:t>
            </a:r>
            <a:endParaRPr lang="tr-TR" sz="4000" b="1" dirty="0" smtClean="0">
              <a:cs typeface="Estrangelo Edessa" pitchFamily="66"/>
            </a:endParaRPr>
          </a:p>
          <a:p>
            <a:pPr algn="just">
              <a:buNone/>
            </a:pPr>
            <a:r>
              <a:rPr lang="tr-TR" sz="36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</a:t>
            </a:r>
            <a:r>
              <a:rPr lang="ar-EG" sz="3600" b="1" u="sng" dirty="0" smtClean="0">
                <a:latin typeface="Estrangelo Edessa" pitchFamily="66"/>
                <a:cs typeface="Estrangelo Edessa" pitchFamily="66"/>
              </a:rPr>
              <a:t>لَكِنَّا</a:t>
            </a:r>
            <a:r>
              <a:rPr lang="tr-TR" sz="3600" b="1" u="sng" dirty="0" smtClean="0">
                <a:latin typeface="Estrangelo Edessa" pitchFamily="66"/>
                <a:cs typeface="Estrangelo Edessa" pitchFamily="66"/>
              </a:rPr>
              <a:t> </a:t>
            </a:r>
            <a:r>
              <a:rPr lang="tr-TR" u="sng" dirty="0" smtClean="0">
                <a:cs typeface="Estrangelo Edessa" pitchFamily="66"/>
              </a:rPr>
              <a:t>(</a:t>
            </a:r>
            <a:r>
              <a:rPr lang="tr-TR" u="sng" dirty="0" err="1" smtClean="0">
                <a:cs typeface="Estrangelo Edessa" pitchFamily="66"/>
              </a:rPr>
              <a:t>Kehf</a:t>
            </a:r>
            <a:r>
              <a:rPr lang="tr-TR" u="sng" dirty="0" smtClean="0">
                <a:cs typeface="Estrangelo Edessa" pitchFamily="66"/>
              </a:rPr>
              <a:t>-36)</a:t>
            </a:r>
            <a:r>
              <a:rPr lang="tr-TR" dirty="0" smtClean="0">
                <a:cs typeface="Estrangelo Edessa" pitchFamily="66"/>
              </a:rPr>
              <a:t> vakf halinde çekilerek </a:t>
            </a:r>
            <a:r>
              <a:rPr lang="tr-TR" dirty="0" err="1" smtClean="0">
                <a:cs typeface="Estrangelo Edessa" pitchFamily="66"/>
              </a:rPr>
              <a:t>vasl</a:t>
            </a:r>
            <a:r>
              <a:rPr lang="tr-TR" dirty="0" smtClean="0">
                <a:cs typeface="Estrangelo Edessa" pitchFamily="66"/>
              </a:rPr>
              <a:t> halinde çekilmeden okunur. </a:t>
            </a:r>
          </a:p>
          <a:p>
            <a:pPr algn="just">
              <a:buNone/>
            </a:pPr>
            <a:r>
              <a:rPr lang="ar-SA" sz="4000" b="1" dirty="0" smtClean="0">
                <a:latin typeface="Estrangelo Edessa" pitchFamily="66"/>
                <a:cs typeface="Estrangelo Edessa" pitchFamily="66"/>
              </a:rPr>
              <a:t>لَّكِنَّا هُوَ اللَّهُ رَبِّي وَلَا أُشْرِكُ بِرَبِّي أَحَداً</a:t>
            </a:r>
            <a:endParaRPr lang="tr-TR" sz="4000" b="1" dirty="0" smtClean="0">
              <a:cs typeface="Estrangelo Edessa" pitchFamily="66"/>
            </a:endParaRPr>
          </a:p>
          <a:p>
            <a:pPr algn="just">
              <a:buNone/>
            </a:pPr>
            <a:r>
              <a:rPr lang="tr-TR" sz="3600" b="1" dirty="0" smtClean="0">
                <a:cs typeface="Estrangelo Edessa" pitchFamily="66"/>
                <a:sym typeface="Wingdings" pitchFamily="2" charset="2"/>
              </a:rPr>
              <a:t></a:t>
            </a:r>
            <a:r>
              <a:rPr lang="ar-EG" sz="3600" b="1" u="sng" dirty="0" smtClean="0">
                <a:cs typeface="Estrangelo Edessa" pitchFamily="66"/>
              </a:rPr>
              <a:t>الظُّنُونَا</a:t>
            </a:r>
            <a:r>
              <a:rPr lang="tr-TR" sz="3600" b="1" u="sng" dirty="0" smtClean="0">
                <a:cs typeface="Estrangelo Edessa" pitchFamily="66"/>
              </a:rPr>
              <a:t> </a:t>
            </a:r>
            <a:r>
              <a:rPr lang="tr-TR" u="sng" dirty="0" smtClean="0">
                <a:cs typeface="Estrangelo Edessa" pitchFamily="66"/>
              </a:rPr>
              <a:t>(</a:t>
            </a:r>
            <a:r>
              <a:rPr lang="tr-TR" u="sng" dirty="0" err="1" smtClean="0">
                <a:cs typeface="Estrangelo Edessa" pitchFamily="66"/>
              </a:rPr>
              <a:t>Ahzâb</a:t>
            </a:r>
            <a:r>
              <a:rPr lang="tr-TR" u="sng" dirty="0" smtClean="0">
                <a:cs typeface="Estrangelo Edessa" pitchFamily="66"/>
              </a:rPr>
              <a:t>-10)</a:t>
            </a:r>
            <a:r>
              <a:rPr lang="tr-TR" dirty="0" smtClean="0">
                <a:cs typeface="Estrangelo Edessa" pitchFamily="66"/>
              </a:rPr>
              <a:t> </a:t>
            </a:r>
            <a:r>
              <a:rPr lang="tr-TR" dirty="0" err="1" smtClean="0">
                <a:cs typeface="Estrangelo Edessa" pitchFamily="66"/>
              </a:rPr>
              <a:t>Hafs</a:t>
            </a:r>
            <a:r>
              <a:rPr lang="tr-TR" dirty="0" smtClean="0">
                <a:cs typeface="Estrangelo Edessa" pitchFamily="66"/>
              </a:rPr>
              <a:t> rivayetinde vakf halinde çekilerek </a:t>
            </a:r>
            <a:r>
              <a:rPr lang="tr-TR" dirty="0" err="1" smtClean="0">
                <a:cs typeface="Estrangelo Edessa" pitchFamily="66"/>
              </a:rPr>
              <a:t>vasl</a:t>
            </a:r>
            <a:r>
              <a:rPr lang="tr-TR" dirty="0" smtClean="0">
                <a:cs typeface="Estrangelo Edessa" pitchFamily="66"/>
              </a:rPr>
              <a:t> halinde çekilmeden okunur. </a:t>
            </a:r>
          </a:p>
          <a:p>
            <a:pPr rtl="1"/>
            <a:r>
              <a:rPr lang="ar-SA" sz="3900" b="1" dirty="0" smtClean="0">
                <a:latin typeface="Estrangelo Edessa" pitchFamily="66"/>
                <a:cs typeface="Estrangelo Edessa" pitchFamily="66"/>
              </a:rPr>
              <a:t>وَتَظُنُّونَ بِاللَّهِ الظُّنُونَا </a:t>
            </a:r>
            <a:r>
              <a:rPr lang="tr-TR" sz="3900" b="1" dirty="0" smtClean="0">
                <a:latin typeface="Estrangelo Edessa" pitchFamily="66"/>
                <a:cs typeface="Estrangelo Edessa" pitchFamily="66"/>
              </a:rPr>
              <a:t>...</a:t>
            </a:r>
            <a:r>
              <a:rPr lang="ar-SA" sz="3900" b="1" dirty="0" smtClean="0">
                <a:latin typeface="Estrangelo Edessa" pitchFamily="66"/>
                <a:cs typeface="Estrangelo Edessa" pitchFamily="66"/>
              </a:rPr>
              <a:t>هُنَالِكَ ابْتُلِيَ الْمُؤْمِنُونَ</a:t>
            </a:r>
            <a:endParaRPr lang="en-US" sz="3900" b="1" dirty="0" smtClean="0">
              <a:cs typeface="Estrangelo Edessa" pitchFamily="66"/>
            </a:endParaRPr>
          </a:p>
          <a:p>
            <a:pPr algn="just"/>
            <a:endParaRPr lang="tr-TR" sz="3600" b="1" dirty="0">
              <a:cs typeface="Estrangelo Edessa" pitchFamily="66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200" dirty="0" smtClean="0">
                <a:sym typeface="Wingdings" pitchFamily="2" charset="2"/>
              </a:rPr>
              <a:t> </a:t>
            </a:r>
            <a:r>
              <a:rPr lang="ar-EG" sz="32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الرَّسُولا</a:t>
            </a:r>
            <a:r>
              <a:rPr lang="ar-EG" sz="3200" dirty="0" smtClean="0">
                <a:sym typeface="Wingdings" pitchFamily="2" charset="2"/>
              </a:rPr>
              <a:t>َ </a:t>
            </a:r>
            <a:r>
              <a:rPr lang="tr-TR" sz="3200" dirty="0" smtClean="0">
                <a:sym typeface="Wingdings" pitchFamily="2" charset="2"/>
              </a:rPr>
              <a:t> ve </a:t>
            </a:r>
            <a:r>
              <a:rPr lang="ar-EG" sz="3200" b="1" dirty="0" smtClean="0">
                <a:cs typeface="Estrangelo Edessa" pitchFamily="66"/>
                <a:sym typeface="Wingdings" pitchFamily="2" charset="2"/>
              </a:rPr>
              <a:t>السَّبِيلاَ</a:t>
            </a:r>
            <a:r>
              <a:rPr lang="tr-TR" sz="3200" dirty="0" smtClean="0">
                <a:sym typeface="Wingdings" pitchFamily="2" charset="2"/>
              </a:rPr>
              <a:t> (</a:t>
            </a:r>
            <a:r>
              <a:rPr lang="tr-TR" sz="3200" dirty="0" err="1" smtClean="0">
                <a:sym typeface="Wingdings" pitchFamily="2" charset="2"/>
              </a:rPr>
              <a:t>Ahzâb</a:t>
            </a:r>
            <a:r>
              <a:rPr lang="tr-TR" sz="3200" dirty="0" smtClean="0">
                <a:sym typeface="Wingdings" pitchFamily="2" charset="2"/>
              </a:rPr>
              <a:t> 67-68): </a:t>
            </a:r>
            <a:r>
              <a:rPr lang="tr-TR" sz="3200" dirty="0" err="1" smtClean="0">
                <a:sym typeface="Wingdings" pitchFamily="2" charset="2"/>
              </a:rPr>
              <a:t>Hafs</a:t>
            </a:r>
            <a:r>
              <a:rPr lang="tr-TR" sz="3200" dirty="0" smtClean="0">
                <a:sym typeface="Wingdings" pitchFamily="2" charset="2"/>
              </a:rPr>
              <a:t> rivayetinde bu kelimeler vakf halinde çekilerek, </a:t>
            </a:r>
            <a:r>
              <a:rPr lang="tr-TR" sz="3200" dirty="0" err="1" smtClean="0">
                <a:sym typeface="Wingdings" pitchFamily="2" charset="2"/>
              </a:rPr>
              <a:t>vasl</a:t>
            </a:r>
            <a:r>
              <a:rPr lang="tr-TR" sz="3200" dirty="0" smtClean="0">
                <a:sym typeface="Wingdings" pitchFamily="2" charset="2"/>
              </a:rPr>
              <a:t> halinde çekilmeden okunur. </a:t>
            </a:r>
            <a:r>
              <a:rPr lang="ar-EG" sz="3200" b="1" dirty="0" smtClean="0">
                <a:cs typeface="Estrangelo Edessa" pitchFamily="66"/>
                <a:sym typeface="Wingdings" pitchFamily="2" charset="2"/>
              </a:rPr>
              <a:t/>
            </a:r>
            <a:br>
              <a:rPr lang="ar-EG" sz="3200" b="1" dirty="0" smtClean="0">
                <a:cs typeface="Estrangelo Edessa" pitchFamily="66"/>
                <a:sym typeface="Wingdings" pitchFamily="2" charset="2"/>
              </a:rPr>
            </a:br>
            <a:r>
              <a:rPr lang="ar-EG" sz="4000" b="1" dirty="0" smtClean="0">
                <a:cs typeface="Estrangelo Edessa" pitchFamily="66"/>
                <a:sym typeface="Wingdings" pitchFamily="2" charset="2"/>
              </a:rPr>
              <a:t>يَقُولُونَ يَا لَيْتَنَا أَطَعْنَااللهَ وَ أَطَعْنَا</a:t>
            </a:r>
            <a:r>
              <a:rPr lang="ar-EG" sz="4000" b="1" dirty="0" smtClean="0">
                <a:solidFill>
                  <a:srgbClr val="FF0000"/>
                </a:solidFill>
                <a:cs typeface="Estrangelo Edessa" pitchFamily="66"/>
                <a:sym typeface="Wingdings" pitchFamily="2" charset="2"/>
              </a:rPr>
              <a:t>الرَّسُولاَ</a:t>
            </a:r>
            <a:r>
              <a:rPr lang="ar-EG" sz="4000" b="1" dirty="0" smtClean="0">
                <a:cs typeface="Estrangelo Edessa" pitchFamily="66"/>
                <a:sym typeface="Wingdings" pitchFamily="2" charset="2"/>
              </a:rPr>
              <a:t> ... وَقَالُو رَبَّنَا إِنَّا أَطَعْنَا سَادَتَنَا وَكُبَرَاءَنَا فَأَضَلُّنَا</a:t>
            </a:r>
            <a:r>
              <a:rPr lang="ar-EG" sz="4000" b="1" dirty="0" smtClean="0">
                <a:solidFill>
                  <a:srgbClr val="FF0000"/>
                </a:solidFill>
                <a:cs typeface="Estrangelo Edessa" pitchFamily="66"/>
                <a:sym typeface="Wingdings" pitchFamily="2" charset="2"/>
              </a:rPr>
              <a:t>السَّبِيلاَ</a:t>
            </a:r>
            <a:r>
              <a:rPr lang="ar-EG" sz="4000" b="1" dirty="0" smtClean="0">
                <a:cs typeface="Estrangelo Edessa" pitchFamily="66"/>
                <a:sym typeface="Wingdings" pitchFamily="2" charset="2"/>
              </a:rPr>
              <a:t>... رَبَّنَا اَتِهِمْ ضِعْفَيْنِ </a:t>
            </a:r>
            <a:r>
              <a:rPr lang="tr-TR" sz="3200" dirty="0" smtClean="0">
                <a:sym typeface="Wingdings" pitchFamily="2" charset="2"/>
              </a:rPr>
              <a:t/>
            </a:r>
            <a:br>
              <a:rPr lang="tr-TR" sz="3200" dirty="0" smtClean="0">
                <a:sym typeface="Wingdings" pitchFamily="2" charset="2"/>
              </a:rPr>
            </a:br>
            <a:endParaRPr lang="tr-T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pPr algn="just"/>
            <a:r>
              <a:rPr lang="tr-TR" sz="3200" dirty="0" smtClean="0">
                <a:sym typeface="Wingdings" pitchFamily="2" charset="2"/>
              </a:rPr>
              <a:t> </a:t>
            </a:r>
            <a:r>
              <a:rPr lang="ar-EG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سَلاِسِلاَ</a:t>
            </a:r>
            <a:r>
              <a:rPr lang="tr-TR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</a:t>
            </a:r>
            <a: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  <a:t>(İnsan 76-4): Kıraatlere göre muhtelif şekillerde okunan bu kelime </a:t>
            </a:r>
            <a:r>
              <a:rPr lang="tr-TR" sz="3200" dirty="0" err="1" smtClean="0">
                <a:latin typeface="+mn-lt"/>
                <a:cs typeface="Estrangelo Edessa" pitchFamily="66"/>
                <a:sym typeface="Wingdings" pitchFamily="2" charset="2"/>
              </a:rPr>
              <a:t>Hafs</a:t>
            </a:r>
            <a: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  <a:t> rivayetinde lâm üzerinde uzatarak </a:t>
            </a:r>
            <a:r>
              <a:rPr lang="ar-EG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سَلاِسِلاَ</a:t>
            </a:r>
            <a:r>
              <a:rPr lang="tr-TR" sz="32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</a:t>
            </a:r>
            <a: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  <a:t>vakfedilebileceği</a:t>
            </a:r>
            <a:r>
              <a:rPr lang="tr-TR" sz="32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</a:t>
            </a:r>
            <a: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  <a:t>gibi uzatmadan </a:t>
            </a:r>
            <a:r>
              <a:rPr lang="ar-EG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سَلاِسِلْ</a:t>
            </a:r>
            <a:r>
              <a:rPr lang="tr-TR" sz="32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</a:t>
            </a:r>
            <a: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  <a:t>şeklinde de vakfedilebilir.</a:t>
            </a:r>
            <a:b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</a:br>
            <a: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  <a:t/>
            </a:r>
            <a:b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</a:br>
            <a:r>
              <a:rPr lang="ar-SA" sz="3200" dirty="0" smtClean="0"/>
              <a:t> </a:t>
            </a:r>
            <a:r>
              <a:rPr lang="ar-SA" b="1" dirty="0" smtClean="0">
                <a:latin typeface="Estrangelo Edessa" pitchFamily="66"/>
                <a:cs typeface="Estrangelo Edessa" pitchFamily="66"/>
              </a:rPr>
              <a:t>إِنَّا أَعْتَدْنَا لِلْكَافِرِينَ سَلا</a:t>
            </a:r>
            <a:r>
              <a:rPr lang="ar-EG" b="1" dirty="0" smtClean="0">
                <a:latin typeface="Estrangelo Edessa" pitchFamily="66"/>
                <a:cs typeface="Estrangelo Edessa" pitchFamily="66"/>
              </a:rPr>
              <a:t>َ</a:t>
            </a:r>
            <a:r>
              <a:rPr lang="ar-SA" b="1" dirty="0" smtClean="0">
                <a:latin typeface="Estrangelo Edessa" pitchFamily="66"/>
                <a:cs typeface="Estrangelo Edessa" pitchFamily="66"/>
              </a:rPr>
              <a:t>سِلا</a:t>
            </a:r>
            <a:r>
              <a:rPr lang="ar-EG" b="1" dirty="0" smtClean="0">
                <a:latin typeface="Estrangelo Edessa" pitchFamily="66"/>
                <a:cs typeface="Estrangelo Edessa" pitchFamily="66"/>
              </a:rPr>
              <a:t>َ</a:t>
            </a:r>
            <a:r>
              <a:rPr lang="ar-SA" b="1" dirty="0" smtClean="0">
                <a:latin typeface="Estrangelo Edessa" pitchFamily="66"/>
                <a:cs typeface="Estrangelo Edessa" pitchFamily="66"/>
              </a:rPr>
              <a:t> وَأَغْلَالاً وَسَعِيراً</a:t>
            </a:r>
            <a:endParaRPr lang="tr-TR" b="1" dirty="0">
              <a:latin typeface="+mn-lt"/>
              <a:cs typeface="Estrangelo Edessa" pitchFamily="66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pPr algn="just"/>
            <a:r>
              <a:rPr lang="tr-TR" sz="3200" dirty="0" smtClean="0">
                <a:latin typeface="+mn-lt"/>
                <a:sym typeface="Wingdings" pitchFamily="2" charset="2"/>
              </a:rPr>
              <a:t> </a:t>
            </a:r>
            <a:r>
              <a:rPr lang="ar-EG" b="1" u="sng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قَوَارِيرَا</a:t>
            </a:r>
            <a:r>
              <a:rPr lang="tr-TR" sz="4000" b="1" u="sng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</a:t>
            </a:r>
            <a:r>
              <a:rPr lang="tr-TR" sz="3200" b="1" u="sng" dirty="0" smtClean="0">
                <a:latin typeface="+mn-lt"/>
                <a:cs typeface="Estrangelo Edessa" pitchFamily="66"/>
                <a:sym typeface="Wingdings" pitchFamily="2" charset="2"/>
              </a:rPr>
              <a:t>(İnsan-15)</a:t>
            </a:r>
            <a:r>
              <a:rPr lang="tr-TR" sz="3200" b="1" dirty="0" smtClean="0">
                <a:latin typeface="+mn-lt"/>
                <a:cs typeface="Estrangelo Edessa" pitchFamily="66"/>
                <a:sym typeface="Wingdings" pitchFamily="2" charset="2"/>
              </a:rPr>
              <a:t>: </a:t>
            </a:r>
            <a:r>
              <a:rPr lang="tr-TR" sz="3200" dirty="0" err="1" smtClean="0">
                <a:latin typeface="+mn-lt"/>
                <a:cs typeface="Estrangelo Edessa" pitchFamily="66"/>
                <a:sym typeface="Wingdings" pitchFamily="2" charset="2"/>
              </a:rPr>
              <a:t>Hafs</a:t>
            </a:r>
            <a: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  <a:t> rivayetinde vakf halinde uzatarak </a:t>
            </a:r>
            <a:r>
              <a:rPr lang="ar-EG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قَوَارِيرَا</a:t>
            </a:r>
            <a:r>
              <a:rPr lang="tr-TR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</a:t>
            </a:r>
            <a: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  <a:t>şeklinde </a:t>
            </a:r>
            <a:r>
              <a:rPr lang="tr-TR" sz="3200" dirty="0" err="1" smtClean="0">
                <a:latin typeface="+mn-lt"/>
                <a:cs typeface="Estrangelo Edessa" pitchFamily="66"/>
                <a:sym typeface="Wingdings" pitchFamily="2" charset="2"/>
              </a:rPr>
              <a:t>vasl</a:t>
            </a:r>
            <a: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  <a:t> halinde </a:t>
            </a:r>
            <a:r>
              <a:rPr lang="ar-EG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قَوَارِيرَ</a:t>
            </a:r>
            <a:r>
              <a:rPr lang="tr-TR" sz="32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</a:t>
            </a:r>
            <a: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  <a:t>şeklinde uzatılmadan okunmaktadır.</a:t>
            </a:r>
            <a:b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</a:br>
            <a: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  <a:t/>
            </a:r>
            <a:br>
              <a:rPr lang="tr-TR" sz="3200" dirty="0" smtClean="0">
                <a:latin typeface="+mn-lt"/>
                <a:cs typeface="Estrangelo Edessa" pitchFamily="66"/>
                <a:sym typeface="Wingdings" pitchFamily="2" charset="2"/>
              </a:rPr>
            </a:br>
            <a:r>
              <a:rPr lang="ar-SA" sz="3200" b="1" dirty="0" smtClean="0">
                <a:latin typeface="Estrangelo Edessa" pitchFamily="66"/>
                <a:cs typeface="Estrangelo Edessa" pitchFamily="66"/>
              </a:rPr>
              <a:t> </a:t>
            </a:r>
            <a:r>
              <a:rPr lang="ar-SA" sz="4000" b="1" dirty="0" smtClean="0">
                <a:latin typeface="Estrangelo Edessa" pitchFamily="66"/>
                <a:cs typeface="Estrangelo Edessa" pitchFamily="66"/>
              </a:rPr>
              <a:t>مِن فِضَّةٍ وَأَكْوَابٍ كَانَتْ قَوَارِيرَا {15} قَوَارِيرَ مِن فِضَّةٍ قَدَّرُوهَا تَقْدِيراً</a:t>
            </a:r>
            <a:endParaRPr lang="tr-TR" sz="4000" b="1" dirty="0">
              <a:latin typeface="+mn-lt"/>
              <a:cs typeface="Estrangelo Edessa" pitchFamily="66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yagram"/>
          <p:cNvGraphicFramePr/>
          <p:nvPr/>
        </p:nvGraphicFramePr>
        <p:xfrm>
          <a:off x="0" y="188640"/>
          <a:ext cx="914400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lvl="0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VAKF-I TAM</a:t>
            </a:r>
            <a:r>
              <a:rPr lang="ar-EG" b="1" dirty="0" smtClean="0"/>
              <a:t> </a:t>
            </a:r>
            <a:r>
              <a:rPr lang="tr-TR" b="1" dirty="0" smtClean="0"/>
              <a:t> </a:t>
            </a:r>
            <a:r>
              <a:rPr lang="ar-EG" b="1" dirty="0" smtClean="0"/>
              <a:t>الوقف التَّامُّ</a:t>
            </a: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/>
          <a:lstStyle/>
          <a:p>
            <a:r>
              <a:rPr lang="tr-TR" dirty="0" smtClean="0"/>
              <a:t>Kendisinden sonrası ile lafız mana yönünden ilgisi olmayan yerde, yani sözün her bakımdan tamam olduğu yerde yapılan vakfa vakf-ı tam denir. Örneğin Bakara 5. ayette vakfedip, sonra 6. ayete geçmek böyledir. </a:t>
            </a:r>
          </a:p>
          <a:p>
            <a:pPr rtl="1">
              <a:lnSpc>
                <a:spcPct val="150000"/>
              </a:lnSpc>
            </a:pPr>
            <a:r>
              <a:rPr lang="ar-SA" sz="3600" b="1" dirty="0" smtClean="0">
                <a:latin typeface="Estrangelo Edessa" pitchFamily="66"/>
                <a:cs typeface="Estrangelo Edessa" pitchFamily="66"/>
              </a:rPr>
              <a:t>أُوْلَـئِكَ عَلَى هُدًى مِّن رَّبِّهِمْ وَأُوْلَـئِكَ</a:t>
            </a:r>
            <a:r>
              <a:rPr lang="tr-TR" sz="3600" b="1" dirty="0" smtClean="0">
                <a:cs typeface="Estrangelo Edessa" pitchFamily="66"/>
              </a:rPr>
              <a:t> </a:t>
            </a:r>
            <a:r>
              <a:rPr lang="ar-SA" sz="3600" b="1" dirty="0" smtClean="0">
                <a:latin typeface="Estrangelo Edessa" pitchFamily="66"/>
                <a:cs typeface="Estrangelo Edessa" pitchFamily="66"/>
              </a:rPr>
              <a:t>هُمُ الْمُفْلِحُونَ {5}</a:t>
            </a:r>
            <a:endParaRPr lang="tr-TR" sz="3600" b="1" dirty="0" smtClean="0">
              <a:cs typeface="Estrangelo Edessa" pitchFamily="66"/>
            </a:endParaRPr>
          </a:p>
          <a:p>
            <a:pPr rtl="1">
              <a:lnSpc>
                <a:spcPct val="150000"/>
              </a:lnSpc>
              <a:buNone/>
            </a:pPr>
            <a:r>
              <a:rPr lang="ar-SA" sz="3600" b="1" dirty="0" smtClean="0">
                <a:latin typeface="Estrangelo Edessa" pitchFamily="66"/>
                <a:cs typeface="Estrangelo Edessa" pitchFamily="66"/>
              </a:rPr>
              <a:t>إِنَّ الَّذِينَ كَفَرُواْ سَوَاءٌ عَلَيْهِمْ أَأَنذَرْتَهُمْ</a:t>
            </a:r>
            <a:r>
              <a:rPr lang="tr-TR" sz="3600" b="1" dirty="0" smtClean="0">
                <a:cs typeface="Estrangelo Edessa" pitchFamily="66"/>
              </a:rPr>
              <a:t> </a:t>
            </a:r>
            <a:r>
              <a:rPr lang="tr-TR" dirty="0" smtClean="0"/>
              <a:t>{6}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الإبتداء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err="1" smtClean="0"/>
              <a:t>İbtidâ</a:t>
            </a:r>
            <a:r>
              <a:rPr lang="tr-TR" dirty="0" smtClean="0"/>
              <a:t> (</a:t>
            </a:r>
            <a:r>
              <a:rPr lang="ar-EG" dirty="0" smtClean="0"/>
              <a:t>الإبتداء</a:t>
            </a:r>
            <a:r>
              <a:rPr lang="tr-TR" dirty="0" smtClean="0"/>
              <a:t>) başlamak demektir.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Tecvîd ilminde </a:t>
            </a:r>
            <a:r>
              <a:rPr lang="tr-TR" dirty="0" err="1" smtClean="0"/>
              <a:t>ibtida</a:t>
            </a:r>
            <a:r>
              <a:rPr lang="tr-TR" dirty="0" smtClean="0"/>
              <a:t> ilk defa okumaya başlamaya veya vakftan sonra kıraate devam etmek için tekrar başlamaya denir.</a:t>
            </a:r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İbtida</a:t>
            </a:r>
            <a:r>
              <a:rPr lang="tr-TR" dirty="0" smtClean="0"/>
              <a:t>, hareke ile ve manaya uygun yerden yapılır.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lvl="0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VAKF-I KÂFÎ </a:t>
            </a:r>
            <a:r>
              <a:rPr lang="ar-EG" b="1" dirty="0" smtClean="0"/>
              <a:t>الوقف الكافيُّ</a:t>
            </a: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/>
          <a:lstStyle/>
          <a:p>
            <a:pPr algn="just"/>
            <a:r>
              <a:rPr lang="tr-TR" dirty="0" smtClean="0"/>
              <a:t>Kelime lafız ve mana yönünden tamam olmakla beraber, sonrası ile mana yönünden ilgisi devam eden yerde yapılan vakfa vakf-ı </a:t>
            </a:r>
            <a:r>
              <a:rPr lang="tr-TR" dirty="0" err="1" smtClean="0"/>
              <a:t>kâfî</a:t>
            </a:r>
            <a:r>
              <a:rPr lang="tr-TR" dirty="0" smtClean="0"/>
              <a:t> denir. Örneğin;</a:t>
            </a:r>
          </a:p>
          <a:p>
            <a:pPr algn="just"/>
            <a:endParaRPr lang="tr-TR" dirty="0" smtClean="0"/>
          </a:p>
          <a:p>
            <a:pPr algn="just" rtl="1"/>
            <a:r>
              <a:rPr lang="ar-SA" sz="4000" b="1" dirty="0" smtClean="0">
                <a:latin typeface="Estrangelo Edessa" pitchFamily="66"/>
                <a:cs typeface="Estrangelo Edessa" pitchFamily="66"/>
              </a:rPr>
              <a:t>إِنَّ الَّذِينَ كَفَرُواْ سَوَاءٌ عَلَيْهِمْ أَأَنذَرْتَهُمْ أَمْ لَمْ تُنذِرْهُمْ</a:t>
            </a:r>
            <a:r>
              <a:rPr lang="ar-EG" sz="4000" b="1" dirty="0" smtClean="0">
                <a:latin typeface="Estrangelo Edessa" pitchFamily="66"/>
                <a:cs typeface="Estrangelo Edessa" pitchFamily="66"/>
              </a:rPr>
              <a:t>..</a:t>
            </a:r>
            <a:r>
              <a:rPr lang="tr-TR" sz="4000" b="1" dirty="0" smtClean="0">
                <a:latin typeface="Estrangelo Edessa" pitchFamily="66"/>
                <a:cs typeface="Estrangelo Edessa" pitchFamily="66"/>
              </a:rPr>
              <a:t>/</a:t>
            </a:r>
            <a:endParaRPr lang="en-US" sz="4000" b="1" dirty="0" smtClean="0">
              <a:cs typeface="Estrangelo Edessa" pitchFamily="66"/>
            </a:endParaRPr>
          </a:p>
          <a:p>
            <a:pPr algn="just" rtl="1"/>
            <a:r>
              <a:rPr lang="ar-SA" sz="4000" b="1" dirty="0" smtClean="0">
                <a:latin typeface="Estrangelo Edessa" pitchFamily="66"/>
                <a:cs typeface="Estrangelo Edessa" pitchFamily="66"/>
              </a:rPr>
              <a:t>لاَ يُؤْمِنُونَ</a:t>
            </a:r>
            <a:endParaRPr lang="en-US" sz="4000" b="1" dirty="0" smtClean="0">
              <a:cs typeface="Estrangelo Edessa" pitchFamily="66"/>
            </a:endParaRPr>
          </a:p>
          <a:p>
            <a:pPr algn="just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lvl="0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VAKF-I HASEN </a:t>
            </a:r>
            <a:r>
              <a:rPr lang="ar-EG" b="1" dirty="0" smtClean="0"/>
              <a:t>الوقف الحسنُ</a:t>
            </a: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616624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Kelam tamam olmakla beraber, sonrası ile lafız yönünden ilgisi bulunan yerde yapılan vaka vakf-ı </a:t>
            </a:r>
            <a:r>
              <a:rPr lang="tr-TR" dirty="0" err="1" smtClean="0"/>
              <a:t>hasen</a:t>
            </a:r>
            <a:r>
              <a:rPr lang="tr-TR" dirty="0" smtClean="0"/>
              <a:t> denir. Örneğin </a:t>
            </a:r>
            <a:r>
              <a:rPr lang="tr-TR" dirty="0" err="1" smtClean="0"/>
              <a:t>Fâtihâ</a:t>
            </a:r>
            <a:r>
              <a:rPr lang="tr-TR" dirty="0" smtClean="0"/>
              <a:t> sûresinde, </a:t>
            </a:r>
            <a:r>
              <a:rPr lang="ar-EG" sz="4000" b="1" dirty="0" smtClean="0">
                <a:latin typeface="Estrangelo Edessa" pitchFamily="66"/>
                <a:cs typeface="Estrangelo Edessa" pitchFamily="66"/>
              </a:rPr>
              <a:t>اَلْحَمْدُ لِلَّهِ</a:t>
            </a:r>
            <a:r>
              <a:rPr lang="tr-TR" dirty="0" smtClean="0"/>
              <a:t> denildiğinde bu ifade mana açısından bir şey ifade etmektedir. Fakat lafız açısından </a:t>
            </a:r>
            <a:r>
              <a:rPr lang="ar-EG" sz="4000" b="1" dirty="0" smtClean="0">
                <a:latin typeface="Estrangelo Edessa" pitchFamily="66"/>
                <a:cs typeface="Estrangelo Edessa" pitchFamily="66"/>
              </a:rPr>
              <a:t>رَبِّ العَالَمِينَ</a:t>
            </a:r>
            <a:r>
              <a:rPr lang="tr-TR" sz="4000" dirty="0" smtClean="0">
                <a:cs typeface="Estrangelo Edessa" pitchFamily="66"/>
              </a:rPr>
              <a:t> </a:t>
            </a:r>
            <a:r>
              <a:rPr lang="tr-TR" dirty="0" smtClean="0"/>
              <a:t>ifadesine bağlıdır. İşte böyle durumlarda yapılan vakfa, vakf-ı </a:t>
            </a:r>
            <a:r>
              <a:rPr lang="tr-TR" dirty="0" err="1" smtClean="0"/>
              <a:t>hasen</a:t>
            </a:r>
            <a:r>
              <a:rPr lang="tr-TR" dirty="0" smtClean="0"/>
              <a:t> denir.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lvl="0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VAKF-I KABÎH</a:t>
            </a:r>
            <a:r>
              <a:rPr lang="ar-EG" b="1" dirty="0" smtClean="0"/>
              <a:t> </a:t>
            </a:r>
            <a:r>
              <a:rPr lang="tr-TR" b="1" dirty="0" smtClean="0"/>
              <a:t> </a:t>
            </a:r>
            <a:r>
              <a:rPr lang="ar-EG" b="1" dirty="0" smtClean="0"/>
              <a:t>الوقف القبيحُ</a:t>
            </a: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smtClean="0"/>
              <a:t>Kelâm, </a:t>
            </a:r>
            <a:r>
              <a:rPr lang="tr-TR" dirty="0" smtClean="0"/>
              <a:t>lafız ve mana yönünden tamam olmadan ve sonrası ile mana yönünden sıkı ilişkisi bulunan yerde yapılan vakfa vakf-ı </a:t>
            </a:r>
            <a:r>
              <a:rPr lang="tr-TR" dirty="0" err="1" smtClean="0"/>
              <a:t>kabîh</a:t>
            </a:r>
            <a:r>
              <a:rPr lang="tr-TR" dirty="0" smtClean="0"/>
              <a:t> (çirkin vakf) denir. Örneğin </a:t>
            </a:r>
            <a:r>
              <a:rPr lang="tr-TR" dirty="0" err="1" smtClean="0"/>
              <a:t>Nisâ</a:t>
            </a:r>
            <a:r>
              <a:rPr lang="tr-TR" dirty="0" smtClean="0"/>
              <a:t> sûresi 43. ayette </a:t>
            </a:r>
            <a:r>
              <a:rPr lang="ar-EG" sz="4300" b="1" dirty="0" smtClean="0">
                <a:cs typeface="Estrangelo Edessa" pitchFamily="66"/>
              </a:rPr>
              <a:t>لاَ تَقْرَبُوا الصَّلوةَ</a:t>
            </a:r>
            <a:r>
              <a:rPr lang="tr-TR" sz="4300" b="1" dirty="0" smtClean="0">
                <a:cs typeface="Estrangelo Edessa" pitchFamily="66"/>
              </a:rPr>
              <a:t> </a:t>
            </a:r>
            <a:r>
              <a:rPr lang="tr-TR" dirty="0" smtClean="0"/>
              <a:t>(namaza yaklaşmayın) denilip durulsa, ifadeden </a:t>
            </a:r>
            <a:r>
              <a:rPr lang="tr-TR" dirty="0" err="1" smtClean="0"/>
              <a:t>murad</a:t>
            </a:r>
            <a:r>
              <a:rPr lang="tr-TR" dirty="0" smtClean="0"/>
              <a:t> edilen mananın tam tersi bir durum anlaşılır. Zira devamında </a:t>
            </a:r>
            <a:r>
              <a:rPr lang="ar-EG" sz="4300" b="1" dirty="0" smtClean="0">
                <a:cs typeface="Estrangelo Edessa" pitchFamily="66"/>
              </a:rPr>
              <a:t>وَاَنْتُمْ سُكَارَى </a:t>
            </a:r>
            <a:r>
              <a:rPr lang="tr-TR" sz="4300" b="1" dirty="0" smtClean="0">
                <a:cs typeface="Estrangelo Edessa" pitchFamily="66"/>
              </a:rPr>
              <a:t> </a:t>
            </a:r>
            <a:r>
              <a:rPr lang="tr-TR" sz="3400" dirty="0" smtClean="0">
                <a:cs typeface="Estrangelo Edessa" pitchFamily="66"/>
              </a:rPr>
              <a:t>denilmekte ve içkiliyken namaza yaklaşmayın manası ifade edilmektedir. İşte böyle durumlarda yapılan vakfa vakf-ı </a:t>
            </a:r>
            <a:r>
              <a:rPr lang="tr-TR" sz="3400" dirty="0" err="1" smtClean="0">
                <a:cs typeface="Estrangelo Edessa" pitchFamily="66"/>
              </a:rPr>
              <a:t>kabih</a:t>
            </a:r>
            <a:r>
              <a:rPr lang="tr-TR" sz="3400" dirty="0" smtClean="0">
                <a:cs typeface="Estrangelo Edessa" pitchFamily="66"/>
              </a:rPr>
              <a:t> denilmektedir.</a:t>
            </a:r>
            <a:endParaRPr lang="tr-TR" sz="3400" dirty="0">
              <a:cs typeface="Estrangelo Edessa" pitchFamily="66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VAKF ve İBTİDÂ’NIN ÖNEMİ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Vakf ve </a:t>
            </a:r>
            <a:r>
              <a:rPr lang="tr-TR" dirty="0" err="1" smtClean="0"/>
              <a:t>ibtida</a:t>
            </a:r>
            <a:r>
              <a:rPr lang="tr-TR" dirty="0" smtClean="0"/>
              <a:t>, Kur’ân </a:t>
            </a:r>
            <a:r>
              <a:rPr lang="tr-TR" dirty="0" err="1" smtClean="0"/>
              <a:t>kıraatında</a:t>
            </a:r>
            <a:r>
              <a:rPr lang="tr-TR" dirty="0" smtClean="0"/>
              <a:t>, mananın iyi anlaşılabilmesi için riayet edilmesi gereken bir husustur. Noktalama işaretlerine dikkat edilmeden okunan bir şiir veya düz yazı ne hale gelirse, vak ve </a:t>
            </a:r>
            <a:r>
              <a:rPr lang="tr-TR" dirty="0" err="1" smtClean="0"/>
              <a:t>ibtidaya</a:t>
            </a:r>
            <a:r>
              <a:rPr lang="tr-TR" dirty="0" smtClean="0"/>
              <a:t> dikkat etmeksizin okunan </a:t>
            </a:r>
            <a:r>
              <a:rPr lang="tr-TR" dirty="0" err="1" smtClean="0"/>
              <a:t>Kur’ân’ın</a:t>
            </a:r>
            <a:r>
              <a:rPr lang="tr-TR" dirty="0" smtClean="0"/>
              <a:t> durumu da aynıdır.</a:t>
            </a:r>
          </a:p>
          <a:p>
            <a:pPr algn="just"/>
            <a:r>
              <a:rPr lang="tr-TR" dirty="0" smtClean="0"/>
              <a:t>Bu sebeple Kur’ân okuyan kimsenin bu hususa dikkat etmesi önemlidir.</a:t>
            </a:r>
          </a:p>
          <a:p>
            <a:pPr algn="just"/>
            <a:r>
              <a:rPr lang="tr-TR" dirty="0" smtClean="0"/>
              <a:t>Peygamberimizin tilavette Vakf ve </a:t>
            </a:r>
            <a:r>
              <a:rPr lang="tr-TR" dirty="0" err="1" smtClean="0"/>
              <a:t>ibtidaya</a:t>
            </a:r>
            <a:r>
              <a:rPr lang="tr-TR" dirty="0" smtClean="0"/>
              <a:t> son derece riayet ettiği hususunda rivayetler mevcuttur.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tr-TR" dirty="0" smtClean="0"/>
              <a:t> </a:t>
            </a:r>
            <a:r>
              <a:rPr lang="tr-TR" sz="3200" dirty="0" err="1" smtClean="0"/>
              <a:t>Ümmü</a:t>
            </a:r>
            <a:r>
              <a:rPr lang="tr-TR" sz="3200" dirty="0" smtClean="0"/>
              <a:t> Seleme (r.anha) : “Peygamber (s.a.v) </a:t>
            </a:r>
            <a:r>
              <a:rPr lang="tr-TR" sz="3200" dirty="0" err="1" smtClean="0"/>
              <a:t>kıraatını</a:t>
            </a:r>
            <a:r>
              <a:rPr lang="tr-TR" sz="3200" dirty="0" smtClean="0"/>
              <a:t> ayırırdı (ayet sonlarında dura dura okurdu)” demiştir.            </a:t>
            </a:r>
            <a:br>
              <a:rPr lang="tr-TR" sz="3200" dirty="0" smtClean="0"/>
            </a:br>
            <a:r>
              <a:rPr lang="tr-TR" sz="3200" dirty="0" smtClean="0"/>
              <a:t>	</a:t>
            </a:r>
            <a:br>
              <a:rPr lang="tr-TR" sz="3200" dirty="0" smtClean="0"/>
            </a:br>
            <a:r>
              <a:rPr lang="tr-TR" sz="3200" dirty="0" smtClean="0"/>
              <a:t>	 </a:t>
            </a:r>
            <a:r>
              <a:rPr lang="tr-TR" sz="3200" dirty="0" err="1" smtClean="0"/>
              <a:t>Sahâbeden</a:t>
            </a:r>
            <a:r>
              <a:rPr lang="tr-TR" sz="3200" dirty="0" smtClean="0"/>
              <a:t> birisi Kur’ân okurken mealen; “Allah ve Peygamberine itaat eden doğru yolu bulmuştur. İkisine isyan eden…” deyip bu kelimede durunca Peygamberimiz şöyle buyurmuştur: “Doğrusu sen iyi bir hatip değilsin” demiş ve bu </a:t>
            </a:r>
            <a:r>
              <a:rPr lang="tr-TR" sz="3200" dirty="0" err="1" smtClean="0"/>
              <a:t>Sahabî’nin</a:t>
            </a:r>
            <a:r>
              <a:rPr lang="tr-TR" sz="3200" dirty="0" smtClean="0"/>
              <a:t> durulacak ve başlanacak yerlere riayet etmemesini beğenmemiştir.                                            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VAKF’IN KURALLARI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ar-EG" b="1" dirty="0" smtClean="0"/>
              <a:t>	</a:t>
            </a:r>
            <a:r>
              <a:rPr lang="tr-TR" b="1" u="sng" dirty="0" smtClean="0"/>
              <a:t>Fetha Hareke: </a:t>
            </a:r>
            <a:r>
              <a:rPr lang="tr-TR" dirty="0" smtClean="0"/>
              <a:t>Vakf yapılacak kelimenin sonu fetha(üstün) harekeli ise bu harekenin yerine sükûn (cezm) verilerek durulur.</a:t>
            </a:r>
          </a:p>
          <a:p>
            <a:pPr marL="514350" indent="-514350">
              <a:buNone/>
            </a:pPr>
            <a:r>
              <a:rPr lang="tr-TR" dirty="0" smtClean="0"/>
              <a:t> </a:t>
            </a:r>
            <a:r>
              <a:rPr lang="tr-TR" b="1" dirty="0" smtClean="0">
                <a:sym typeface="Wingdings" pitchFamily="2" charset="2"/>
              </a:rPr>
              <a:t></a:t>
            </a:r>
            <a:r>
              <a:rPr lang="tr-TR" dirty="0" smtClean="0"/>
              <a:t>  </a:t>
            </a:r>
            <a:r>
              <a:rPr lang="ar-EG" sz="4000" b="1" dirty="0" smtClean="0">
                <a:latin typeface="Estrangelo Edessa" pitchFamily="66"/>
                <a:cs typeface="Estrangelo Edessa" pitchFamily="66"/>
              </a:rPr>
              <a:t>اَلْمُسْتَقِيمَ</a:t>
            </a:r>
            <a:r>
              <a:rPr lang="tr-TR" dirty="0" smtClean="0"/>
              <a:t> --- </a:t>
            </a:r>
            <a:r>
              <a:rPr lang="ar-EG" sz="4000" b="1" dirty="0" smtClean="0">
                <a:latin typeface="Estrangelo Edessa" pitchFamily="66"/>
                <a:cs typeface="Estrangelo Edessa" pitchFamily="66"/>
              </a:rPr>
              <a:t>اَلْمُسْتَقِيمْ</a:t>
            </a:r>
            <a:endParaRPr lang="tr-TR" sz="4000" b="1" dirty="0" smtClean="0">
              <a:latin typeface="Estrangelo Edessa" pitchFamily="66"/>
              <a:cs typeface="Estrangelo Edessa" pitchFamily="66"/>
            </a:endParaRPr>
          </a:p>
          <a:p>
            <a:pPr marL="514350" indent="-514350">
              <a:buNone/>
            </a:pPr>
            <a:r>
              <a:rPr lang="tr-TR" sz="4000" b="1" dirty="0" smtClean="0">
                <a:cs typeface="Estrangelo Edessa" pitchFamily="66"/>
                <a:sym typeface="Wingdings" pitchFamily="2" charset="2"/>
              </a:rPr>
              <a:t></a:t>
            </a:r>
            <a:r>
              <a:rPr lang="tr-TR" sz="4000" b="1" dirty="0" smtClean="0">
                <a:cs typeface="Estrangelo Edessa" pitchFamily="66"/>
              </a:rPr>
              <a:t> </a:t>
            </a:r>
            <a:r>
              <a:rPr lang="ar-EG" sz="4000" b="1" dirty="0" smtClean="0">
                <a:cs typeface="Estrangelo Edessa" pitchFamily="66"/>
              </a:rPr>
              <a:t>اَلْعَالَمِينَ</a:t>
            </a:r>
            <a:r>
              <a:rPr lang="tr-TR" sz="4000" b="1" dirty="0" smtClean="0">
                <a:cs typeface="Estrangelo Edessa" pitchFamily="66"/>
              </a:rPr>
              <a:t> ----</a:t>
            </a:r>
            <a:r>
              <a:rPr lang="ar-EG" sz="4000" b="1" dirty="0" smtClean="0">
                <a:cs typeface="Estrangelo Edessa" pitchFamily="66"/>
              </a:rPr>
              <a:t> </a:t>
            </a:r>
            <a:r>
              <a:rPr lang="tr-TR" sz="4000" b="1" dirty="0" smtClean="0">
                <a:cs typeface="Estrangelo Edessa" pitchFamily="66"/>
              </a:rPr>
              <a:t> </a:t>
            </a:r>
            <a:r>
              <a:rPr lang="ar-EG" sz="4000" b="1" dirty="0" smtClean="0">
                <a:cs typeface="Estrangelo Edessa" pitchFamily="66"/>
              </a:rPr>
              <a:t>اَلْعَالَمِينْ</a:t>
            </a:r>
            <a:r>
              <a:rPr lang="tr-TR" sz="4000" b="1" dirty="0" smtClean="0">
                <a:cs typeface="Estrangelo Edessa" pitchFamily="66"/>
              </a:rPr>
              <a:t> </a:t>
            </a:r>
            <a:endParaRPr lang="tr-TR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pPr marL="514350" indent="-514350" algn="l"/>
            <a:r>
              <a:rPr lang="tr-TR" sz="3600" b="1" u="sng" dirty="0" smtClean="0"/>
              <a:t>Kesre Hareke</a:t>
            </a:r>
            <a:r>
              <a:rPr lang="tr-TR" sz="3600" b="1" dirty="0" smtClean="0"/>
              <a:t>: </a:t>
            </a:r>
            <a:r>
              <a:rPr lang="tr-TR" sz="3600" dirty="0" smtClean="0"/>
              <a:t>Üzerinde durulacak kelimenin son harfinin harekesi kesre ise ya sükûn üzere (cezm ile) durulur yada Revm yaparak durulur.</a:t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>
                <a:sym typeface="Wingdings" pitchFamily="2" charset="2"/>
              </a:rPr>
              <a:t> </a:t>
            </a:r>
            <a:r>
              <a:rPr lang="ar-EG" sz="48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اَلرَّحِيمِ</a:t>
            </a:r>
            <a:r>
              <a:rPr lang="tr-TR" sz="48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= </a:t>
            </a:r>
            <a:r>
              <a:rPr lang="ar-EG" sz="48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اَلرَّحِيمْ</a:t>
            </a:r>
            <a:br>
              <a:rPr lang="ar-EG" sz="48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</a:br>
            <a:r>
              <a:rPr lang="tr-TR" sz="3600" b="1" dirty="0" smtClean="0">
                <a:latin typeface="+mn-lt"/>
                <a:cs typeface="Estrangelo Edessa" pitchFamily="66"/>
                <a:sym typeface="Wingdings" pitchFamily="2" charset="2"/>
              </a:rPr>
              <a:t></a:t>
            </a:r>
            <a:r>
              <a:rPr lang="tr-TR" sz="48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</a:t>
            </a:r>
            <a:r>
              <a:rPr lang="ar-EG" sz="48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 مَالِكِ يَوْمِ اَلدِّين</a:t>
            </a:r>
            <a:r>
              <a:rPr lang="tr-TR" sz="4800" b="1" dirty="0" smtClean="0">
                <a:cs typeface="Estrangelo Edessa" pitchFamily="66"/>
              </a:rPr>
              <a:t/>
            </a:r>
            <a:br>
              <a:rPr lang="tr-TR" sz="4800" b="1" dirty="0" smtClean="0">
                <a:cs typeface="Estrangelo Edessa" pitchFamily="66"/>
              </a:rPr>
            </a:b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tr-TR" sz="4000" b="1" u="sng" dirty="0" smtClean="0"/>
              <a:t/>
            </a:r>
            <a:br>
              <a:rPr lang="tr-TR" sz="4000" b="1" u="sng" dirty="0" smtClean="0"/>
            </a:br>
            <a:r>
              <a:rPr lang="tr-TR" sz="4000" b="1" u="sng" dirty="0" smtClean="0"/>
              <a:t>Damme Hareke</a:t>
            </a:r>
            <a:r>
              <a:rPr lang="tr-TR" sz="4000" b="1" dirty="0" smtClean="0"/>
              <a:t>: </a:t>
            </a:r>
            <a:r>
              <a:rPr lang="tr-TR" sz="4000" dirty="0" smtClean="0"/>
              <a:t>Üzerinde durulacak kelimenin son harfinin harekesi damme ise; ya sükûn üzere (cezm ile) durulur ya Revm yaparak durulur yada işmam yaparak durulur.</a:t>
            </a:r>
            <a:br>
              <a:rPr lang="tr-TR" sz="4000" dirty="0" smtClean="0"/>
            </a:br>
            <a:r>
              <a:rPr lang="tr-TR" sz="4000" dirty="0" smtClean="0">
                <a:sym typeface="Wingdings" pitchFamily="2" charset="2"/>
              </a:rPr>
              <a:t> </a:t>
            </a:r>
            <a:r>
              <a:rPr lang="ar-EG" sz="49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اَلْحَكِيمُ</a:t>
            </a:r>
            <a:r>
              <a:rPr lang="tr-TR" sz="4000" dirty="0" smtClean="0">
                <a:sym typeface="Wingdings" pitchFamily="2" charset="2"/>
              </a:rPr>
              <a:t> = </a:t>
            </a:r>
            <a:r>
              <a:rPr lang="ar-EG" sz="49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اَلْحَكِيمْ</a:t>
            </a:r>
            <a:r>
              <a:rPr lang="tr-TR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   </a:t>
            </a:r>
            <a:br>
              <a:rPr lang="tr-TR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</a:br>
            <a:r>
              <a:rPr lang="tr-TR" sz="4000" b="1" dirty="0" smtClean="0">
                <a:latin typeface="+mn-lt"/>
                <a:cs typeface="Estrangelo Edessa" pitchFamily="66"/>
                <a:sym typeface="Wingdings" pitchFamily="2" charset="2"/>
              </a:rPr>
              <a:t></a:t>
            </a:r>
            <a:r>
              <a:rPr lang="tr-TR" sz="3600" b="1" dirty="0" smtClean="0">
                <a:latin typeface="+mn-lt"/>
                <a:cs typeface="Estrangelo Edessa" pitchFamily="66"/>
                <a:sym typeface="Wingdings" pitchFamily="2" charset="2"/>
              </a:rPr>
              <a:t> </a:t>
            </a:r>
            <a:r>
              <a:rPr lang="ar-EG" sz="4900" b="1" dirty="0" smtClean="0">
                <a:latin typeface="+mn-lt"/>
                <a:cs typeface="Estrangelo Edessa" pitchFamily="66"/>
                <a:sym typeface="Wingdings" pitchFamily="2" charset="2"/>
              </a:rPr>
              <a:t>اَلْعَلِيمُ</a:t>
            </a:r>
            <a:r>
              <a:rPr lang="ar-EG" b="1" dirty="0" smtClean="0">
                <a:latin typeface="+mn-lt"/>
                <a:cs typeface="Estrangelo Edessa" pitchFamily="66"/>
                <a:sym typeface="Wingdings" pitchFamily="2" charset="2"/>
              </a:rPr>
              <a:t/>
            </a:r>
            <a:br>
              <a:rPr lang="ar-EG" b="1" dirty="0" smtClean="0">
                <a:latin typeface="+mn-lt"/>
                <a:cs typeface="Estrangelo Edessa" pitchFamily="66"/>
                <a:sym typeface="Wingdings" pitchFamily="2" charset="2"/>
              </a:rPr>
            </a:br>
            <a:r>
              <a:rPr lang="tr-TR" sz="4000" b="1" dirty="0" smtClean="0">
                <a:latin typeface="+mn-lt"/>
                <a:cs typeface="Estrangelo Edessa" pitchFamily="66"/>
                <a:sym typeface="Wingdings" pitchFamily="2" charset="2"/>
              </a:rPr>
              <a:t> </a:t>
            </a:r>
            <a:r>
              <a:rPr lang="ar-EG" sz="53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نَسْتَعِينُ</a:t>
            </a:r>
            <a:r>
              <a:rPr lang="tr-TR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/>
            </a:r>
            <a:br>
              <a:rPr lang="tr-TR" sz="4000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6000" b="1" dirty="0" smtClean="0">
                <a:cs typeface="Estrangelo Edessa" pitchFamily="66"/>
              </a:rPr>
              <a:t/>
            </a:r>
            <a:br>
              <a:rPr lang="tr-TR" sz="6000" b="1" dirty="0" smtClean="0">
                <a:cs typeface="Estrangelo Edessa" pitchFamily="66"/>
              </a:rPr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pPr algn="just"/>
            <a:r>
              <a:rPr lang="tr-TR" sz="3600" b="1" u="sng" dirty="0" smtClean="0"/>
              <a:t>NOT:</a:t>
            </a:r>
            <a:r>
              <a:rPr lang="tr-TR" sz="3600" b="1" dirty="0" smtClean="0"/>
              <a:t> </a:t>
            </a:r>
            <a:r>
              <a:rPr lang="tr-TR" sz="3200" dirty="0" smtClean="0"/>
              <a:t>Vasl hemzesinden ötürü sonuna </a:t>
            </a:r>
            <a:r>
              <a:rPr lang="tr-TR" sz="3200" dirty="0" err="1" smtClean="0"/>
              <a:t>ârızî</a:t>
            </a:r>
            <a:r>
              <a:rPr lang="tr-TR" sz="3200" dirty="0" smtClean="0"/>
              <a:t> hareke alan kelimenin üzerinde durulursa revm veya işmam yapılmaz. </a:t>
            </a:r>
            <a:br>
              <a:rPr lang="tr-TR" sz="3200" dirty="0" smtClean="0"/>
            </a:b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 smtClean="0">
                <a:sym typeface="Wingdings" pitchFamily="2" charset="2"/>
              </a:rPr>
              <a:t> </a:t>
            </a:r>
            <a:r>
              <a:rPr lang="ar-EG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قُمِ الَّيْلَ</a:t>
            </a:r>
            <a:r>
              <a:rPr lang="tr-TR" sz="3200" dirty="0" smtClean="0">
                <a:sym typeface="Wingdings" pitchFamily="2" charset="2"/>
              </a:rPr>
              <a:t> – </a:t>
            </a:r>
            <a:r>
              <a:rPr lang="ar-EG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وَاَنْذِرِ النَّاسَ</a:t>
            </a:r>
            <a:r>
              <a:rPr lang="tr-TR" b="1" dirty="0" smtClean="0">
                <a:latin typeface="Estrangelo Edessa" pitchFamily="66"/>
                <a:cs typeface="Estrangelo Edessa" pitchFamily="66"/>
                <a:sym typeface="Wingdings" pitchFamily="2" charset="2"/>
              </a:rPr>
              <a:t> </a:t>
            </a:r>
            <a:r>
              <a:rPr lang="tr-TR" sz="3600" dirty="0" smtClean="0">
                <a:cs typeface="Estrangelo Edessa" pitchFamily="66"/>
                <a:sym typeface="Wingdings" pitchFamily="2" charset="2"/>
              </a:rPr>
              <a:t>-  </a:t>
            </a:r>
            <a:r>
              <a:rPr lang="ar-EG" b="1" dirty="0" smtClean="0">
                <a:cs typeface="Estrangelo Edessa" pitchFamily="66"/>
                <a:sym typeface="Wingdings" pitchFamily="2" charset="2"/>
              </a:rPr>
              <a:t>وَلَقَدِ اسْتُهْذِئَ</a:t>
            </a:r>
            <a:r>
              <a:rPr lang="tr-TR" b="1" dirty="0" smtClean="0">
                <a:cs typeface="Estrangelo Edessa" pitchFamily="66"/>
                <a:sym typeface="Wingdings" pitchFamily="2" charset="2"/>
              </a:rPr>
              <a:t> </a:t>
            </a:r>
            <a:br>
              <a:rPr lang="tr-TR" b="1" dirty="0" smtClean="0">
                <a:cs typeface="Estrangelo Edessa" pitchFamily="66"/>
                <a:sym typeface="Wingdings" pitchFamily="2" charset="2"/>
              </a:rPr>
            </a:br>
            <a:r>
              <a:rPr lang="tr-TR" b="1" dirty="0" smtClean="0">
                <a:cs typeface="Estrangelo Edessa" pitchFamily="66"/>
                <a:sym typeface="Wingdings" pitchFamily="2" charset="2"/>
              </a:rPr>
              <a:t/>
            </a:r>
            <a:br>
              <a:rPr lang="tr-TR" b="1" dirty="0" smtClean="0">
                <a:cs typeface="Estrangelo Edessa" pitchFamily="66"/>
                <a:sym typeface="Wingdings" pitchFamily="2" charset="2"/>
              </a:rPr>
            </a:br>
            <a:r>
              <a:rPr lang="tr-TR" sz="3200" dirty="0" smtClean="0">
                <a:cs typeface="Estrangelo Edessa" pitchFamily="66"/>
                <a:sym typeface="Wingdings" pitchFamily="2" charset="2"/>
              </a:rPr>
              <a:t></a:t>
            </a:r>
            <a:r>
              <a:rPr lang="tr-TR" sz="3200" b="1" dirty="0" smtClean="0">
                <a:cs typeface="Estrangelo Edessa" pitchFamily="66"/>
                <a:sym typeface="Wingdings" pitchFamily="2" charset="2"/>
              </a:rPr>
              <a:t>  </a:t>
            </a:r>
            <a:r>
              <a:rPr lang="ar-EG" b="1" dirty="0" smtClean="0">
                <a:cs typeface="Estrangelo Edessa" pitchFamily="66"/>
                <a:sym typeface="Wingdings" pitchFamily="2" charset="2"/>
              </a:rPr>
              <a:t>وَعَصَوُا الرَّسُولَ</a:t>
            </a:r>
            <a:r>
              <a:rPr lang="tr-TR" b="1" dirty="0" smtClean="0">
                <a:cs typeface="Estrangelo Edessa" pitchFamily="66"/>
                <a:sym typeface="Wingdings" pitchFamily="2" charset="2"/>
              </a:rPr>
              <a:t> – </a:t>
            </a:r>
            <a:r>
              <a:rPr lang="ar-EG" b="1" dirty="0" smtClean="0">
                <a:cs typeface="Estrangelo Edessa" pitchFamily="66"/>
                <a:sym typeface="Wingdings" pitchFamily="2" charset="2"/>
              </a:rPr>
              <a:t>اِشْتَرَوُا الضَّلاَلَةَ</a:t>
            </a:r>
            <a:r>
              <a:rPr lang="tr-TR" b="1" dirty="0" smtClean="0">
                <a:cs typeface="Estrangelo Edessa" pitchFamily="66"/>
                <a:sym typeface="Wingdings" pitchFamily="2" charset="2"/>
              </a:rPr>
              <a:t> </a:t>
            </a:r>
            <a:br>
              <a:rPr lang="tr-TR" b="1" dirty="0" smtClean="0">
                <a:cs typeface="Estrangelo Edessa" pitchFamily="66"/>
                <a:sym typeface="Wingdings" pitchFamily="2" charset="2"/>
              </a:rPr>
            </a:br>
            <a:r>
              <a:rPr lang="tr-TR" sz="3200" dirty="0" smtClean="0">
                <a:cs typeface="Estrangelo Edessa" pitchFamily="66"/>
                <a:sym typeface="Wingdings" pitchFamily="2" charset="2"/>
              </a:rPr>
              <a:t>Ayrıca</a:t>
            </a:r>
            <a:r>
              <a:rPr lang="tr-TR" b="1" dirty="0" smtClean="0">
                <a:cs typeface="Estrangelo Edessa" pitchFamily="66"/>
                <a:sym typeface="Wingdings" pitchFamily="2" charset="2"/>
              </a:rPr>
              <a:t> </a:t>
            </a:r>
            <a:r>
              <a:rPr lang="ar-EG" b="1" dirty="0" smtClean="0">
                <a:cs typeface="Estrangelo Edessa" pitchFamily="66"/>
                <a:sym typeface="Wingdings" pitchFamily="2" charset="2"/>
              </a:rPr>
              <a:t>يَوْمَئِذٍ</a:t>
            </a:r>
            <a:r>
              <a:rPr lang="tr-TR" b="1" dirty="0" smtClean="0">
                <a:cs typeface="Estrangelo Edessa" pitchFamily="66"/>
                <a:sym typeface="Wingdings" pitchFamily="2" charset="2"/>
              </a:rPr>
              <a:t> , </a:t>
            </a:r>
            <a:r>
              <a:rPr lang="ar-EG" b="1" dirty="0" smtClean="0">
                <a:cs typeface="Estrangelo Edessa" pitchFamily="66"/>
                <a:sym typeface="Wingdings" pitchFamily="2" charset="2"/>
              </a:rPr>
              <a:t>حِينَئِذٍ</a:t>
            </a:r>
            <a:r>
              <a:rPr lang="tr-TR" b="1" dirty="0" smtClean="0">
                <a:cs typeface="Estrangelo Edessa" pitchFamily="66"/>
                <a:sym typeface="Wingdings" pitchFamily="2" charset="2"/>
              </a:rPr>
              <a:t> </a:t>
            </a:r>
            <a:r>
              <a:rPr lang="tr-TR" sz="3200" dirty="0" smtClean="0">
                <a:cs typeface="Estrangelo Edessa" pitchFamily="66"/>
                <a:sym typeface="Wingdings" pitchFamily="2" charset="2"/>
              </a:rPr>
              <a:t>kelimelerinde de revm yapılmaz.</a:t>
            </a:r>
            <a:endParaRPr lang="tr-TR" sz="3200" u="sng" dirty="0">
              <a:cs typeface="Estrangelo Edessa" pitchFamily="66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6178698"/>
          </a:xfrm>
        </p:spPr>
        <p:txBody>
          <a:bodyPr>
            <a:normAutofit fontScale="90000"/>
          </a:bodyPr>
          <a:lstStyle/>
          <a:p>
            <a:pPr lvl="0" algn="justLow"/>
            <a:r>
              <a:rPr lang="tr-TR" b="1" u="sng" dirty="0" smtClean="0"/>
              <a:t>Sükûn’da Vakf</a:t>
            </a:r>
            <a:r>
              <a:rPr lang="tr-TR" b="1" dirty="0" smtClean="0"/>
              <a:t>: </a:t>
            </a:r>
            <a:r>
              <a:rPr lang="tr-TR" dirty="0" smtClean="0"/>
              <a:t>Vakf yapılacak kelimenin sonu sâkin ise olduğu şekliyle okunur.  </a:t>
            </a:r>
            <a:r>
              <a:rPr lang="ar-EG" b="1" dirty="0" smtClean="0">
                <a:latin typeface="Estrangelo Edessa" pitchFamily="66"/>
                <a:cs typeface="Estrangelo Edessa" pitchFamily="66"/>
              </a:rPr>
              <a:t>اَمَنُو </a:t>
            </a:r>
            <a:r>
              <a:rPr lang="tr-TR" b="1" dirty="0" smtClean="0">
                <a:cs typeface="Estrangelo Edessa" pitchFamily="66"/>
              </a:rPr>
              <a:t> - </a:t>
            </a:r>
            <a:r>
              <a:rPr lang="ar-EG" b="1" dirty="0" smtClean="0">
                <a:latin typeface="Estrangelo Edessa" pitchFamily="66"/>
                <a:cs typeface="Estrangelo Edessa" pitchFamily="66"/>
              </a:rPr>
              <a:t>جَنَّتِى </a:t>
            </a:r>
            <a:r>
              <a:rPr lang="tr-TR" b="1" dirty="0" smtClean="0">
                <a:cs typeface="Estrangelo Edessa" pitchFamily="66"/>
              </a:rPr>
              <a:t>– </a:t>
            </a:r>
            <a:r>
              <a:rPr lang="ar-EG" b="1" dirty="0" smtClean="0">
                <a:latin typeface="Estrangelo Edessa" pitchFamily="66"/>
                <a:cs typeface="Estrangelo Edessa" pitchFamily="66"/>
              </a:rPr>
              <a:t>وَارْحَمْنَا </a:t>
            </a:r>
            <a:r>
              <a:rPr lang="tr-TR" b="1" dirty="0" smtClean="0">
                <a:cs typeface="Estrangelo Edessa" pitchFamily="66"/>
              </a:rPr>
              <a:t>– </a:t>
            </a:r>
            <a:r>
              <a:rPr lang="ar-EG" b="1" dirty="0" smtClean="0">
                <a:latin typeface="Estrangelo Edessa" pitchFamily="66"/>
                <a:cs typeface="Estrangelo Edessa" pitchFamily="66"/>
              </a:rPr>
              <a:t>فَكَبِّرْ </a:t>
            </a:r>
            <a:r>
              <a:rPr lang="tr-TR" b="1" dirty="0" smtClean="0">
                <a:latin typeface="Estrangelo Edessa" pitchFamily="66"/>
                <a:cs typeface="Estrangelo Edessa" pitchFamily="66"/>
              </a:rPr>
              <a:t/>
            </a:r>
            <a:br>
              <a:rPr lang="tr-TR" b="1" dirty="0" smtClean="0">
                <a:latin typeface="Estrangelo Edessa" pitchFamily="66"/>
                <a:cs typeface="Estrangelo Edessa" pitchFamily="66"/>
              </a:rPr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Kâide</a:t>
            </a:r>
            <a:r>
              <a:rPr lang="tr-TR" dirty="0" smtClean="0"/>
              <a:t> olarak normalde iki sâkin harf yan yana gelmez. Sadece vakf yapılması halinde iki sâkin harfin yanyana gelmesi câiz olur. </a:t>
            </a:r>
            <a:r>
              <a:rPr lang="ar-EG" dirty="0" smtClean="0"/>
              <a:t>مِنْ قَبْلْ </a:t>
            </a:r>
            <a:r>
              <a:rPr lang="tr-TR" dirty="0" smtClean="0"/>
              <a:t> -  </a:t>
            </a:r>
            <a:r>
              <a:rPr lang="ar-EG" b="1" dirty="0" smtClean="0">
                <a:latin typeface="Estrangelo Edessa" pitchFamily="66"/>
                <a:cs typeface="Estrangelo Edessa" pitchFamily="66"/>
              </a:rPr>
              <a:t>وَالْفَجْرْ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</TotalTime>
  <Words>901</Words>
  <Application>Microsoft Office PowerPoint</Application>
  <PresentationFormat>Ekran Gösterisi (4:3)</PresentationFormat>
  <Paragraphs>71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Ofis Teması</vt:lpstr>
      <vt:lpstr>الوقف ولإبتداء</vt:lpstr>
      <vt:lpstr>الإبتداء</vt:lpstr>
      <vt:lpstr>VAKF ve İBTİDÂ’NIN ÖNEMİ</vt:lpstr>
      <vt:lpstr> Ümmü Seleme (r.anha) : “Peygamber (s.a.v) kıraatını ayırırdı (ayet sonlarında dura dura okurdu)” demiştir.                 Sahâbeden birisi Kur’ân okurken mealen; “Allah ve Peygamberine itaat eden doğru yolu bulmuştur. İkisine isyan eden…” deyip bu kelimede durunca Peygamberimiz şöyle buyurmuştur: “Doğrusu sen iyi bir hatip değilsin” demiş ve bu Sahabî’nin durulacak ve başlanacak yerlere riayet etmemesini beğenmemiştir.                                             </vt:lpstr>
      <vt:lpstr>VAKF’IN KURALLARI</vt:lpstr>
      <vt:lpstr>Kesre Hareke: Üzerinde durulacak kelimenin son harfinin harekesi kesre ise ya sükûn üzere (cezm ile) durulur yada Revm yaparak durulur.   اَلرَّحِيمِ = اَلرَّحِيمْ    مَالِكِ يَوْمِ اَلدِّين </vt:lpstr>
      <vt:lpstr> Damme Hareke: Üzerinde durulacak kelimenin son harfinin harekesi damme ise; ya sükûn üzere (cezm ile) durulur ya Revm yaparak durulur yada işmam yaparak durulur.  اَلْحَكِيمُ = اَلْحَكِيمْ      اَلْعَلِيمُ  نَسْتَعِينُ   </vt:lpstr>
      <vt:lpstr>NOT: Vasl hemzesinden ötürü sonuna ârızî hareke alan kelimenin üzerinde durulursa revm veya işmam yapılmaz.    قُمِ الَّيْلَ – وَاَنْذِرِ النَّاسَ -  وَلَقَدِ اسْتُهْذِئَ     وَعَصَوُا الرَّسُولَ – اِشْتَرَوُا الضَّلاَلَةَ  Ayrıca يَوْمَئِذٍ , حِينَئِذٍ kelimelerinde de revm yapılmaz.</vt:lpstr>
      <vt:lpstr>Sükûn’da Vakf: Vakf yapılacak kelimenin sonu sâkin ise olduğu şekliyle okunur.  اَمَنُو  - جَنَّتِى – وَارْحَمْنَا – فَكَبِّرْ   Kâide olarak normalde iki sâkin harf yan yana gelmez. Sadece vakf yapılması halinde iki sâkin harfin yanyana gelmesi câiz olur. مِنْ قَبْلْ  -  وَالْفَجْرْ </vt:lpstr>
      <vt:lpstr>TENVİNDE VAKF</vt:lpstr>
      <vt:lpstr>ŞEDDEDE VAKF</vt:lpstr>
      <vt:lpstr> Durulacak kelimenin sonunda vâv (و) harfi varsa ve bir önceki harfin harekesi damme ise bu durumda vâv harf-i med olacağı için Medd-i Tabiî yapılarak vakfedilir. إلاَّ هُوَ – إِلاَّ هُو   Durulacak kelimenin sonunda yâ (ي) harfi varsa ve bir önceki harfin harekesi esre ise bu durumda yâ harfi med harfi olacağından Medd-i Tabiî yapılarak vakfedilir. مَاهِىَ - مَاهِى</vt:lpstr>
      <vt:lpstr>“ة” ve “ه” HARFLERİNDE VAKF</vt:lpstr>
      <vt:lpstr>İSTİSNÂÎ DURUMLAR</vt:lpstr>
      <vt:lpstr> الرَّسُولاَ  ve السَّبِيلاَ (Ahzâb 67-68): Hafs rivayetinde bu kelimeler vakf halinde çekilerek, vasl halinde çekilmeden okunur.  يَقُولُونَ يَا لَيْتَنَا أَطَعْنَااللهَ وَ أَطَعْنَاالرَّسُولاَ ... وَقَالُو رَبَّنَا إِنَّا أَطَعْنَا سَادَتَنَا وَكُبَرَاءَنَا فَأَضَلُّنَاالسَّبِيلاَ... رَبَّنَا اَتِهِمْ ضِعْفَيْنِ  </vt:lpstr>
      <vt:lpstr> سَلاِسِلاَ (İnsan 76-4): Kıraatlere göre muhtelif şekillerde okunan bu kelime Hafs rivayetinde lâm üzerinde uzatarak سَلاِسِلاَ vakfedilebileceği gibi uzatmadan سَلاِسِلْ şeklinde de vakfedilebilir.   إِنَّا أَعْتَدْنَا لِلْكَافِرِينَ سَلاَسِلاَ وَأَغْلَالاً وَسَعِيراً</vt:lpstr>
      <vt:lpstr> قَوَارِيرَا (İnsan-15): Hafs rivayetinde vakf halinde uzatarak قَوَارِيرَا şeklinde vasl halinde قَوَارِيرَ şeklinde uzatılmadan okunmaktadır.   مِن فِضَّةٍ وَأَكْوَابٍ كَانَتْ قَوَارِيرَا {15} قَوَارِيرَ مِن فِضَّةٍ قَدَّرُوهَا تَقْدِيراً</vt:lpstr>
      <vt:lpstr>PowerPoint Sunusu</vt:lpstr>
      <vt:lpstr> VAKF-I TAM  الوقف التَّامُّ </vt:lpstr>
      <vt:lpstr> VAKF-I KÂFÎ الوقف الكافيُّ </vt:lpstr>
      <vt:lpstr> VAKF-I HASEN الوقف الحسنُ </vt:lpstr>
      <vt:lpstr> VAKF-I KABÎH  الوقف القبيحُ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الوقف ولإبتداء</dc:title>
  <cp:lastModifiedBy>user</cp:lastModifiedBy>
  <cp:revision>8</cp:revision>
  <dcterms:modified xsi:type="dcterms:W3CDTF">2018-01-03T11:02:40Z</dcterms:modified>
</cp:coreProperties>
</file>