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3848330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599096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25475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769547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198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3261753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758979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314855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347578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007691-D27F-475E-AC95-812EB7E15B87}"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315515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E007691-D27F-475E-AC95-812EB7E15B87}"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402142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E007691-D27F-475E-AC95-812EB7E15B87}"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179311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E007691-D27F-475E-AC95-812EB7E15B87}"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73072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07691-D27F-475E-AC95-812EB7E15B87}"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28075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E007691-D27F-475E-AC95-812EB7E15B87}"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67141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E007691-D27F-475E-AC95-812EB7E15B87}"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64D237-5ED2-43B1-B566-210039097308}" type="slidenum">
              <a:rPr lang="tr-TR" smtClean="0"/>
              <a:t>‹#›</a:t>
            </a:fld>
            <a:endParaRPr lang="tr-TR"/>
          </a:p>
        </p:txBody>
      </p:sp>
    </p:spTree>
    <p:extLst>
      <p:ext uri="{BB962C8B-B14F-4D97-AF65-F5344CB8AC3E}">
        <p14:creationId xmlns:p14="http://schemas.microsoft.com/office/powerpoint/2010/main" val="234475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007691-D27F-475E-AC95-812EB7E15B87}"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64D237-5ED2-43B1-B566-210039097308}" type="slidenum">
              <a:rPr lang="tr-TR" smtClean="0"/>
              <a:t>‹#›</a:t>
            </a:fld>
            <a:endParaRPr lang="tr-TR"/>
          </a:p>
        </p:txBody>
      </p:sp>
    </p:spTree>
    <p:extLst>
      <p:ext uri="{BB962C8B-B14F-4D97-AF65-F5344CB8AC3E}">
        <p14:creationId xmlns:p14="http://schemas.microsoft.com/office/powerpoint/2010/main" val="40418497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8A9EC4-7AFD-4C08-B35A-FBF3C245040E}"/>
              </a:ext>
            </a:extLst>
          </p:cNvPr>
          <p:cNvSpPr>
            <a:spLocks noGrp="1"/>
          </p:cNvSpPr>
          <p:nvPr>
            <p:ph type="ctrTitle"/>
          </p:nvPr>
        </p:nvSpPr>
        <p:spPr>
          <a:xfrm>
            <a:off x="1507067" y="2404534"/>
            <a:ext cx="7766936" cy="693229"/>
          </a:xfrm>
        </p:spPr>
        <p:txBody>
          <a:bodyPr/>
          <a:lstStyle/>
          <a:p>
            <a:r>
              <a:rPr lang="tr-TR" dirty="0" err="1"/>
              <a:t>Enürezis</a:t>
            </a:r>
            <a:r>
              <a:rPr lang="tr-TR" dirty="0"/>
              <a:t> ve </a:t>
            </a:r>
            <a:r>
              <a:rPr lang="tr-TR" dirty="0" err="1"/>
              <a:t>Enkomprezis</a:t>
            </a:r>
            <a:endParaRPr lang="tr-TR" dirty="0"/>
          </a:p>
        </p:txBody>
      </p:sp>
      <p:sp>
        <p:nvSpPr>
          <p:cNvPr id="3" name="Başlık 1">
            <a:extLst>
              <a:ext uri="{FF2B5EF4-FFF2-40B4-BE49-F238E27FC236}">
                <a16:creationId xmlns:a16="http://schemas.microsoft.com/office/drawing/2014/main" id="{11480915-A4AE-4993-ACE2-16601B117488}"/>
              </a:ext>
            </a:extLst>
          </p:cNvPr>
          <p:cNvSpPr txBox="1">
            <a:spLocks/>
          </p:cNvSpPr>
          <p:nvPr/>
        </p:nvSpPr>
        <p:spPr>
          <a:xfrm>
            <a:off x="853611" y="760461"/>
            <a:ext cx="9073848" cy="1320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3600" b="1" dirty="0"/>
              <a:t>CGM302 SAĞLIK KURUMLARINDA ALAN ÇALIŞMASI</a:t>
            </a:r>
            <a:endParaRPr lang="tr-TR" dirty="0"/>
          </a:p>
        </p:txBody>
      </p:sp>
      <p:sp>
        <p:nvSpPr>
          <p:cNvPr id="5" name="Alt Başlık 2">
            <a:extLst>
              <a:ext uri="{FF2B5EF4-FFF2-40B4-BE49-F238E27FC236}">
                <a16:creationId xmlns:a16="http://schemas.microsoft.com/office/drawing/2014/main" id="{8B857DB9-8037-4BAD-96EB-0AAC6AB9ED12}"/>
              </a:ext>
            </a:extLst>
          </p:cNvPr>
          <p:cNvSpPr>
            <a:spLocks noGrp="1"/>
          </p:cNvSpPr>
          <p:nvPr>
            <p:ph type="subTitle" idx="1"/>
          </p:nvPr>
        </p:nvSpPr>
        <p:spPr>
          <a:xfrm>
            <a:off x="1487712" y="3920137"/>
            <a:ext cx="7766936" cy="1820092"/>
          </a:xfrm>
        </p:spPr>
        <p:txBody>
          <a:bodyPr>
            <a:normAutofit fontScale="92500" lnSpcReduction="10000"/>
          </a:bodyPr>
          <a:lstStyle/>
          <a:p>
            <a:pPr algn="ctr"/>
            <a:r>
              <a:rPr lang="tr-TR" b="1" dirty="0">
                <a:solidFill>
                  <a:schemeClr val="tx1"/>
                </a:solidFill>
              </a:rPr>
              <a:t>Prof. Dr. Aysel KÖKSAL AKYOL</a:t>
            </a:r>
          </a:p>
          <a:p>
            <a:pPr algn="ctr"/>
            <a:r>
              <a:rPr lang="tr-TR" b="1" dirty="0">
                <a:solidFill>
                  <a:schemeClr val="tx1"/>
                </a:solidFill>
              </a:rPr>
              <a:t>Prof. Dr. Aynur BÜTÜN AYHAN</a:t>
            </a:r>
          </a:p>
          <a:p>
            <a:pPr algn="ctr"/>
            <a:r>
              <a:rPr lang="tr-TR" b="1" dirty="0">
                <a:solidFill>
                  <a:schemeClr val="tx1"/>
                </a:solidFill>
              </a:rPr>
              <a:t>Ankara Üniversitesi </a:t>
            </a:r>
          </a:p>
          <a:p>
            <a:pPr algn="ctr"/>
            <a:r>
              <a:rPr lang="tr-TR" b="1" dirty="0">
                <a:solidFill>
                  <a:schemeClr val="tx1"/>
                </a:solidFill>
              </a:rPr>
              <a:t>Sağlık Bilimleri Fakültesi </a:t>
            </a:r>
          </a:p>
          <a:p>
            <a:pPr algn="ctr"/>
            <a:r>
              <a:rPr lang="tr-TR" b="1" dirty="0">
                <a:solidFill>
                  <a:schemeClr val="tx1"/>
                </a:solidFill>
              </a:rPr>
              <a:t>Çocuk Gelişimi Bölümü</a:t>
            </a:r>
          </a:p>
          <a:p>
            <a:endParaRPr lang="tr-TR" dirty="0"/>
          </a:p>
        </p:txBody>
      </p:sp>
    </p:spTree>
    <p:extLst>
      <p:ext uri="{BB962C8B-B14F-4D97-AF65-F5344CB8AC3E}">
        <p14:creationId xmlns:p14="http://schemas.microsoft.com/office/powerpoint/2010/main" val="378209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5FF290-3DC7-462D-BB5C-DB0A53404CC0}"/>
              </a:ext>
            </a:extLst>
          </p:cNvPr>
          <p:cNvSpPr>
            <a:spLocks noGrp="1"/>
          </p:cNvSpPr>
          <p:nvPr>
            <p:ph type="title"/>
          </p:nvPr>
        </p:nvSpPr>
        <p:spPr/>
        <p:txBody>
          <a:bodyPr/>
          <a:lstStyle/>
          <a:p>
            <a:r>
              <a:rPr lang="tr-TR" dirty="0"/>
              <a:t>NEDİR?</a:t>
            </a:r>
          </a:p>
        </p:txBody>
      </p:sp>
      <p:sp>
        <p:nvSpPr>
          <p:cNvPr id="3" name="İçerik Yer Tutucusu 2">
            <a:extLst>
              <a:ext uri="{FF2B5EF4-FFF2-40B4-BE49-F238E27FC236}">
                <a16:creationId xmlns:a16="http://schemas.microsoft.com/office/drawing/2014/main" id="{45050603-9FF0-499C-8190-C1F523DDF6A1}"/>
              </a:ext>
            </a:extLst>
          </p:cNvPr>
          <p:cNvSpPr>
            <a:spLocks noGrp="1"/>
          </p:cNvSpPr>
          <p:nvPr>
            <p:ph idx="1"/>
          </p:nvPr>
        </p:nvSpPr>
        <p:spPr>
          <a:xfrm>
            <a:off x="677334" y="1610083"/>
            <a:ext cx="8596668" cy="3880773"/>
          </a:xfrm>
        </p:spPr>
        <p:txBody>
          <a:bodyPr>
            <a:noAutofit/>
          </a:bodyPr>
          <a:lstStyle/>
          <a:p>
            <a:r>
              <a:rPr lang="tr-TR" sz="2400" dirty="0" err="1"/>
              <a:t>Enkoprezis</a:t>
            </a:r>
            <a:r>
              <a:rPr lang="tr-TR" sz="2400" dirty="0"/>
              <a:t> daha genel bilinen adıyla dışkı kaçırmadır. Çocuğun bağırsak olgunluğu geliştikten ve dışkı tutma becerisini geliştirecek fiziksel olgunluğa eriştikten sonra dışkısını tutamaması ve uygunsuz yerlere bırakması olarak tanımlanır.</a:t>
            </a:r>
          </a:p>
          <a:p>
            <a:r>
              <a:rPr lang="tr-TR" sz="2400" dirty="0"/>
              <a:t>Bir çocuğa </a:t>
            </a:r>
            <a:r>
              <a:rPr lang="tr-TR" sz="2400" dirty="0" err="1"/>
              <a:t>enkoprezis</a:t>
            </a:r>
            <a:r>
              <a:rPr lang="tr-TR" sz="2400" dirty="0"/>
              <a:t> tanısı konulabilmesi için çocuğun 4 yaşını geçmiş olması, fizyolojik bir probleminin olmaması ve 3 ay süreyle bu davranışı ayda en az bir kere gerçekleştirmiş olması gerekmektedir.</a:t>
            </a:r>
          </a:p>
          <a:p>
            <a:r>
              <a:rPr lang="tr-TR" sz="2400" dirty="0" err="1"/>
              <a:t>Enkoprezis</a:t>
            </a:r>
            <a:r>
              <a:rPr lang="tr-TR" sz="2400" dirty="0"/>
              <a:t> 2 türde değerlendirilebilir.</a:t>
            </a:r>
          </a:p>
        </p:txBody>
      </p:sp>
    </p:spTree>
    <p:extLst>
      <p:ext uri="{BB962C8B-B14F-4D97-AF65-F5344CB8AC3E}">
        <p14:creationId xmlns:p14="http://schemas.microsoft.com/office/powerpoint/2010/main" val="395014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0E7C96-D8CC-4562-A615-0B2B7BDC769E}"/>
              </a:ext>
            </a:extLst>
          </p:cNvPr>
          <p:cNvSpPr>
            <a:spLocks noGrp="1"/>
          </p:cNvSpPr>
          <p:nvPr>
            <p:ph type="title"/>
          </p:nvPr>
        </p:nvSpPr>
        <p:spPr/>
        <p:txBody>
          <a:bodyPr/>
          <a:lstStyle/>
          <a:p>
            <a:r>
              <a:rPr lang="tr-TR" dirty="0"/>
              <a:t>PRİMER (BİRİNCİL) ENKOMPREZİS</a:t>
            </a:r>
          </a:p>
        </p:txBody>
      </p:sp>
      <p:sp>
        <p:nvSpPr>
          <p:cNvPr id="3" name="İçerik Yer Tutucusu 2">
            <a:extLst>
              <a:ext uri="{FF2B5EF4-FFF2-40B4-BE49-F238E27FC236}">
                <a16:creationId xmlns:a16="http://schemas.microsoft.com/office/drawing/2014/main" id="{1889CD61-3BE8-4A00-8587-9929847DBC28}"/>
              </a:ext>
            </a:extLst>
          </p:cNvPr>
          <p:cNvSpPr>
            <a:spLocks noGrp="1"/>
          </p:cNvSpPr>
          <p:nvPr>
            <p:ph idx="1"/>
          </p:nvPr>
        </p:nvSpPr>
        <p:spPr>
          <a:xfrm>
            <a:off x="677334" y="2160589"/>
            <a:ext cx="7626911" cy="3880773"/>
          </a:xfrm>
        </p:spPr>
        <p:txBody>
          <a:bodyPr>
            <a:normAutofit/>
          </a:bodyPr>
          <a:lstStyle/>
          <a:p>
            <a:r>
              <a:rPr lang="tr-TR" sz="2800" dirty="0"/>
              <a:t>Bu türde çocuk hiç dışkı tutma becerisi kazanmayı başaramamıştır. </a:t>
            </a:r>
          </a:p>
        </p:txBody>
      </p:sp>
    </p:spTree>
    <p:extLst>
      <p:ext uri="{BB962C8B-B14F-4D97-AF65-F5344CB8AC3E}">
        <p14:creationId xmlns:p14="http://schemas.microsoft.com/office/powerpoint/2010/main" val="4155515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DC0098-E1D6-4D68-9D92-B13CF02A9B40}"/>
              </a:ext>
            </a:extLst>
          </p:cNvPr>
          <p:cNvSpPr>
            <a:spLocks noGrp="1"/>
          </p:cNvSpPr>
          <p:nvPr>
            <p:ph type="title"/>
          </p:nvPr>
        </p:nvSpPr>
        <p:spPr/>
        <p:txBody>
          <a:bodyPr/>
          <a:lstStyle/>
          <a:p>
            <a:r>
              <a:rPr lang="tr-TR" dirty="0"/>
              <a:t>SEKONDER (İKİNCİL) ENKOPREZİS</a:t>
            </a:r>
          </a:p>
        </p:txBody>
      </p:sp>
      <p:sp>
        <p:nvSpPr>
          <p:cNvPr id="3" name="İçerik Yer Tutucusu 2">
            <a:extLst>
              <a:ext uri="{FF2B5EF4-FFF2-40B4-BE49-F238E27FC236}">
                <a16:creationId xmlns:a16="http://schemas.microsoft.com/office/drawing/2014/main" id="{682000A1-4A4B-42F7-911C-CFD88B196CBE}"/>
              </a:ext>
            </a:extLst>
          </p:cNvPr>
          <p:cNvSpPr>
            <a:spLocks noGrp="1"/>
          </p:cNvSpPr>
          <p:nvPr>
            <p:ph idx="1"/>
          </p:nvPr>
        </p:nvSpPr>
        <p:spPr>
          <a:xfrm>
            <a:off x="966582" y="2169920"/>
            <a:ext cx="7132388" cy="3880773"/>
          </a:xfrm>
        </p:spPr>
        <p:txBody>
          <a:bodyPr>
            <a:normAutofit/>
          </a:bodyPr>
          <a:lstStyle/>
          <a:p>
            <a:r>
              <a:rPr lang="tr-TR" sz="2400" dirty="0"/>
              <a:t>Bu türde ise en az 1 yıl kadar tuvalet kontrolü sağlanmış fakat sonrasında bu beceri kaybedilmiştir</a:t>
            </a:r>
          </a:p>
        </p:txBody>
      </p:sp>
    </p:spTree>
    <p:extLst>
      <p:ext uri="{BB962C8B-B14F-4D97-AF65-F5344CB8AC3E}">
        <p14:creationId xmlns:p14="http://schemas.microsoft.com/office/powerpoint/2010/main" val="388711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47ED94-201C-4F3D-BB1B-B76D8A6F05A2}"/>
              </a:ext>
            </a:extLst>
          </p:cNvPr>
          <p:cNvSpPr>
            <a:spLocks noGrp="1"/>
          </p:cNvSpPr>
          <p:nvPr>
            <p:ph type="title"/>
          </p:nvPr>
        </p:nvSpPr>
        <p:spPr/>
        <p:txBody>
          <a:bodyPr/>
          <a:lstStyle/>
          <a:p>
            <a:r>
              <a:rPr lang="tr-TR" dirty="0"/>
              <a:t>NEDENLERİ</a:t>
            </a:r>
          </a:p>
        </p:txBody>
      </p:sp>
      <p:pic>
        <p:nvPicPr>
          <p:cNvPr id="5" name="İçerik Yer Tutucusu 4">
            <a:extLst>
              <a:ext uri="{FF2B5EF4-FFF2-40B4-BE49-F238E27FC236}">
                <a16:creationId xmlns:a16="http://schemas.microsoft.com/office/drawing/2014/main" id="{E612EC4D-FA33-4B08-BB1D-E24253CB2EAB}"/>
              </a:ext>
            </a:extLst>
          </p:cNvPr>
          <p:cNvPicPr>
            <a:picLocks noGrp="1" noChangeAspect="1"/>
          </p:cNvPicPr>
          <p:nvPr>
            <p:ph idx="1"/>
          </p:nvPr>
        </p:nvPicPr>
        <p:blipFill>
          <a:blip r:embed="rId2"/>
          <a:stretch>
            <a:fillRect/>
          </a:stretch>
        </p:blipFill>
        <p:spPr>
          <a:xfrm>
            <a:off x="1218979" y="1082351"/>
            <a:ext cx="7405032" cy="4693298"/>
          </a:xfrm>
        </p:spPr>
      </p:pic>
    </p:spTree>
    <p:extLst>
      <p:ext uri="{BB962C8B-B14F-4D97-AF65-F5344CB8AC3E}">
        <p14:creationId xmlns:p14="http://schemas.microsoft.com/office/powerpoint/2010/main" val="2389966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1A7E95-EDD8-4CEC-A2B6-FFEE29823F1E}"/>
              </a:ext>
            </a:extLst>
          </p:cNvPr>
          <p:cNvSpPr>
            <a:spLocks noGrp="1"/>
          </p:cNvSpPr>
          <p:nvPr>
            <p:ph type="title"/>
          </p:nvPr>
        </p:nvSpPr>
        <p:spPr>
          <a:xfrm>
            <a:off x="677334" y="609600"/>
            <a:ext cx="2821646" cy="1320800"/>
          </a:xfrm>
        </p:spPr>
        <p:txBody>
          <a:bodyPr/>
          <a:lstStyle/>
          <a:p>
            <a:r>
              <a:rPr lang="tr-TR" dirty="0"/>
              <a:t>TEDAVİ YÖNTEMLERİ</a:t>
            </a:r>
          </a:p>
        </p:txBody>
      </p:sp>
      <p:sp>
        <p:nvSpPr>
          <p:cNvPr id="3" name="İçerik Yer Tutucusu 2">
            <a:extLst>
              <a:ext uri="{FF2B5EF4-FFF2-40B4-BE49-F238E27FC236}">
                <a16:creationId xmlns:a16="http://schemas.microsoft.com/office/drawing/2014/main" id="{5E42BC78-0F59-4CF1-AC47-E1B091BAB4E6}"/>
              </a:ext>
            </a:extLst>
          </p:cNvPr>
          <p:cNvSpPr>
            <a:spLocks noGrp="1"/>
          </p:cNvSpPr>
          <p:nvPr>
            <p:ph idx="1"/>
          </p:nvPr>
        </p:nvSpPr>
        <p:spPr>
          <a:xfrm>
            <a:off x="3569565" y="609600"/>
            <a:ext cx="6281873" cy="5473310"/>
          </a:xfrm>
        </p:spPr>
        <p:txBody>
          <a:bodyPr>
            <a:normAutofit/>
          </a:bodyPr>
          <a:lstStyle/>
          <a:p>
            <a:r>
              <a:rPr lang="tr-TR" dirty="0"/>
              <a:t>Biyolojik muayene sonrası fizyolojik bir aksaklık olup olmamasına göre iki farklı tedavi yöntemi tercih edilir. Eğer; fiziksel bir problem varsa tıp doktorları eşliğinde soruna çözüm aranır böyle durumlarda genelde sorunun teşhisinden sonra kesin ve hızlı çözümler alınabilir.</a:t>
            </a:r>
          </a:p>
          <a:p>
            <a:r>
              <a:rPr lang="tr-TR" dirty="0"/>
              <a:t>Eğer; fiziksel bir bulguyla karşılaşılmazsa sorunun psikolojik temellere dayandığı düşünülür ve buna göre bir yol izlenir. Bunun için de çocuğun gelişimini olumlu destekleyecek yöntemler kullanılır. Çocuğun üzerindeki stres kaynakları azaltılır, belirli bir tuvalet düzeni oturtulmaya çalışılır, tuvalet eğitimi uygun zamanda verilebilir, takvim yöntemi, gece uyandırma yöntemi kullanılabilir. Kabızlıkla birlikte gelişen durumlarda öncelikli olarak kabızlığı gidermeye yönelik yöntemler tercih edilebilir. Uygun diyetler kullanılabilir. Çevre şartlarının iyileştirilmesi psikoterapi, aile terapisi yada grup terapisi de uygulanabilir.</a:t>
            </a:r>
          </a:p>
          <a:p>
            <a:endParaRPr lang="tr-TR" dirty="0"/>
          </a:p>
        </p:txBody>
      </p:sp>
    </p:spTree>
    <p:extLst>
      <p:ext uri="{BB962C8B-B14F-4D97-AF65-F5344CB8AC3E}">
        <p14:creationId xmlns:p14="http://schemas.microsoft.com/office/powerpoint/2010/main" val="2425320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CB08B9-6BD5-406F-BFF3-1A812A9DCFC9}"/>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15DFCD57-70B1-46BB-B628-D644FA52CD6D}"/>
              </a:ext>
            </a:extLst>
          </p:cNvPr>
          <p:cNvSpPr>
            <a:spLocks noGrp="1"/>
          </p:cNvSpPr>
          <p:nvPr>
            <p:ph idx="1"/>
          </p:nvPr>
        </p:nvSpPr>
        <p:spPr>
          <a:xfrm>
            <a:off x="3215002" y="519728"/>
            <a:ext cx="6281873" cy="5818543"/>
          </a:xfrm>
        </p:spPr>
        <p:txBody>
          <a:bodyPr>
            <a:normAutofit fontScale="92500" lnSpcReduction="10000"/>
          </a:bodyPr>
          <a:lstStyle/>
          <a:p>
            <a:r>
              <a:rPr lang="tr-TR" b="0" i="0" dirty="0" err="1">
                <a:solidFill>
                  <a:srgbClr val="222222"/>
                </a:solidFill>
                <a:effectLst/>
                <a:latin typeface="Arial" panose="020B0604020202020204" pitchFamily="34" charset="0"/>
              </a:rPr>
              <a:t>Bolışık</a:t>
            </a:r>
            <a:r>
              <a:rPr lang="tr-TR" b="0" i="0" dirty="0">
                <a:solidFill>
                  <a:srgbClr val="222222"/>
                </a:solidFill>
                <a:effectLst/>
                <a:latin typeface="Arial" panose="020B0604020202020204" pitchFamily="34" charset="0"/>
              </a:rPr>
              <a:t>, B. </a:t>
            </a:r>
            <a:r>
              <a:rPr lang="tr-TR" b="0" i="0" dirty="0" err="1">
                <a:solidFill>
                  <a:srgbClr val="222222"/>
                </a:solidFill>
                <a:effectLst/>
                <a:latin typeface="Arial" panose="020B0604020202020204" pitchFamily="34" charset="0"/>
              </a:rPr>
              <a:t>Enürezis</a:t>
            </a:r>
            <a:r>
              <a:rPr lang="tr-TR" b="0" i="0" dirty="0">
                <a:solidFill>
                  <a:srgbClr val="222222"/>
                </a:solidFill>
                <a:effectLst/>
                <a:latin typeface="Arial" panose="020B0604020202020204" pitchFamily="34" charset="0"/>
              </a:rPr>
              <a:t>. </a:t>
            </a:r>
            <a:r>
              <a:rPr lang="tr-TR" b="0" i="1" dirty="0">
                <a:solidFill>
                  <a:srgbClr val="222222"/>
                </a:solidFill>
                <a:effectLst/>
                <a:latin typeface="Arial" panose="020B0604020202020204" pitchFamily="34" charset="0"/>
              </a:rPr>
              <a:t>Ege Üniversitesi Hemşirelik Fakültesi Dergisi</a:t>
            </a:r>
            <a:r>
              <a:rPr lang="tr-TR" b="0" i="0" dirty="0">
                <a:solidFill>
                  <a:srgbClr val="222222"/>
                </a:solidFill>
                <a:effectLst/>
                <a:latin typeface="Arial" panose="020B0604020202020204" pitchFamily="34" charset="0"/>
              </a:rPr>
              <a:t>, </a:t>
            </a:r>
            <a:r>
              <a:rPr lang="tr-TR" b="0" i="1" dirty="0">
                <a:solidFill>
                  <a:srgbClr val="222222"/>
                </a:solidFill>
                <a:effectLst/>
                <a:latin typeface="Arial" panose="020B0604020202020204" pitchFamily="34" charset="0"/>
              </a:rPr>
              <a:t>6</a:t>
            </a:r>
            <a:r>
              <a:rPr lang="tr-TR" b="0" i="0" dirty="0">
                <a:solidFill>
                  <a:srgbClr val="222222"/>
                </a:solidFill>
                <a:effectLst/>
                <a:latin typeface="Arial" panose="020B0604020202020204" pitchFamily="34" charset="0"/>
              </a:rPr>
              <a:t>(2), 31-34.</a:t>
            </a:r>
            <a:endParaRPr lang="tr-TR" dirty="0"/>
          </a:p>
          <a:p>
            <a:r>
              <a:rPr lang="en-US" dirty="0"/>
              <a:t>Demir, T., Yavuz, M., </a:t>
            </a:r>
            <a:r>
              <a:rPr lang="en-US" dirty="0" err="1"/>
              <a:t>Doğangün</a:t>
            </a:r>
            <a:r>
              <a:rPr lang="en-US" dirty="0"/>
              <a:t>, B., </a:t>
            </a:r>
            <a:r>
              <a:rPr lang="en-US" dirty="0" err="1"/>
              <a:t>Bolat</a:t>
            </a:r>
            <a:r>
              <a:rPr lang="en-US" dirty="0"/>
              <a:t>, N., </a:t>
            </a:r>
            <a:r>
              <a:rPr lang="en-US" dirty="0" err="1"/>
              <a:t>Kadak</a:t>
            </a:r>
            <a:r>
              <a:rPr lang="en-US" dirty="0"/>
              <a:t>, T., </a:t>
            </a:r>
            <a:r>
              <a:rPr lang="en-US" dirty="0" err="1"/>
              <a:t>Karaçetin</a:t>
            </a:r>
            <a:r>
              <a:rPr lang="en-US" dirty="0"/>
              <a:t>, G., &amp; </a:t>
            </a:r>
            <a:r>
              <a:rPr lang="en-US" dirty="0" err="1"/>
              <a:t>Kayaalp</a:t>
            </a:r>
            <a:r>
              <a:rPr lang="en-US" dirty="0"/>
              <a:t>, L. (2012). </a:t>
            </a:r>
            <a:r>
              <a:rPr lang="en-US" dirty="0" err="1"/>
              <a:t>Enkoprezisi</a:t>
            </a:r>
            <a:r>
              <a:rPr lang="en-US" dirty="0"/>
              <a:t> </a:t>
            </a:r>
            <a:r>
              <a:rPr lang="en-US" dirty="0" err="1"/>
              <a:t>olan</a:t>
            </a:r>
            <a:r>
              <a:rPr lang="en-US" dirty="0"/>
              <a:t> </a:t>
            </a:r>
            <a:r>
              <a:rPr lang="en-US" dirty="0" err="1"/>
              <a:t>çocuklarda</a:t>
            </a:r>
            <a:r>
              <a:rPr lang="en-US" dirty="0"/>
              <a:t> </a:t>
            </a:r>
            <a:r>
              <a:rPr lang="en-US" dirty="0" err="1"/>
              <a:t>davranış</a:t>
            </a:r>
            <a:r>
              <a:rPr lang="en-US" dirty="0"/>
              <a:t> </a:t>
            </a:r>
            <a:r>
              <a:rPr lang="en-US" dirty="0" err="1"/>
              <a:t>sorunları</a:t>
            </a:r>
            <a:r>
              <a:rPr lang="en-US" dirty="0"/>
              <a:t> </a:t>
            </a:r>
            <a:r>
              <a:rPr lang="en-US" dirty="0" err="1"/>
              <a:t>ve</a:t>
            </a:r>
            <a:r>
              <a:rPr lang="en-US" dirty="0"/>
              <a:t> </a:t>
            </a:r>
            <a:r>
              <a:rPr lang="en-US" dirty="0" err="1"/>
              <a:t>bazı</a:t>
            </a:r>
            <a:r>
              <a:rPr lang="en-US" dirty="0"/>
              <a:t> </a:t>
            </a:r>
            <a:r>
              <a:rPr lang="en-US" dirty="0" err="1"/>
              <a:t>ailesel</a:t>
            </a:r>
            <a:r>
              <a:rPr lang="en-US" dirty="0"/>
              <a:t> </a:t>
            </a:r>
            <a:r>
              <a:rPr lang="en-US" dirty="0" err="1"/>
              <a:t>özellikler</a:t>
            </a:r>
            <a:r>
              <a:rPr lang="en-US" dirty="0"/>
              <a:t>. </a:t>
            </a:r>
            <a:r>
              <a:rPr lang="en-US" i="1" dirty="0" err="1"/>
              <a:t>Türk</a:t>
            </a:r>
            <a:r>
              <a:rPr lang="en-US" i="1" dirty="0"/>
              <a:t> </a:t>
            </a:r>
            <a:r>
              <a:rPr lang="en-US" i="1" dirty="0" err="1"/>
              <a:t>Pediatri</a:t>
            </a:r>
            <a:r>
              <a:rPr lang="en-US" i="1" dirty="0"/>
              <a:t> </a:t>
            </a:r>
            <a:r>
              <a:rPr lang="en-US" i="1" dirty="0" err="1"/>
              <a:t>Arşivi</a:t>
            </a:r>
            <a:r>
              <a:rPr lang="en-US" dirty="0"/>
              <a:t>, </a:t>
            </a:r>
            <a:r>
              <a:rPr lang="en-US" i="1" dirty="0"/>
              <a:t>47</a:t>
            </a:r>
            <a:r>
              <a:rPr lang="en-US" dirty="0"/>
              <a:t>(1).</a:t>
            </a:r>
            <a:endParaRPr lang="tr-TR" dirty="0"/>
          </a:p>
          <a:p>
            <a:r>
              <a:rPr lang="en-US" dirty="0"/>
              <a:t>Howard A. Paul PhD, ABPP (2015) Treatments That Work With </a:t>
            </a:r>
            <a:r>
              <a:rPr lang="en-US" dirty="0" err="1"/>
              <a:t>Children:Empirically</a:t>
            </a:r>
            <a:r>
              <a:rPr lang="en-US" dirty="0"/>
              <a:t> Supported Strategies for Managing Childhood Problems, Second Edition, by E. </a:t>
            </a:r>
            <a:r>
              <a:rPr lang="en-US" dirty="0" err="1"/>
              <a:t>R.Christophersen</a:t>
            </a:r>
            <a:r>
              <a:rPr lang="en-US" dirty="0"/>
              <a:t> &amp; S. </a:t>
            </a:r>
            <a:r>
              <a:rPr lang="en-US" dirty="0" err="1"/>
              <a:t>Mortweet</a:t>
            </a:r>
            <a:r>
              <a:rPr lang="en-US" dirty="0"/>
              <a:t> </a:t>
            </a:r>
            <a:r>
              <a:rPr lang="en-US" dirty="0" err="1"/>
              <a:t>VanScoyoc</a:t>
            </a:r>
            <a:r>
              <a:rPr lang="en-US" dirty="0"/>
              <a:t>, Child &amp; Family Behavior Therapy, 37:1, 81-90, DOI:10.1080/07317107.2015.1000239</a:t>
            </a:r>
            <a:endParaRPr lang="tr-TR" dirty="0"/>
          </a:p>
          <a:p>
            <a:r>
              <a:rPr lang="tr-TR" dirty="0" err="1"/>
              <a:t>Kilic</a:t>
            </a:r>
            <a:r>
              <a:rPr lang="tr-TR" dirty="0"/>
              <a:t>, B. D., </a:t>
            </a:r>
            <a:r>
              <a:rPr lang="tr-TR" dirty="0" err="1"/>
              <a:t>Olmez</a:t>
            </a:r>
            <a:r>
              <a:rPr lang="tr-TR" dirty="0"/>
              <a:t>, S., </a:t>
            </a:r>
            <a:r>
              <a:rPr lang="tr-TR" dirty="0" err="1"/>
              <a:t>Gencoglan</a:t>
            </a:r>
            <a:r>
              <a:rPr lang="tr-TR" dirty="0"/>
              <a:t>, S., Keten, H. S., </a:t>
            </a:r>
            <a:r>
              <a:rPr lang="tr-TR" dirty="0" err="1"/>
              <a:t>Avci</a:t>
            </a:r>
            <a:r>
              <a:rPr lang="tr-TR" dirty="0"/>
              <a:t>, F., </a:t>
            </a:r>
            <a:r>
              <a:rPr lang="tr-TR" dirty="0" err="1"/>
              <a:t>Olmez</a:t>
            </a:r>
            <a:r>
              <a:rPr lang="tr-TR" dirty="0"/>
              <a:t>, C., &amp; </a:t>
            </a:r>
            <a:r>
              <a:rPr lang="tr-TR" dirty="0" err="1"/>
              <a:t>Sucakli</a:t>
            </a:r>
            <a:r>
              <a:rPr lang="tr-TR" dirty="0"/>
              <a:t>, M. H. (2015). PRİMER ENÜREZİS NOKTURNA TANILI ÇOCUKLARIN ANNELERİNİN YAŞAM KALİTESİNİN BELİRLENMESİ. Mustafa Kemal Üniversitesi Tıp Dergisi, 6(23).</a:t>
            </a:r>
          </a:p>
          <a:p>
            <a:r>
              <a:rPr lang="en-US" dirty="0" err="1"/>
              <a:t>Keten</a:t>
            </a:r>
            <a:r>
              <a:rPr lang="en-US" dirty="0"/>
              <a:t>, H. S., </a:t>
            </a:r>
            <a:r>
              <a:rPr lang="en-US" dirty="0" err="1"/>
              <a:t>Ölmez</a:t>
            </a:r>
            <a:r>
              <a:rPr lang="en-US" dirty="0"/>
              <a:t>, S., </a:t>
            </a:r>
            <a:r>
              <a:rPr lang="en-US" dirty="0" err="1"/>
              <a:t>Gençoğlan</a:t>
            </a:r>
            <a:r>
              <a:rPr lang="en-US" dirty="0"/>
              <a:t>, S., </a:t>
            </a:r>
            <a:r>
              <a:rPr lang="en-US" dirty="0" err="1"/>
              <a:t>Kılıç</a:t>
            </a:r>
            <a:r>
              <a:rPr lang="en-US" dirty="0"/>
              <a:t>, B. D., </a:t>
            </a:r>
            <a:r>
              <a:rPr lang="en-US" dirty="0" err="1"/>
              <a:t>Ölmez</a:t>
            </a:r>
            <a:r>
              <a:rPr lang="en-US" dirty="0"/>
              <a:t>, C., </a:t>
            </a:r>
            <a:r>
              <a:rPr lang="en-US" dirty="0" err="1"/>
              <a:t>Önay</a:t>
            </a:r>
            <a:r>
              <a:rPr lang="en-US" dirty="0"/>
              <a:t>, H., &amp; </a:t>
            </a:r>
            <a:r>
              <a:rPr lang="en-US" dirty="0" err="1"/>
              <a:t>Sucaklı</a:t>
            </a:r>
            <a:r>
              <a:rPr lang="en-US" dirty="0"/>
              <a:t>, M. H. (2014). Evaluation of Anxiety and Depression Symptoms Severity in Children and Adolescents Diagnosed as Primary Nocturnal Enuresis. </a:t>
            </a:r>
            <a:r>
              <a:rPr lang="en-US" i="1" dirty="0"/>
              <a:t>Ankara Medical Journal</a:t>
            </a:r>
            <a:r>
              <a:rPr lang="en-US" dirty="0"/>
              <a:t>, </a:t>
            </a:r>
            <a:r>
              <a:rPr lang="en-US" i="1" dirty="0"/>
              <a:t>14</a:t>
            </a:r>
            <a:r>
              <a:rPr lang="en-US" dirty="0"/>
              <a:t>(3).</a:t>
            </a:r>
            <a:endParaRPr lang="tr-TR" dirty="0"/>
          </a:p>
          <a:p>
            <a:endParaRPr lang="tr-TR" dirty="0"/>
          </a:p>
        </p:txBody>
      </p:sp>
    </p:spTree>
    <p:extLst>
      <p:ext uri="{BB962C8B-B14F-4D97-AF65-F5344CB8AC3E}">
        <p14:creationId xmlns:p14="http://schemas.microsoft.com/office/powerpoint/2010/main" val="68004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2FE72A-CCB9-4781-B5DF-73E7DCCDC0B0}"/>
              </a:ext>
            </a:extLst>
          </p:cNvPr>
          <p:cNvSpPr>
            <a:spLocks noGrp="1"/>
          </p:cNvSpPr>
          <p:nvPr>
            <p:ph type="title"/>
          </p:nvPr>
        </p:nvSpPr>
        <p:spPr/>
        <p:txBody>
          <a:bodyPr/>
          <a:lstStyle/>
          <a:p>
            <a:r>
              <a:rPr lang="tr-TR" dirty="0"/>
              <a:t>ENÜREZİS</a:t>
            </a:r>
          </a:p>
        </p:txBody>
      </p:sp>
      <p:sp>
        <p:nvSpPr>
          <p:cNvPr id="3" name="İçerik Yer Tutucusu 2">
            <a:extLst>
              <a:ext uri="{FF2B5EF4-FFF2-40B4-BE49-F238E27FC236}">
                <a16:creationId xmlns:a16="http://schemas.microsoft.com/office/drawing/2014/main" id="{ED7FDA9E-2578-4BFF-BE5E-9C80FD7BAC15}"/>
              </a:ext>
            </a:extLst>
          </p:cNvPr>
          <p:cNvSpPr>
            <a:spLocks noGrp="1"/>
          </p:cNvSpPr>
          <p:nvPr>
            <p:ph idx="1"/>
          </p:nvPr>
        </p:nvSpPr>
        <p:spPr/>
        <p:txBody>
          <a:bodyPr>
            <a:normAutofit/>
          </a:bodyPr>
          <a:lstStyle/>
          <a:p>
            <a:r>
              <a:rPr lang="tr-TR" sz="2800" dirty="0"/>
              <a:t>Nedir?</a:t>
            </a:r>
          </a:p>
          <a:p>
            <a:r>
              <a:rPr lang="tr-TR" sz="2800" dirty="0"/>
              <a:t>Nedenleri nelerdir?</a:t>
            </a:r>
          </a:p>
          <a:p>
            <a:r>
              <a:rPr lang="tr-TR" sz="2800" dirty="0"/>
              <a:t>Tedavi yöntemleri nelerdir?</a:t>
            </a:r>
          </a:p>
        </p:txBody>
      </p:sp>
    </p:spTree>
    <p:extLst>
      <p:ext uri="{BB962C8B-B14F-4D97-AF65-F5344CB8AC3E}">
        <p14:creationId xmlns:p14="http://schemas.microsoft.com/office/powerpoint/2010/main" val="1766071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0499C1-5029-416B-86A6-185AA3AC8B0E}"/>
              </a:ext>
            </a:extLst>
          </p:cNvPr>
          <p:cNvSpPr>
            <a:spLocks noGrp="1"/>
          </p:cNvSpPr>
          <p:nvPr>
            <p:ph type="title"/>
          </p:nvPr>
        </p:nvSpPr>
        <p:spPr/>
        <p:txBody>
          <a:bodyPr/>
          <a:lstStyle/>
          <a:p>
            <a:r>
              <a:rPr lang="tr-TR" dirty="0"/>
              <a:t>NEDİR?</a:t>
            </a:r>
          </a:p>
        </p:txBody>
      </p:sp>
      <p:sp>
        <p:nvSpPr>
          <p:cNvPr id="3" name="İçerik Yer Tutucusu 2">
            <a:extLst>
              <a:ext uri="{FF2B5EF4-FFF2-40B4-BE49-F238E27FC236}">
                <a16:creationId xmlns:a16="http://schemas.microsoft.com/office/drawing/2014/main" id="{35219989-3C34-441D-95CE-0859B2A79987}"/>
              </a:ext>
            </a:extLst>
          </p:cNvPr>
          <p:cNvSpPr>
            <a:spLocks noGrp="1"/>
          </p:cNvSpPr>
          <p:nvPr>
            <p:ph idx="1"/>
          </p:nvPr>
        </p:nvSpPr>
        <p:spPr/>
        <p:txBody>
          <a:bodyPr>
            <a:normAutofit/>
          </a:bodyPr>
          <a:lstStyle/>
          <a:p>
            <a:r>
              <a:rPr lang="tr-TR" sz="2400" dirty="0" err="1"/>
              <a:t>Enürezis</a:t>
            </a:r>
            <a:r>
              <a:rPr lang="tr-TR" sz="2400" dirty="0"/>
              <a:t> daha yaygın bilinen haliyle ‘’ alt ıslatma’’ durumudur.  </a:t>
            </a:r>
            <a:r>
              <a:rPr lang="tr-TR" sz="2400" dirty="0" err="1"/>
              <a:t>Neveus</a:t>
            </a:r>
            <a:r>
              <a:rPr lang="tr-TR" sz="2400" dirty="0"/>
              <a:t> </a:t>
            </a:r>
            <a:r>
              <a:rPr lang="tr-TR" sz="2400" dirty="0" err="1"/>
              <a:t>enürezis’i</a:t>
            </a:r>
            <a:r>
              <a:rPr lang="tr-TR" sz="2400" dirty="0"/>
              <a:t>  tuvalet eğitimi için gerekli olan fiziksel olgunluğa erişildikten (5 yaş ve üstü) sonra  görülen alt ıslatma davranışı olarak tanımlamıştır.</a:t>
            </a:r>
          </a:p>
          <a:p>
            <a:r>
              <a:rPr lang="tr-TR" sz="2400" dirty="0" err="1"/>
              <a:t>Enürezis</a:t>
            </a:r>
            <a:r>
              <a:rPr lang="tr-TR" sz="2400" dirty="0"/>
              <a:t> çocuklarda 3 şekilde karşımıza çıkmakla birlikte, temelde </a:t>
            </a:r>
            <a:r>
              <a:rPr lang="tr-TR" sz="2400" dirty="0" err="1"/>
              <a:t>primer</a:t>
            </a:r>
            <a:r>
              <a:rPr lang="tr-TR" sz="2400" dirty="0"/>
              <a:t>(birincil) ve </a:t>
            </a:r>
            <a:r>
              <a:rPr lang="tr-TR" sz="2400" dirty="0" err="1"/>
              <a:t>sekonder</a:t>
            </a:r>
            <a:r>
              <a:rPr lang="tr-TR" sz="2400" dirty="0"/>
              <a:t> (ikincil) </a:t>
            </a:r>
            <a:r>
              <a:rPr lang="tr-TR" sz="2400" dirty="0" err="1"/>
              <a:t>enürezis</a:t>
            </a:r>
            <a:r>
              <a:rPr lang="tr-TR" sz="2400" dirty="0"/>
              <a:t> olmak üzere de iki gruba ayrılır.</a:t>
            </a:r>
          </a:p>
        </p:txBody>
      </p:sp>
    </p:spTree>
    <p:extLst>
      <p:ext uri="{BB962C8B-B14F-4D97-AF65-F5344CB8AC3E}">
        <p14:creationId xmlns:p14="http://schemas.microsoft.com/office/powerpoint/2010/main" val="288364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C7DAAB-A230-48AD-A3B7-5EEE50F868C4}"/>
              </a:ext>
            </a:extLst>
          </p:cNvPr>
          <p:cNvSpPr>
            <a:spLocks noGrp="1"/>
          </p:cNvSpPr>
          <p:nvPr>
            <p:ph type="title"/>
          </p:nvPr>
        </p:nvSpPr>
        <p:spPr/>
        <p:txBody>
          <a:bodyPr>
            <a:normAutofit/>
          </a:bodyPr>
          <a:lstStyle/>
          <a:p>
            <a:r>
              <a:rPr lang="tr-TR" dirty="0"/>
              <a:t>ENÜREZİSİN ÇOCUKLARDA KARŞIMIZA ÇIKAN TÜRLERİ</a:t>
            </a:r>
          </a:p>
        </p:txBody>
      </p:sp>
      <p:sp>
        <p:nvSpPr>
          <p:cNvPr id="3" name="İçerik Yer Tutucusu 2">
            <a:extLst>
              <a:ext uri="{FF2B5EF4-FFF2-40B4-BE49-F238E27FC236}">
                <a16:creationId xmlns:a16="http://schemas.microsoft.com/office/drawing/2014/main" id="{BBC3D369-28D1-4F2F-8234-BA51C316EE1F}"/>
              </a:ext>
            </a:extLst>
          </p:cNvPr>
          <p:cNvSpPr>
            <a:spLocks noGrp="1"/>
          </p:cNvSpPr>
          <p:nvPr>
            <p:ph idx="1"/>
          </p:nvPr>
        </p:nvSpPr>
        <p:spPr/>
        <p:txBody>
          <a:bodyPr>
            <a:normAutofit/>
          </a:bodyPr>
          <a:lstStyle/>
          <a:p>
            <a:r>
              <a:rPr lang="tr-TR" sz="2400" dirty="0" err="1"/>
              <a:t>Enürezis</a:t>
            </a:r>
            <a:r>
              <a:rPr lang="tr-TR" sz="2400" dirty="0"/>
              <a:t> çocuklarda 3 şekilde karşımıza çıkmaktadır;</a:t>
            </a:r>
          </a:p>
          <a:p>
            <a:pPr lvl="1"/>
            <a:r>
              <a:rPr lang="tr-TR" sz="2400" dirty="0" err="1"/>
              <a:t>Nocturnal</a:t>
            </a:r>
            <a:r>
              <a:rPr lang="tr-TR" sz="2400" dirty="0"/>
              <a:t> </a:t>
            </a:r>
            <a:r>
              <a:rPr lang="tr-TR" sz="2400" dirty="0" err="1"/>
              <a:t>Enürezis</a:t>
            </a:r>
            <a:r>
              <a:rPr lang="tr-TR" sz="2400" dirty="0"/>
              <a:t>: Sadece gece alt ıslatma;</a:t>
            </a:r>
          </a:p>
          <a:p>
            <a:pPr lvl="1"/>
            <a:r>
              <a:rPr lang="tr-TR" sz="2400" dirty="0" err="1"/>
              <a:t>Diurnal</a:t>
            </a:r>
            <a:r>
              <a:rPr lang="tr-TR" sz="2400" dirty="0"/>
              <a:t> </a:t>
            </a:r>
            <a:r>
              <a:rPr lang="tr-TR" sz="2400" dirty="0" err="1"/>
              <a:t>Enürezis</a:t>
            </a:r>
            <a:r>
              <a:rPr lang="tr-TR" sz="2400" dirty="0"/>
              <a:t>: Sadece gündüz alt ıslatma;</a:t>
            </a:r>
          </a:p>
          <a:p>
            <a:pPr lvl="1"/>
            <a:r>
              <a:rPr lang="tr-TR" sz="2400" dirty="0" err="1"/>
              <a:t>Continua</a:t>
            </a:r>
            <a:r>
              <a:rPr lang="tr-TR" sz="2400" dirty="0"/>
              <a:t> </a:t>
            </a:r>
            <a:r>
              <a:rPr lang="tr-TR" sz="2400" dirty="0" err="1"/>
              <a:t>Enürezis:Hem</a:t>
            </a:r>
            <a:r>
              <a:rPr lang="tr-TR" sz="2400" dirty="0"/>
              <a:t> gece hem gündüz alt ıslatma;</a:t>
            </a:r>
          </a:p>
        </p:txBody>
      </p:sp>
    </p:spTree>
    <p:extLst>
      <p:ext uri="{BB962C8B-B14F-4D97-AF65-F5344CB8AC3E}">
        <p14:creationId xmlns:p14="http://schemas.microsoft.com/office/powerpoint/2010/main" val="147593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EFD8E9-AD2E-43B2-AB11-F7B8328256A5}"/>
              </a:ext>
            </a:extLst>
          </p:cNvPr>
          <p:cNvSpPr>
            <a:spLocks noGrp="1"/>
          </p:cNvSpPr>
          <p:nvPr>
            <p:ph type="title"/>
          </p:nvPr>
        </p:nvSpPr>
        <p:spPr/>
        <p:txBody>
          <a:bodyPr/>
          <a:lstStyle/>
          <a:p>
            <a:r>
              <a:rPr lang="tr-TR" dirty="0"/>
              <a:t>PRİMER (BİRİNCİL) ENÜREZİS</a:t>
            </a:r>
          </a:p>
        </p:txBody>
      </p:sp>
      <p:sp>
        <p:nvSpPr>
          <p:cNvPr id="3" name="İçerik Yer Tutucusu 2">
            <a:extLst>
              <a:ext uri="{FF2B5EF4-FFF2-40B4-BE49-F238E27FC236}">
                <a16:creationId xmlns:a16="http://schemas.microsoft.com/office/drawing/2014/main" id="{9F5D1BAE-552D-4078-9689-0AD7BE9ECF19}"/>
              </a:ext>
            </a:extLst>
          </p:cNvPr>
          <p:cNvSpPr>
            <a:spLocks noGrp="1"/>
          </p:cNvSpPr>
          <p:nvPr>
            <p:ph idx="1"/>
          </p:nvPr>
        </p:nvSpPr>
        <p:spPr>
          <a:xfrm>
            <a:off x="1013237" y="1687804"/>
            <a:ext cx="6497906" cy="3880773"/>
          </a:xfrm>
        </p:spPr>
        <p:txBody>
          <a:bodyPr>
            <a:normAutofit/>
          </a:bodyPr>
          <a:lstStyle/>
          <a:p>
            <a:r>
              <a:rPr lang="tr-TR" sz="2800" dirty="0"/>
              <a:t>Birincil </a:t>
            </a:r>
            <a:r>
              <a:rPr lang="tr-TR" sz="2800" dirty="0" err="1"/>
              <a:t>enüreziste</a:t>
            </a:r>
            <a:r>
              <a:rPr lang="tr-TR" sz="2800" dirty="0"/>
              <a:t> çocuk idrar tutma yeteneğini hiç kazanamamıştır. İlgili süreç boyunca kuruluğun olduğu dönemin görülmediği türdür.</a:t>
            </a:r>
          </a:p>
        </p:txBody>
      </p:sp>
    </p:spTree>
    <p:extLst>
      <p:ext uri="{BB962C8B-B14F-4D97-AF65-F5344CB8AC3E}">
        <p14:creationId xmlns:p14="http://schemas.microsoft.com/office/powerpoint/2010/main" val="401533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EEAD58-3BF0-42EA-BE04-DFFDF4AD3607}"/>
              </a:ext>
            </a:extLst>
          </p:cNvPr>
          <p:cNvSpPr>
            <a:spLocks noGrp="1"/>
          </p:cNvSpPr>
          <p:nvPr>
            <p:ph type="title"/>
          </p:nvPr>
        </p:nvSpPr>
        <p:spPr/>
        <p:txBody>
          <a:bodyPr/>
          <a:lstStyle/>
          <a:p>
            <a:r>
              <a:rPr lang="tr-TR" dirty="0"/>
              <a:t>SEKONDER (İKİNCİL) ENÜREZİS</a:t>
            </a:r>
          </a:p>
        </p:txBody>
      </p:sp>
      <p:sp>
        <p:nvSpPr>
          <p:cNvPr id="3" name="İçerik Yer Tutucusu 2">
            <a:extLst>
              <a:ext uri="{FF2B5EF4-FFF2-40B4-BE49-F238E27FC236}">
                <a16:creationId xmlns:a16="http://schemas.microsoft.com/office/drawing/2014/main" id="{C29D8338-EB50-4109-A323-9E1D42CBE728}"/>
              </a:ext>
            </a:extLst>
          </p:cNvPr>
          <p:cNvSpPr>
            <a:spLocks noGrp="1"/>
          </p:cNvSpPr>
          <p:nvPr>
            <p:ph idx="1"/>
          </p:nvPr>
        </p:nvSpPr>
        <p:spPr>
          <a:xfrm>
            <a:off x="1494525" y="2071772"/>
            <a:ext cx="6772397" cy="3666177"/>
          </a:xfrm>
        </p:spPr>
        <p:txBody>
          <a:bodyPr>
            <a:normAutofit/>
          </a:bodyPr>
          <a:lstStyle/>
          <a:p>
            <a:r>
              <a:rPr lang="tr-TR" sz="2800" dirty="0"/>
              <a:t>İkincil </a:t>
            </a:r>
            <a:r>
              <a:rPr lang="tr-TR" sz="2800" dirty="0" err="1"/>
              <a:t>enüreziste</a:t>
            </a:r>
            <a:r>
              <a:rPr lang="tr-TR" sz="2800" dirty="0"/>
              <a:t> ise çocuk en az 6 ay kadar tuvalet kontrolü sağlanmış fakat sonrasında bu beceriyi kaybetmiştir.</a:t>
            </a:r>
          </a:p>
        </p:txBody>
      </p:sp>
    </p:spTree>
    <p:extLst>
      <p:ext uri="{BB962C8B-B14F-4D97-AF65-F5344CB8AC3E}">
        <p14:creationId xmlns:p14="http://schemas.microsoft.com/office/powerpoint/2010/main" val="349972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211724-8E10-4054-89C7-5F7FADE5489D}"/>
              </a:ext>
            </a:extLst>
          </p:cNvPr>
          <p:cNvSpPr>
            <a:spLocks noGrp="1"/>
          </p:cNvSpPr>
          <p:nvPr>
            <p:ph type="title"/>
          </p:nvPr>
        </p:nvSpPr>
        <p:spPr>
          <a:xfrm>
            <a:off x="677334" y="609600"/>
            <a:ext cx="2560388" cy="1320800"/>
          </a:xfrm>
        </p:spPr>
        <p:txBody>
          <a:bodyPr/>
          <a:lstStyle/>
          <a:p>
            <a:r>
              <a:rPr lang="tr-TR" dirty="0"/>
              <a:t>NEDENLERİ</a:t>
            </a:r>
          </a:p>
        </p:txBody>
      </p:sp>
      <p:pic>
        <p:nvPicPr>
          <p:cNvPr id="5" name="İçerik Yer Tutucusu 4">
            <a:extLst>
              <a:ext uri="{FF2B5EF4-FFF2-40B4-BE49-F238E27FC236}">
                <a16:creationId xmlns:a16="http://schemas.microsoft.com/office/drawing/2014/main" id="{646824C3-C541-4557-965E-9D1CD6D38A9B}"/>
              </a:ext>
            </a:extLst>
          </p:cNvPr>
          <p:cNvPicPr>
            <a:picLocks noGrp="1" noChangeAspect="1"/>
          </p:cNvPicPr>
          <p:nvPr>
            <p:ph idx="1"/>
          </p:nvPr>
        </p:nvPicPr>
        <p:blipFill>
          <a:blip r:embed="rId2"/>
          <a:stretch>
            <a:fillRect/>
          </a:stretch>
        </p:blipFill>
        <p:spPr>
          <a:xfrm>
            <a:off x="1129003" y="1231641"/>
            <a:ext cx="7753739" cy="4934972"/>
          </a:xfrm>
        </p:spPr>
      </p:pic>
    </p:spTree>
    <p:extLst>
      <p:ext uri="{BB962C8B-B14F-4D97-AF65-F5344CB8AC3E}">
        <p14:creationId xmlns:p14="http://schemas.microsoft.com/office/powerpoint/2010/main" val="3706036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BD4511-5A02-49EF-86E3-2E0FA9B7B695}"/>
              </a:ext>
            </a:extLst>
          </p:cNvPr>
          <p:cNvSpPr>
            <a:spLocks noGrp="1"/>
          </p:cNvSpPr>
          <p:nvPr>
            <p:ph type="title"/>
          </p:nvPr>
        </p:nvSpPr>
        <p:spPr/>
        <p:txBody>
          <a:bodyPr/>
          <a:lstStyle/>
          <a:p>
            <a:r>
              <a:rPr lang="tr-TR" dirty="0"/>
              <a:t>TEDAVİ YÖNTEMLERİ</a:t>
            </a:r>
          </a:p>
        </p:txBody>
      </p:sp>
      <p:sp>
        <p:nvSpPr>
          <p:cNvPr id="3" name="İçerik Yer Tutucusu 2">
            <a:extLst>
              <a:ext uri="{FF2B5EF4-FFF2-40B4-BE49-F238E27FC236}">
                <a16:creationId xmlns:a16="http://schemas.microsoft.com/office/drawing/2014/main" id="{293A2EE6-2095-48A4-A009-93726876B595}"/>
              </a:ext>
            </a:extLst>
          </p:cNvPr>
          <p:cNvSpPr>
            <a:spLocks noGrp="1"/>
          </p:cNvSpPr>
          <p:nvPr>
            <p:ph idx="1"/>
          </p:nvPr>
        </p:nvSpPr>
        <p:spPr>
          <a:xfrm>
            <a:off x="677334" y="1694058"/>
            <a:ext cx="8596668" cy="3880773"/>
          </a:xfrm>
        </p:spPr>
        <p:txBody>
          <a:bodyPr>
            <a:normAutofit/>
          </a:bodyPr>
          <a:lstStyle/>
          <a:p>
            <a:r>
              <a:rPr lang="tr-TR" sz="2000" dirty="0"/>
              <a:t>Biyolojik muayene sonrası fizyolojik bir aksaklık olup olmamasına göre iki farklı tedavi yöntemi tercih edilir. Eğer; fiziksel bir problem varsa tıp doktorları eşliğinde soruna çözüm aranır böyle durumlarda genelde sorunun teşhisinden sonra kesin ve hızlı çözümler alınabilir.</a:t>
            </a:r>
          </a:p>
          <a:p>
            <a:r>
              <a:rPr lang="tr-TR" sz="2000" dirty="0"/>
              <a:t>Eğer; fiziksel bir bulguyla karşılaşılmazsa sorunun psikolojik temellere dayandığı düşünülür ve buna göre bir yol izlenir. Bunun için de çocuğun gelişimini olumlu destekleyecek yöntemler kullanılır. Çocuğun üzerindeki stres kaynakları azaltılır, belirli bir tuvalet düzeni oturtulmaya çalışılır, tuvalet eğitimi uygun zamanda verilebilir, takvim yöntemi, mesane jimnastiği yöntemi, gece uyandırma yöntemi kullanılabilir</a:t>
            </a:r>
          </a:p>
        </p:txBody>
      </p:sp>
    </p:spTree>
    <p:extLst>
      <p:ext uri="{BB962C8B-B14F-4D97-AF65-F5344CB8AC3E}">
        <p14:creationId xmlns:p14="http://schemas.microsoft.com/office/powerpoint/2010/main" val="634101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22DE87-CB18-49CE-951F-BA92E6AB6F87}"/>
              </a:ext>
            </a:extLst>
          </p:cNvPr>
          <p:cNvSpPr>
            <a:spLocks noGrp="1"/>
          </p:cNvSpPr>
          <p:nvPr>
            <p:ph type="title"/>
          </p:nvPr>
        </p:nvSpPr>
        <p:spPr>
          <a:xfrm>
            <a:off x="677334" y="609600"/>
            <a:ext cx="8596668" cy="687355"/>
          </a:xfrm>
        </p:spPr>
        <p:txBody>
          <a:bodyPr/>
          <a:lstStyle/>
          <a:p>
            <a:r>
              <a:rPr lang="tr-TR" dirty="0"/>
              <a:t>ENKOPREZİS</a:t>
            </a:r>
          </a:p>
        </p:txBody>
      </p:sp>
      <p:sp>
        <p:nvSpPr>
          <p:cNvPr id="3" name="İçerik Yer Tutucusu 2">
            <a:extLst>
              <a:ext uri="{FF2B5EF4-FFF2-40B4-BE49-F238E27FC236}">
                <a16:creationId xmlns:a16="http://schemas.microsoft.com/office/drawing/2014/main" id="{A52E5B8F-9EAE-439E-9280-7C18FA95BD09}"/>
              </a:ext>
            </a:extLst>
          </p:cNvPr>
          <p:cNvSpPr>
            <a:spLocks noGrp="1"/>
          </p:cNvSpPr>
          <p:nvPr>
            <p:ph idx="1"/>
          </p:nvPr>
        </p:nvSpPr>
        <p:spPr/>
        <p:txBody>
          <a:bodyPr>
            <a:normAutofit/>
          </a:bodyPr>
          <a:lstStyle/>
          <a:p>
            <a:r>
              <a:rPr lang="tr-TR" sz="2800" dirty="0"/>
              <a:t>Nedir?</a:t>
            </a:r>
          </a:p>
          <a:p>
            <a:r>
              <a:rPr lang="tr-TR" sz="2800" dirty="0"/>
              <a:t>Nedenleri nelerdir?</a:t>
            </a:r>
          </a:p>
          <a:p>
            <a:r>
              <a:rPr lang="tr-TR" sz="2800" dirty="0"/>
              <a:t>Tedavi yöntemleri nelerdir?</a:t>
            </a:r>
          </a:p>
        </p:txBody>
      </p:sp>
    </p:spTree>
    <p:extLst>
      <p:ext uri="{BB962C8B-B14F-4D97-AF65-F5344CB8AC3E}">
        <p14:creationId xmlns:p14="http://schemas.microsoft.com/office/powerpoint/2010/main" val="2321143035"/>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TotalTime>
  <Words>764</Words>
  <Application>Microsoft Office PowerPoint</Application>
  <PresentationFormat>Geniş ekran</PresentationFormat>
  <Paragraphs>49</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Trebuchet MS</vt:lpstr>
      <vt:lpstr>Wingdings 3</vt:lpstr>
      <vt:lpstr>Yüzeyler</vt:lpstr>
      <vt:lpstr>Enürezis ve Enkomprezis</vt:lpstr>
      <vt:lpstr>ENÜREZİS</vt:lpstr>
      <vt:lpstr>NEDİR?</vt:lpstr>
      <vt:lpstr>ENÜREZİSİN ÇOCUKLARDA KARŞIMIZA ÇIKAN TÜRLERİ</vt:lpstr>
      <vt:lpstr>PRİMER (BİRİNCİL) ENÜREZİS</vt:lpstr>
      <vt:lpstr>SEKONDER (İKİNCİL) ENÜREZİS</vt:lpstr>
      <vt:lpstr>NEDENLERİ</vt:lpstr>
      <vt:lpstr>TEDAVİ YÖNTEMLERİ</vt:lpstr>
      <vt:lpstr>ENKOPREZİS</vt:lpstr>
      <vt:lpstr>NEDİR?</vt:lpstr>
      <vt:lpstr>PRİMER (BİRİNCİL) ENKOMPREZİS</vt:lpstr>
      <vt:lpstr>SEKONDER (İKİNCİL) ENKOPREZİS</vt:lpstr>
      <vt:lpstr>NEDENLERİ</vt:lpstr>
      <vt:lpstr>TEDAVİ YÖNTEMLERİ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Enürezis ve Enkomprezis</dc:title>
  <dc:creator>Büşra Kurtoğlu Karataş</dc:creator>
  <cp:lastModifiedBy>Büşra Kurtoğlu Karataş</cp:lastModifiedBy>
  <cp:revision>5</cp:revision>
  <dcterms:created xsi:type="dcterms:W3CDTF">2021-03-14T09:47:26Z</dcterms:created>
  <dcterms:modified xsi:type="dcterms:W3CDTF">2021-03-14T13:33:31Z</dcterms:modified>
</cp:coreProperties>
</file>