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75" r:id="rId5"/>
    <p:sldId id="259" r:id="rId6"/>
    <p:sldId id="276" r:id="rId7"/>
    <p:sldId id="260" r:id="rId8"/>
    <p:sldId id="261" r:id="rId9"/>
    <p:sldId id="268" r:id="rId10"/>
    <p:sldId id="269" r:id="rId11"/>
    <p:sldId id="270" r:id="rId12"/>
    <p:sldId id="273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7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Başlık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6" name="15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ED76A-8F32-4108-8564-41E975A31863}" type="datetimeFigureOut">
              <a:rPr lang="tr-TR" smtClean="0"/>
              <a:pPr/>
              <a:t>10.12.2019</a:t>
            </a:fld>
            <a:endParaRPr lang="tr-TR"/>
          </a:p>
        </p:txBody>
      </p:sp>
      <p:sp>
        <p:nvSpPr>
          <p:cNvPr id="2" name="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920E09F-9AFE-4E02-B5AB-BEAE84F034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ED76A-8F32-4108-8564-41E975A31863}" type="datetimeFigureOut">
              <a:rPr lang="tr-TR" smtClean="0"/>
              <a:pPr/>
              <a:t>10.12.2019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0E09F-9AFE-4E02-B5AB-BEAE84F034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ED76A-8F32-4108-8564-41E975A31863}" type="datetimeFigureOut">
              <a:rPr lang="tr-TR" smtClean="0"/>
              <a:pPr/>
              <a:t>10.12.2019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0E09F-9AFE-4E02-B5AB-BEAE84F034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7" name="2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ED76A-8F32-4108-8564-41E975A31863}" type="datetimeFigureOut">
              <a:rPr lang="tr-TR" smtClean="0"/>
              <a:pPr/>
              <a:t>10.12.2019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920E09F-9AFE-4E02-B5AB-BEAE84F034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etin Yer Tutucusu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ED76A-8F32-4108-8564-41E975A31863}" type="datetimeFigureOut">
              <a:rPr lang="tr-TR" smtClean="0"/>
              <a:pPr/>
              <a:t>10.12.2019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0E09F-9AFE-4E02-B5AB-BEAE84F034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ED76A-8F32-4108-8564-41E975A31863}" type="datetimeFigureOut">
              <a:rPr lang="tr-TR" smtClean="0"/>
              <a:pPr/>
              <a:t>10.12.2019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0E09F-9AFE-4E02-B5AB-BEAE84F034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Başlık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5" name="24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8" name="27 İçerik Yer Tutucusu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ED76A-8F32-4108-8564-41E975A31863}" type="datetimeFigureOut">
              <a:rPr lang="tr-TR" smtClean="0"/>
              <a:pPr/>
              <a:t>10.12.2019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920E09F-9AFE-4E02-B5AB-BEAE84F034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ED76A-8F32-4108-8564-41E975A31863}" type="datetimeFigureOut">
              <a:rPr lang="tr-TR" smtClean="0"/>
              <a:pPr/>
              <a:t>10.12.2019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0E09F-9AFE-4E02-B5AB-BEAE84F034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ED76A-8F32-4108-8564-41E975A31863}" type="datetimeFigureOut">
              <a:rPr lang="tr-TR" smtClean="0"/>
              <a:pPr/>
              <a:t>10.12.2019</a:t>
            </a:fld>
            <a:endParaRPr lang="tr-TR"/>
          </a:p>
        </p:txBody>
      </p:sp>
      <p:sp>
        <p:nvSpPr>
          <p:cNvPr id="24" name="2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0E09F-9AFE-4E02-B5AB-BEAE84F034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ED76A-8F32-4108-8564-41E975A31863}" type="datetimeFigureOut">
              <a:rPr lang="tr-TR" smtClean="0"/>
              <a:pPr/>
              <a:t>10.12.2019</a:t>
            </a:fld>
            <a:endParaRPr lang="tr-TR"/>
          </a:p>
        </p:txBody>
      </p:sp>
      <p:sp>
        <p:nvSpPr>
          <p:cNvPr id="29" name="2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0E09F-9AFE-4E02-B5AB-BEAE84F034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ED76A-8F32-4108-8564-41E975A31863}" type="datetimeFigureOut">
              <a:rPr lang="tr-TR" smtClean="0"/>
              <a:pPr/>
              <a:t>10.12.2019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0E09F-9AFE-4E02-B5AB-BEAE84F034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etin Yer Tutucusu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1" name="10 Veri Yer Tutucusu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2BED76A-8F32-4108-8564-41E975A31863}" type="datetimeFigureOut">
              <a:rPr lang="tr-TR" smtClean="0"/>
              <a:pPr/>
              <a:t>10.12.2019</a:t>
            </a:fld>
            <a:endParaRPr lang="tr-TR"/>
          </a:p>
        </p:txBody>
      </p:sp>
      <p:sp>
        <p:nvSpPr>
          <p:cNvPr id="28" name="27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920E09F-9AFE-4E02-B5AB-BEAE84F034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Başlık Yer Tutucusu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39552" y="1772816"/>
            <a:ext cx="8458200" cy="1872207"/>
          </a:xfrm>
        </p:spPr>
        <p:txBody>
          <a:bodyPr>
            <a:normAutofit/>
          </a:bodyPr>
          <a:lstStyle/>
          <a:p>
            <a:r>
              <a:rPr lang="tr-TR" sz="5400" b="1" dirty="0" err="1" smtClean="0">
                <a:solidFill>
                  <a:srgbClr val="FF0000"/>
                </a:solidFill>
                <a:latin typeface="Algerian" pitchFamily="82" charset="0"/>
                <a:ea typeface="Yu Gothic Medium" pitchFamily="34" charset="-128"/>
              </a:rPr>
              <a:t>zehİrlenmelerde</a:t>
            </a:r>
            <a:r>
              <a:rPr lang="tr-TR" sz="5400" b="1" dirty="0" smtClean="0">
                <a:solidFill>
                  <a:srgbClr val="FF0000"/>
                </a:solidFill>
                <a:latin typeface="Algerian" pitchFamily="82" charset="0"/>
                <a:ea typeface="Yu Gothic Medium" pitchFamily="34" charset="-128"/>
              </a:rPr>
              <a:t> İlk yardım</a:t>
            </a:r>
            <a:endParaRPr lang="tr-TR" sz="5400" b="1" dirty="0">
              <a:solidFill>
                <a:srgbClr val="FF0000"/>
              </a:solidFill>
              <a:latin typeface="Algerian" pitchFamily="82" charset="0"/>
              <a:ea typeface="Yu Gothic Medium" pitchFamily="34" charset="-128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81000" y="5301208"/>
            <a:ext cx="8458200" cy="504056"/>
          </a:xfrm>
        </p:spPr>
        <p:txBody>
          <a:bodyPr>
            <a:noAutofit/>
          </a:bodyPr>
          <a:lstStyle/>
          <a:p>
            <a:r>
              <a:rPr lang="tr-TR" sz="2800" b="1" dirty="0" smtClean="0">
                <a:solidFill>
                  <a:srgbClr val="FF0000"/>
                </a:solidFill>
              </a:rPr>
              <a:t>Dr. </a:t>
            </a:r>
            <a:r>
              <a:rPr lang="tr-TR" sz="2800" b="1" dirty="0" err="1" smtClean="0">
                <a:solidFill>
                  <a:srgbClr val="FF0000"/>
                </a:solidFill>
              </a:rPr>
              <a:t>Öğr</a:t>
            </a:r>
            <a:r>
              <a:rPr lang="tr-TR" sz="2800" b="1" dirty="0" smtClean="0">
                <a:solidFill>
                  <a:srgbClr val="FF0000"/>
                </a:solidFill>
              </a:rPr>
              <a:t>. Üye. </a:t>
            </a:r>
            <a:r>
              <a:rPr lang="tr-TR" sz="2800" b="1" dirty="0" err="1" smtClean="0">
                <a:solidFill>
                  <a:srgbClr val="FF0000"/>
                </a:solidFill>
              </a:rPr>
              <a:t>Behire</a:t>
            </a:r>
            <a:r>
              <a:rPr lang="tr-TR" sz="2800" b="1" dirty="0" smtClean="0">
                <a:solidFill>
                  <a:srgbClr val="FF0000"/>
                </a:solidFill>
              </a:rPr>
              <a:t> Sançar</a:t>
            </a:r>
            <a:endParaRPr lang="tr-TR" sz="28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354212"/>
            <a:ext cx="8229600" cy="64807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b="1" dirty="0" smtClean="0">
                <a:solidFill>
                  <a:srgbClr val="C00000"/>
                </a:solidFill>
              </a:rPr>
              <a:t>Solunum yolu zehirlenmelerinde ilk yardım:</a:t>
            </a:r>
          </a:p>
          <a:p>
            <a:pPr>
              <a:buFont typeface="Calibri" pitchFamily="34" charset="0"/>
              <a:buChar char="₰"/>
            </a:pP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smtClean="0"/>
              <a:t>Öncelikle olay yeri güvenliği sağlanır,</a:t>
            </a:r>
          </a:p>
          <a:p>
            <a:pPr>
              <a:buFont typeface="Calibri" pitchFamily="34" charset="0"/>
              <a:buChar char="₰"/>
            </a:pP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smtClean="0"/>
              <a:t>İlk yardımcı kendini korumak için maske veya ıslak bez kullanmalıdır,</a:t>
            </a:r>
          </a:p>
          <a:p>
            <a:pPr>
              <a:buFont typeface="Calibri" pitchFamily="34" charset="0"/>
              <a:buChar char="₰"/>
            </a:pP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smtClean="0"/>
              <a:t>Cam ve kapı açılarak ortam havalandırılır,</a:t>
            </a:r>
          </a:p>
          <a:p>
            <a:pPr>
              <a:buFont typeface="Calibri" pitchFamily="34" charset="0"/>
              <a:buChar char="₰"/>
            </a:pP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b="1" dirty="0" smtClean="0"/>
              <a:t>Hasta temiz havaya çıkarılır,</a:t>
            </a:r>
          </a:p>
          <a:p>
            <a:pPr>
              <a:buFont typeface="Calibri" pitchFamily="34" charset="0"/>
              <a:buChar char="₰"/>
            </a:pP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smtClean="0"/>
              <a:t>Yaşamsal bulguları değerlendirilir(ABC)</a:t>
            </a:r>
          </a:p>
          <a:p>
            <a:pPr>
              <a:buFont typeface="Calibri" pitchFamily="34" charset="0"/>
              <a:buChar char="₰"/>
            </a:pP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smtClean="0"/>
              <a:t>Gerekiyorsa temel yaşam desteği uygulanır,</a:t>
            </a:r>
          </a:p>
          <a:p>
            <a:pPr>
              <a:buFont typeface="Calibri" pitchFamily="34" charset="0"/>
              <a:buChar char="₰"/>
            </a:pP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smtClean="0"/>
              <a:t>Bilinç açık ise rahat nefes alması için yarı oturuş pozisyonu verilir,</a:t>
            </a:r>
          </a:p>
          <a:p>
            <a:pPr>
              <a:buFont typeface="Calibri" pitchFamily="34" charset="0"/>
              <a:buChar char="₰"/>
            </a:pP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smtClean="0"/>
              <a:t>Bilinç kapalı ise koma pozisyonu verilir,</a:t>
            </a:r>
          </a:p>
          <a:p>
            <a:pPr>
              <a:buNone/>
            </a:pPr>
            <a:endParaRPr lang="tr-TR" b="1" dirty="0" smtClean="0">
              <a:solidFill>
                <a:srgbClr val="C00000"/>
              </a:solidFill>
            </a:endParaRPr>
          </a:p>
          <a:p>
            <a:pPr>
              <a:buFont typeface="Calibri" pitchFamily="34" charset="0"/>
              <a:buChar char="₰"/>
            </a:pPr>
            <a:endParaRPr lang="tr-TR" b="1" dirty="0" smtClean="0">
              <a:solidFill>
                <a:srgbClr val="C00000"/>
              </a:solidFill>
            </a:endParaRPr>
          </a:p>
          <a:p>
            <a:pPr>
              <a:buFont typeface="Calibri" pitchFamily="34" charset="0"/>
              <a:buChar char="₰"/>
            </a:pPr>
            <a:endParaRPr lang="tr-TR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3600400"/>
          </a:xfrm>
        </p:spPr>
        <p:txBody>
          <a:bodyPr>
            <a:normAutofit/>
          </a:bodyPr>
          <a:lstStyle/>
          <a:p>
            <a:pPr>
              <a:buClr>
                <a:srgbClr val="C00000"/>
              </a:buClr>
              <a:buFont typeface="Calibri" pitchFamily="34" charset="0"/>
              <a:buChar char="₰"/>
            </a:pPr>
            <a:r>
              <a:rPr lang="tr-TR" b="1" dirty="0" smtClean="0"/>
              <a:t>Tıbbi yardım istenir(112),</a:t>
            </a:r>
          </a:p>
          <a:p>
            <a:pPr>
              <a:buClr>
                <a:srgbClr val="C00000"/>
              </a:buClr>
              <a:buFont typeface="Calibri" pitchFamily="34" charset="0"/>
              <a:buChar char="₰"/>
            </a:pPr>
            <a:r>
              <a:rPr lang="tr-TR" dirty="0" smtClean="0"/>
              <a:t> </a:t>
            </a:r>
            <a:r>
              <a:rPr lang="tr-TR" b="1" dirty="0" smtClean="0"/>
              <a:t>Elektrik düğmeleri ve diğer elektrikli aletler ve ışıklandırma cihazları kullanılmaz,</a:t>
            </a:r>
          </a:p>
          <a:p>
            <a:pPr>
              <a:buClr>
                <a:srgbClr val="C00000"/>
              </a:buClr>
              <a:buFont typeface="Calibri" pitchFamily="34" charset="0"/>
              <a:buChar char="₰"/>
            </a:pPr>
            <a:r>
              <a:rPr lang="tr-TR" b="1" dirty="0" smtClean="0"/>
              <a:t>İtfaiyeye haber verilir(110).</a:t>
            </a:r>
          </a:p>
          <a:p>
            <a:pPr>
              <a:buClr>
                <a:srgbClr val="C00000"/>
              </a:buClr>
              <a:buNone/>
            </a:pPr>
            <a:r>
              <a:rPr lang="tr-TR" b="1" dirty="0"/>
              <a:t> </a:t>
            </a:r>
            <a:r>
              <a:rPr lang="tr-TR" b="1" dirty="0" smtClean="0"/>
              <a:t>     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rgbClr val="C00000"/>
                </a:solidFill>
              </a:rPr>
              <a:t>CİLT YOLUYLA ZEHİRLENMELER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1124744"/>
            <a:ext cx="8496944" cy="5733256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tr-TR" dirty="0" smtClean="0"/>
              <a:t> </a:t>
            </a:r>
            <a:r>
              <a:rPr lang="tr-TR" sz="5800" b="1" dirty="0" smtClean="0"/>
              <a:t>Kimyasal maddeler,böcek ilaçları,tarım ilaçları,</a:t>
            </a:r>
          </a:p>
          <a:p>
            <a:pPr algn="just">
              <a:buNone/>
            </a:pPr>
            <a:r>
              <a:rPr lang="tr-TR" sz="5800" b="1" dirty="0" smtClean="0"/>
              <a:t>ev veya bahçe bitkileri cilde temas ettiğinde zehirlenmeye neden olabilir.</a:t>
            </a:r>
          </a:p>
          <a:p>
            <a:pPr algn="just">
              <a:buNone/>
            </a:pPr>
            <a:r>
              <a:rPr lang="tr-TR" sz="4600" b="1" dirty="0" smtClean="0">
                <a:solidFill>
                  <a:srgbClr val="C00000"/>
                </a:solidFill>
              </a:rPr>
              <a:t>Cilt yolu zehirlenmelerinin belirtileri:</a:t>
            </a:r>
          </a:p>
          <a:p>
            <a:pPr algn="just">
              <a:buFont typeface="Courier New" pitchFamily="49" charset="0"/>
              <a:buChar char="o"/>
            </a:pPr>
            <a:r>
              <a:rPr lang="tr-TR" sz="4500" b="1" dirty="0">
                <a:solidFill>
                  <a:srgbClr val="C00000"/>
                </a:solidFill>
              </a:rPr>
              <a:t> </a:t>
            </a:r>
            <a:r>
              <a:rPr lang="tr-TR" sz="4500" b="1" dirty="0" smtClean="0"/>
              <a:t>Temas bölgesi kızarıklık</a:t>
            </a:r>
            <a:r>
              <a:rPr lang="tr-TR" sz="4500" b="1" dirty="0" smtClean="0"/>
              <a:t>, morluk, ağrı </a:t>
            </a:r>
            <a:r>
              <a:rPr lang="tr-TR" sz="4500" b="1" dirty="0" smtClean="0"/>
              <a:t>ve ödem  (şişlik) görülür.</a:t>
            </a:r>
          </a:p>
          <a:p>
            <a:pPr algn="just">
              <a:buClr>
                <a:srgbClr val="C00000"/>
              </a:buClr>
              <a:buFont typeface="Courier New" pitchFamily="49" charset="0"/>
              <a:buChar char="o"/>
            </a:pPr>
            <a:r>
              <a:rPr lang="tr-TR" sz="4500" b="1" dirty="0" smtClean="0"/>
              <a:t> Genel belirti olarak baş ağrısı</a:t>
            </a:r>
            <a:r>
              <a:rPr lang="tr-TR" sz="4500" b="1" dirty="0" smtClean="0"/>
              <a:t>, baş </a:t>
            </a:r>
            <a:r>
              <a:rPr lang="tr-TR" sz="4500" b="1" dirty="0" smtClean="0"/>
              <a:t>dönmesi,   kulak çınlaması</a:t>
            </a:r>
            <a:r>
              <a:rPr lang="tr-TR" sz="4500" b="1" dirty="0" smtClean="0"/>
              <a:t>, bulantı </a:t>
            </a:r>
            <a:r>
              <a:rPr lang="tr-TR" sz="4500" b="1" dirty="0" smtClean="0"/>
              <a:t>ve bilinç düzeyinde değişme görülebilir.</a:t>
            </a:r>
          </a:p>
          <a:p>
            <a:pPr algn="just">
              <a:buClr>
                <a:srgbClr val="C00000"/>
              </a:buClr>
              <a:buNone/>
            </a:pPr>
            <a:r>
              <a:rPr lang="tr-TR" sz="4600" b="1" dirty="0" smtClean="0">
                <a:solidFill>
                  <a:srgbClr val="C00000"/>
                </a:solidFill>
              </a:rPr>
              <a:t>Cilt yolu zehirlenmelerinde ilk yardım:</a:t>
            </a:r>
          </a:p>
          <a:p>
            <a:pPr algn="just">
              <a:buClr>
                <a:srgbClr val="C00000"/>
              </a:buClr>
              <a:buFont typeface="Courier New" pitchFamily="49" charset="0"/>
              <a:buChar char="o"/>
            </a:pPr>
            <a:r>
              <a:rPr lang="tr-TR" sz="4400" b="1" dirty="0">
                <a:solidFill>
                  <a:srgbClr val="C00000"/>
                </a:solidFill>
              </a:rPr>
              <a:t> </a:t>
            </a:r>
            <a:r>
              <a:rPr lang="tr-TR" sz="4400" b="1" dirty="0" smtClean="0"/>
              <a:t>Zehirli madde ile temas kesilir,</a:t>
            </a:r>
          </a:p>
          <a:p>
            <a:pPr algn="just">
              <a:buClr>
                <a:srgbClr val="C00000"/>
              </a:buClr>
              <a:buFont typeface="Courier New" pitchFamily="49" charset="0"/>
              <a:buChar char="o"/>
            </a:pPr>
            <a:r>
              <a:rPr lang="tr-TR" sz="4400" b="1" dirty="0">
                <a:solidFill>
                  <a:srgbClr val="C00000"/>
                </a:solidFill>
              </a:rPr>
              <a:t> </a:t>
            </a:r>
            <a:r>
              <a:rPr lang="tr-TR" sz="4400" b="1" dirty="0" smtClean="0"/>
              <a:t>Yaşam bulguları </a:t>
            </a:r>
            <a:r>
              <a:rPr lang="tr-TR" sz="4400" b="1" dirty="0" smtClean="0"/>
              <a:t>değerlendirilir (</a:t>
            </a:r>
            <a:r>
              <a:rPr lang="tr-TR" sz="4400" b="1" dirty="0" smtClean="0"/>
              <a:t>ABC)</a:t>
            </a:r>
          </a:p>
          <a:p>
            <a:pPr algn="just">
              <a:buClr>
                <a:srgbClr val="C00000"/>
              </a:buClr>
              <a:buFont typeface="Courier New" pitchFamily="49" charset="0"/>
              <a:buChar char="o"/>
            </a:pPr>
            <a:r>
              <a:rPr lang="tr-TR" sz="4400" b="1" dirty="0">
                <a:solidFill>
                  <a:srgbClr val="C00000"/>
                </a:solidFill>
              </a:rPr>
              <a:t> </a:t>
            </a:r>
            <a:r>
              <a:rPr lang="tr-TR" sz="4400" b="1" dirty="0" smtClean="0"/>
              <a:t>Zehir bulaşmış giysiler çıkartılır,</a:t>
            </a:r>
          </a:p>
          <a:p>
            <a:pPr algn="just">
              <a:buClr>
                <a:srgbClr val="C00000"/>
              </a:buClr>
              <a:buFont typeface="Courier New" pitchFamily="49" charset="0"/>
              <a:buChar char="o"/>
            </a:pPr>
            <a:r>
              <a:rPr lang="tr-TR" sz="4400" b="1" dirty="0">
                <a:solidFill>
                  <a:srgbClr val="C00000"/>
                </a:solidFill>
              </a:rPr>
              <a:t> </a:t>
            </a:r>
            <a:r>
              <a:rPr lang="tr-TR" sz="4400" b="1" dirty="0" smtClean="0"/>
              <a:t>Vücudun zehir ile bulaşmış bölgeleri bol su ile </a:t>
            </a:r>
            <a:r>
              <a:rPr lang="tr-TR" sz="4400" b="1" dirty="0" smtClean="0"/>
              <a:t>yıkanır (20 dakika </a:t>
            </a:r>
            <a:r>
              <a:rPr lang="tr-TR" sz="4400" b="1" dirty="0" smtClean="0"/>
              <a:t>boyunca)</a:t>
            </a:r>
          </a:p>
          <a:p>
            <a:pPr algn="just">
              <a:buClr>
                <a:srgbClr val="C00000"/>
              </a:buClr>
              <a:buFont typeface="Courier New" pitchFamily="49" charset="0"/>
              <a:buChar char="o"/>
            </a:pPr>
            <a:r>
              <a:rPr lang="tr-TR" sz="4400" b="1" dirty="0">
                <a:solidFill>
                  <a:srgbClr val="C00000"/>
                </a:solidFill>
              </a:rPr>
              <a:t> </a:t>
            </a:r>
            <a:r>
              <a:rPr lang="tr-TR" sz="4400" b="1" dirty="0" smtClean="0"/>
              <a:t>Tıbbi yardım </a:t>
            </a:r>
            <a:r>
              <a:rPr lang="tr-TR" sz="4400" b="1" dirty="0" smtClean="0"/>
              <a:t>istenir (</a:t>
            </a:r>
            <a:r>
              <a:rPr lang="tr-TR" sz="4400" b="1" dirty="0" smtClean="0"/>
              <a:t>112).</a:t>
            </a:r>
            <a:endParaRPr lang="tr-TR" sz="4400" b="1" dirty="0" smtClean="0">
              <a:solidFill>
                <a:srgbClr val="C00000"/>
              </a:solidFill>
            </a:endParaRPr>
          </a:p>
          <a:p>
            <a:pPr algn="just"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6600" b="1" dirty="0" smtClean="0">
                <a:solidFill>
                  <a:srgbClr val="C00000"/>
                </a:solidFill>
              </a:rPr>
              <a:t>ZEHİRLENME TANIM</a:t>
            </a:r>
            <a:r>
              <a:rPr lang="tr-TR" sz="6600" b="1" dirty="0">
                <a:solidFill>
                  <a:srgbClr val="C00000"/>
                </a:solidFill>
              </a:rPr>
              <a:t>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    </a:t>
            </a:r>
            <a:r>
              <a:rPr lang="tr-TR" sz="4400" b="1" dirty="0" smtClean="0"/>
              <a:t>Herhangi bir yolla vücuda alınan ve organların fonksiyonlarını bozan organik ya da kimyasal maddelere zehir,bu durumda ortaya çıkan belirtilerle tanımlanan tabloya ise zehirlenme denir.</a:t>
            </a:r>
            <a:endParaRPr lang="tr-TR" sz="4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800" b="1" dirty="0" smtClean="0">
                <a:solidFill>
                  <a:srgbClr val="C00000"/>
                </a:solidFill>
              </a:rPr>
              <a:t>         Zehirli maddelerin vücuda alınma yolları:</a:t>
            </a:r>
          </a:p>
          <a:p>
            <a:pPr>
              <a:buFont typeface="Wingdings" pitchFamily="2" charset="2"/>
              <a:buChar char="v"/>
            </a:pPr>
            <a:r>
              <a:rPr lang="tr-TR" sz="2800" b="1" dirty="0" smtClean="0">
                <a:solidFill>
                  <a:srgbClr val="C00000"/>
                </a:solidFill>
              </a:rPr>
              <a:t>Sindirim yolu</a:t>
            </a:r>
            <a:r>
              <a:rPr lang="tr-TR" sz="2800" b="1" dirty="0" smtClean="0"/>
              <a:t>:En çok meydana gelen zehirlenme yolludur.Ağız yoluyla alınan zehirler genellikle evde kullanılan kimyasal maddeler(deterjanlar,gazyağı vb.),zehirli mantarlar,bozuk besinler(konserveler,tavuk vb.),ilaç ve aşırı alkoldür.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endParaRPr lang="tr-TR" sz="2800" b="1" dirty="0" smtClean="0"/>
          </a:p>
        </p:txBody>
      </p:sp>
      <p:pic>
        <p:nvPicPr>
          <p:cNvPr id="4" name="3 Resim" descr="ilac-zehirlenmes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3501008"/>
            <a:ext cx="3600400" cy="2808312"/>
          </a:xfrm>
          <a:prstGeom prst="rect">
            <a:avLst/>
          </a:prstGeom>
        </p:spPr>
      </p:pic>
      <p:pic>
        <p:nvPicPr>
          <p:cNvPr id="5" name="4 Resim" descr="indi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99992" y="3501008"/>
            <a:ext cx="4320480" cy="280831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İçerik Yer Tutucusu" descr="kimyasal-madde-zehirlenmes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1052736"/>
            <a:ext cx="3960440" cy="2304256"/>
          </a:xfrm>
        </p:spPr>
      </p:pic>
      <p:pic>
        <p:nvPicPr>
          <p:cNvPr id="5" name="4 Resim" descr="zehirlimantarla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4008" y="980728"/>
            <a:ext cx="4047157" cy="5112568"/>
          </a:xfrm>
          <a:prstGeom prst="rect">
            <a:avLst/>
          </a:prstGeom>
        </p:spPr>
      </p:pic>
      <p:pic>
        <p:nvPicPr>
          <p:cNvPr id="6" name="5 Resim" descr="konserve_tenek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5536" y="3645024"/>
            <a:ext cx="3888432" cy="25202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endParaRPr lang="tr-TR" sz="2800" b="1" dirty="0" smtClean="0">
              <a:solidFill>
                <a:srgbClr val="C00000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tr-TR" sz="3600" b="1" dirty="0" smtClean="0">
                <a:solidFill>
                  <a:srgbClr val="C00000"/>
                </a:solidFill>
              </a:rPr>
              <a:t>Solunum yolu</a:t>
            </a:r>
            <a:r>
              <a:rPr lang="tr-TR" sz="3600" b="1" dirty="0" smtClean="0"/>
              <a:t>: Genellikle </a:t>
            </a:r>
            <a:r>
              <a:rPr lang="tr-TR" sz="3600" b="1" dirty="0" smtClean="0"/>
              <a:t>tüp kaçakları</a:t>
            </a:r>
            <a:r>
              <a:rPr lang="tr-TR" sz="3600" b="1" dirty="0" smtClean="0"/>
              <a:t>, şofben, kömür </a:t>
            </a:r>
            <a:r>
              <a:rPr lang="tr-TR" sz="3600" b="1" dirty="0" smtClean="0"/>
              <a:t>sobalarının dumanında bulunan karbon monoksit</a:t>
            </a:r>
            <a:r>
              <a:rPr lang="tr-TR" sz="3600" b="1" dirty="0" smtClean="0"/>
              <a:t>, lağım </a:t>
            </a:r>
            <a:r>
              <a:rPr lang="tr-TR" sz="3600" b="1" dirty="0" smtClean="0"/>
              <a:t>çukuru veya kaya diplerinde biriken karbondioksit</a:t>
            </a:r>
            <a:r>
              <a:rPr lang="tr-TR" sz="3600" b="1" dirty="0" smtClean="0"/>
              <a:t>, havuz </a:t>
            </a:r>
            <a:r>
              <a:rPr lang="tr-TR" sz="3600" b="1" dirty="0" smtClean="0"/>
              <a:t>suyunun temizlenmesinde kullanılan klor</a:t>
            </a:r>
            <a:r>
              <a:rPr lang="tr-TR" sz="3600" b="1" dirty="0" smtClean="0"/>
              <a:t>, bazı </a:t>
            </a:r>
            <a:r>
              <a:rPr lang="tr-TR" sz="3600" b="1" dirty="0" smtClean="0"/>
              <a:t>yapıştırıcılar</a:t>
            </a:r>
            <a:r>
              <a:rPr lang="tr-TR" sz="3600" b="1" dirty="0" smtClean="0"/>
              <a:t>, boyalar </a:t>
            </a:r>
            <a:r>
              <a:rPr lang="tr-TR" sz="3600" b="1" dirty="0" smtClean="0"/>
              <a:t>ve temizlik maddeleri ile meydana gelir.</a:t>
            </a:r>
            <a:endParaRPr lang="tr-TR" sz="3600" b="1" dirty="0" smtClean="0">
              <a:solidFill>
                <a:srgbClr val="C00000"/>
              </a:solidFill>
            </a:endParaRPr>
          </a:p>
          <a:p>
            <a:pPr>
              <a:buFont typeface="Wingdings" pitchFamily="2" charset="2"/>
              <a:buChar char="v"/>
            </a:pPr>
            <a:endParaRPr lang="tr-TR" sz="2800" b="1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idx="1"/>
          </p:nvPr>
        </p:nvSpPr>
        <p:spPr>
          <a:xfrm>
            <a:off x="304800" y="1196751"/>
            <a:ext cx="8686800" cy="4883373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tr-TR" b="1" dirty="0" smtClean="0">
                <a:solidFill>
                  <a:srgbClr val="C00000"/>
                </a:solidFill>
              </a:rPr>
              <a:t>Cilt yolu</a:t>
            </a:r>
            <a:r>
              <a:rPr lang="tr-TR" b="1" dirty="0" smtClean="0"/>
              <a:t>:Zehirli maddenin cilde teması (saç boyaları,zirai ilaçlar vb.) veya deriyi aşarak kana geçmesi ile (böcek sokmaları,hayvan ısırıkları,ilaç enjeksiyonları),meydana gelir.</a:t>
            </a:r>
          </a:p>
          <a:p>
            <a:pPr>
              <a:buNone/>
            </a:pPr>
            <a:endParaRPr lang="tr-TR" dirty="0"/>
          </a:p>
        </p:txBody>
      </p:sp>
      <p:pic>
        <p:nvPicPr>
          <p:cNvPr id="5" name="4 Resim" descr="indir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3648" y="3212976"/>
            <a:ext cx="2952750" cy="1552575"/>
          </a:xfrm>
          <a:prstGeom prst="rect">
            <a:avLst/>
          </a:prstGeom>
        </p:spPr>
      </p:pic>
      <p:pic>
        <p:nvPicPr>
          <p:cNvPr id="6" name="5 Resim" descr="images-9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4048" y="3212976"/>
            <a:ext cx="2664296" cy="1584176"/>
          </a:xfrm>
          <a:prstGeom prst="rect">
            <a:avLst/>
          </a:prstGeom>
        </p:spPr>
      </p:pic>
      <p:pic>
        <p:nvPicPr>
          <p:cNvPr id="7" name="6 Resim" descr="öcek-150x15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475656" y="5013176"/>
            <a:ext cx="2808312" cy="1428750"/>
          </a:xfrm>
          <a:prstGeom prst="rect">
            <a:avLst/>
          </a:prstGeom>
        </p:spPr>
      </p:pic>
      <p:pic>
        <p:nvPicPr>
          <p:cNvPr id="8" name="7 Resim" descr="kullanma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004048" y="4941168"/>
            <a:ext cx="2736304" cy="151216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>
            <a:spLocks noGrp="1"/>
          </p:cNvSpPr>
          <p:nvPr>
            <p:ph idx="1"/>
          </p:nvPr>
        </p:nvSpPr>
        <p:spPr>
          <a:xfrm>
            <a:off x="457200" y="188913"/>
            <a:ext cx="8229600" cy="6480175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tr-TR" sz="1200" b="1" dirty="0" smtClean="0"/>
              <a:t>                       </a:t>
            </a:r>
            <a:r>
              <a:rPr lang="tr-TR" sz="4800" b="1" dirty="0" smtClean="0">
                <a:solidFill>
                  <a:srgbClr val="C00000"/>
                </a:solidFill>
              </a:rPr>
              <a:t>ZEHİRLENME BELİRTİLERİ </a:t>
            </a:r>
          </a:p>
          <a:p>
            <a:pPr>
              <a:buClr>
                <a:srgbClr val="C00000"/>
              </a:buClr>
              <a:buFont typeface="Calibri" pitchFamily="34" charset="0"/>
              <a:buChar char="₰"/>
            </a:pP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sz="3000" b="1" dirty="0" smtClean="0"/>
              <a:t>Solunum sıkıntısı, solunum durması,hava açıklığı,</a:t>
            </a:r>
          </a:p>
          <a:p>
            <a:pPr>
              <a:buClr>
                <a:srgbClr val="C00000"/>
              </a:buClr>
              <a:buFont typeface="Calibri" pitchFamily="34" charset="0"/>
              <a:buChar char="₰"/>
            </a:pPr>
            <a:r>
              <a:rPr lang="tr-TR" sz="3000" b="1" dirty="0" smtClean="0"/>
              <a:t>Oksijen yetersizliği sonucu ciltte kızarıklık,morarma</a:t>
            </a:r>
          </a:p>
          <a:p>
            <a:pPr>
              <a:buClr>
                <a:srgbClr val="C00000"/>
              </a:buClr>
              <a:buFont typeface="Calibri" pitchFamily="34" charset="0"/>
              <a:buChar char="₰"/>
            </a:pPr>
            <a:r>
              <a:rPr lang="tr-TR" sz="3000" b="1" dirty="0" smtClean="0"/>
              <a:t>Baş ağrısı, baş dönmesi, kulak çınlaması,</a:t>
            </a:r>
          </a:p>
          <a:p>
            <a:pPr>
              <a:buClr>
                <a:srgbClr val="C00000"/>
              </a:buClr>
              <a:buFont typeface="Calibri" pitchFamily="34" charset="0"/>
              <a:buChar char="₰"/>
            </a:pPr>
            <a:r>
              <a:rPr lang="tr-TR" sz="3000" b="1" dirty="0" smtClean="0"/>
              <a:t>Nabızda hızlanma ve zayıf nabız,</a:t>
            </a:r>
          </a:p>
          <a:p>
            <a:pPr>
              <a:buClr>
                <a:srgbClr val="C00000"/>
              </a:buClr>
              <a:buFont typeface="Calibri" pitchFamily="34" charset="0"/>
              <a:buChar char="₰"/>
            </a:pPr>
            <a:r>
              <a:rPr lang="tr-TR" sz="3000" b="1" dirty="0" smtClean="0">
                <a:solidFill>
                  <a:srgbClr val="C00000"/>
                </a:solidFill>
              </a:rPr>
              <a:t> </a:t>
            </a:r>
            <a:r>
              <a:rPr lang="tr-TR" sz="3000" b="1" dirty="0" smtClean="0"/>
              <a:t>Soğuk terleme, huzursuzluk, halsizlik</a:t>
            </a:r>
          </a:p>
          <a:p>
            <a:pPr>
              <a:buClr>
                <a:srgbClr val="C00000"/>
              </a:buClr>
              <a:buFont typeface="Calibri" pitchFamily="34" charset="0"/>
              <a:buChar char="₰"/>
            </a:pPr>
            <a:r>
              <a:rPr lang="tr-TR" sz="3000" b="1" dirty="0" smtClean="0">
                <a:solidFill>
                  <a:srgbClr val="C00000"/>
                </a:solidFill>
              </a:rPr>
              <a:t> </a:t>
            </a:r>
            <a:r>
              <a:rPr lang="tr-TR" sz="3000" b="1" dirty="0" smtClean="0"/>
              <a:t>Bilinç kaybı, havale, kalp durması,</a:t>
            </a:r>
          </a:p>
          <a:p>
            <a:pPr>
              <a:buClr>
                <a:srgbClr val="C00000"/>
              </a:buClr>
              <a:buFont typeface="Calibri" pitchFamily="34" charset="0"/>
              <a:buChar char="₰"/>
            </a:pPr>
            <a:r>
              <a:rPr lang="tr-TR" sz="3000" b="1" dirty="0" smtClean="0">
                <a:solidFill>
                  <a:srgbClr val="C00000"/>
                </a:solidFill>
              </a:rPr>
              <a:t> </a:t>
            </a:r>
            <a:r>
              <a:rPr lang="tr-TR" sz="3000" b="1" dirty="0" smtClean="0"/>
              <a:t>Bulantı, kusma, karın ağrısı, gaz, şişkinlik, ishal,</a:t>
            </a:r>
          </a:p>
          <a:p>
            <a:pPr>
              <a:buClr>
                <a:srgbClr val="C00000"/>
              </a:buClr>
              <a:buFont typeface="Calibri" pitchFamily="34" charset="0"/>
              <a:buChar char="₰"/>
            </a:pPr>
            <a:r>
              <a:rPr lang="tr-TR" sz="3000" b="1" dirty="0" smtClean="0"/>
              <a:t>Kaslarda ağrı ve kasılma,</a:t>
            </a:r>
          </a:p>
          <a:p>
            <a:pPr>
              <a:buClr>
                <a:srgbClr val="C00000"/>
              </a:buClr>
              <a:buFont typeface="Calibri" pitchFamily="34" charset="0"/>
              <a:buChar char="₰"/>
            </a:pPr>
            <a:r>
              <a:rPr lang="tr-TR" sz="3000" b="1" dirty="0" smtClean="0"/>
              <a:t>Hareketlerde uyumsuzluk, şok belirtileri</a:t>
            </a:r>
          </a:p>
          <a:p>
            <a:pPr>
              <a:buFont typeface="Wingdings" pitchFamily="2" charset="2"/>
              <a:buChar char="ü"/>
            </a:pP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586551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/>
              <a:t> </a:t>
            </a:r>
            <a:r>
              <a:rPr lang="tr-TR" dirty="0" smtClean="0"/>
              <a:t> </a:t>
            </a:r>
            <a:r>
              <a:rPr lang="tr-TR" b="1" dirty="0" smtClean="0">
                <a:solidFill>
                  <a:srgbClr val="C00000"/>
                </a:solidFill>
              </a:rPr>
              <a:t>Zehirlenmelerde genel ilk yardım kuralları:</a:t>
            </a:r>
          </a:p>
          <a:p>
            <a:pPr>
              <a:buFont typeface="Wingdings" pitchFamily="2" charset="2"/>
              <a:buChar char="q"/>
            </a:pP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b="1" dirty="0" smtClean="0"/>
              <a:t>Zehirlenmeye neden olan madde ortamdan uzaklaştırılır,</a:t>
            </a:r>
          </a:p>
          <a:p>
            <a:pPr>
              <a:buFont typeface="Wingdings" pitchFamily="2" charset="2"/>
              <a:buChar char="q"/>
            </a:pPr>
            <a:r>
              <a:rPr lang="tr-TR" b="1" dirty="0">
                <a:solidFill>
                  <a:srgbClr val="C00000"/>
                </a:solidFill>
              </a:rPr>
              <a:t>  </a:t>
            </a:r>
            <a:r>
              <a:rPr lang="tr-TR" b="1" dirty="0" smtClean="0"/>
              <a:t>ABC değerlendirilir,</a:t>
            </a:r>
          </a:p>
          <a:p>
            <a:pPr>
              <a:buFont typeface="Wingdings" pitchFamily="2" charset="2"/>
              <a:buChar char="q"/>
            </a:pPr>
            <a:r>
              <a:rPr lang="tr-TR" b="1" dirty="0" smtClean="0">
                <a:solidFill>
                  <a:srgbClr val="C00000"/>
                </a:solidFill>
              </a:rPr>
              <a:t>  </a:t>
            </a:r>
            <a:r>
              <a:rPr lang="tr-TR" b="1" dirty="0" smtClean="0"/>
              <a:t>Gerekirse temel yaşam desteği uygulanır,</a:t>
            </a:r>
          </a:p>
          <a:p>
            <a:pPr>
              <a:buFont typeface="Wingdings" pitchFamily="2" charset="2"/>
              <a:buChar char="q"/>
            </a:pP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b="1" dirty="0" smtClean="0"/>
              <a:t>Sağlık kuruluşuna bildirilir (112),</a:t>
            </a:r>
          </a:p>
          <a:p>
            <a:pPr>
              <a:buFont typeface="Wingdings" pitchFamily="2" charset="2"/>
              <a:buChar char="q"/>
            </a:pP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b="1" dirty="0" smtClean="0"/>
              <a:t>Zehir danışma merkezi aranır (114).</a:t>
            </a:r>
          </a:p>
          <a:p>
            <a:pPr>
              <a:buFont typeface="Wingdings" pitchFamily="2" charset="2"/>
              <a:buChar char="q"/>
            </a:pP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b="1" dirty="0" smtClean="0"/>
              <a:t>Zehirlenmeye neden olan madde ve olayın gelişimi ile ilgili bilgi alınır.</a:t>
            </a:r>
          </a:p>
          <a:p>
            <a:pPr>
              <a:buFont typeface="Wingdings" pitchFamily="2" charset="2"/>
              <a:buChar char="q"/>
            </a:pP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b="1" dirty="0" smtClean="0"/>
              <a:t>Zehirlenme olayının adli özellik taşıyabileceği  de unutulmamalıdır.</a:t>
            </a:r>
            <a:endParaRPr lang="tr-TR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rgbClr val="C00000"/>
                </a:solidFill>
              </a:rPr>
              <a:t>SOLUNUM YOLU ZEHİRLENMELERİ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>
              <a:buNone/>
            </a:pPr>
            <a:r>
              <a:rPr lang="tr-TR" dirty="0"/>
              <a:t> </a:t>
            </a:r>
            <a:r>
              <a:rPr lang="tr-TR" b="1" dirty="0" smtClean="0">
                <a:solidFill>
                  <a:srgbClr val="C00000"/>
                </a:solidFill>
              </a:rPr>
              <a:t>Solunum yolu zehirlenmelerinin belirtileri:</a:t>
            </a:r>
          </a:p>
          <a:p>
            <a:pPr>
              <a:buFont typeface="Calibri" pitchFamily="34" charset="0"/>
              <a:buChar char="₰"/>
            </a:pP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smtClean="0"/>
              <a:t>Baş ağrısı,baş dönmesi,</a:t>
            </a:r>
          </a:p>
          <a:p>
            <a:pPr>
              <a:buFont typeface="Calibri" pitchFamily="34" charset="0"/>
              <a:buChar char="₰"/>
            </a:pP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smtClean="0"/>
              <a:t>Kulak çınlaması,</a:t>
            </a:r>
          </a:p>
          <a:p>
            <a:pPr>
              <a:buFont typeface="Calibri" pitchFamily="34" charset="0"/>
              <a:buChar char="₰"/>
            </a:pP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smtClean="0"/>
              <a:t>Huzursuzluk,halsizlik,</a:t>
            </a:r>
          </a:p>
          <a:p>
            <a:pPr>
              <a:buFont typeface="Calibri" pitchFamily="34" charset="0"/>
              <a:buChar char="₰"/>
            </a:pP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smtClean="0"/>
              <a:t>Bulantı,kusma,</a:t>
            </a:r>
          </a:p>
          <a:p>
            <a:pPr>
              <a:buFont typeface="Calibri" pitchFamily="34" charset="0"/>
              <a:buChar char="₰"/>
            </a:pP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smtClean="0"/>
              <a:t>Ciltte renk değişikliği,</a:t>
            </a:r>
          </a:p>
          <a:p>
            <a:pPr>
              <a:buFont typeface="Calibri" pitchFamily="34" charset="0"/>
              <a:buChar char="₰"/>
            </a:pP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smtClean="0"/>
              <a:t>Bilinç düzeyinde değişme,bilinç kaybı.</a:t>
            </a:r>
            <a:endParaRPr lang="tr-TR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zinti">
  <a:themeElements>
    <a:clrScheme name="Gezinti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Gezinti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ezinti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258</TotalTime>
  <Words>510</Words>
  <Application>Microsoft Office PowerPoint</Application>
  <PresentationFormat>Ekran Gösterisi (4:3)</PresentationFormat>
  <Paragraphs>61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21" baseType="lpstr">
      <vt:lpstr>Yu Gothic Medium</vt:lpstr>
      <vt:lpstr>Algerian</vt:lpstr>
      <vt:lpstr>Calibri</vt:lpstr>
      <vt:lpstr>Courier New</vt:lpstr>
      <vt:lpstr>Franklin Gothic Book</vt:lpstr>
      <vt:lpstr>Franklin Gothic Medium</vt:lpstr>
      <vt:lpstr>Wingdings</vt:lpstr>
      <vt:lpstr>Wingdings 2</vt:lpstr>
      <vt:lpstr>Gezinti</vt:lpstr>
      <vt:lpstr>zehİrlenmelerde İlk yardım</vt:lpstr>
      <vt:lpstr>ZEHİRLENME TANIMI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SOLUNUM YOLU ZEHİRLENMELERİ</vt:lpstr>
      <vt:lpstr>PowerPoint Sunusu</vt:lpstr>
      <vt:lpstr>PowerPoint Sunusu</vt:lpstr>
      <vt:lpstr>CİLT YOLUYLA ZEHİRLENMELER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Acer</dc:creator>
  <cp:lastModifiedBy>User</cp:lastModifiedBy>
  <cp:revision>27</cp:revision>
  <dcterms:created xsi:type="dcterms:W3CDTF">2019-04-16T20:52:52Z</dcterms:created>
  <dcterms:modified xsi:type="dcterms:W3CDTF">2019-12-10T16:28:54Z</dcterms:modified>
</cp:coreProperties>
</file>