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75" r:id="rId5"/>
    <p:sldId id="259" r:id="rId6"/>
    <p:sldId id="276" r:id="rId7"/>
    <p:sldId id="260" r:id="rId8"/>
    <p:sldId id="261" r:id="rId9"/>
    <p:sldId id="268" r:id="rId10"/>
    <p:sldId id="269" r:id="rId11"/>
    <p:sldId id="270" r:id="rId12"/>
    <p:sldId id="27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BED76A-8F32-4108-8564-41E975A31863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20E09F-9AFE-4E02-B5AB-BEAE84F034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458200" cy="1872207"/>
          </a:xfrm>
        </p:spPr>
        <p:txBody>
          <a:bodyPr>
            <a:normAutofit/>
          </a:bodyPr>
          <a:lstStyle/>
          <a:p>
            <a:r>
              <a:rPr lang="tr-TR" sz="5400" b="1" dirty="0" err="1" smtClean="0">
                <a:solidFill>
                  <a:srgbClr val="FF0000"/>
                </a:solidFill>
                <a:latin typeface="Algerian" pitchFamily="82" charset="0"/>
                <a:ea typeface="Yu Gothic Medium" pitchFamily="34" charset="-128"/>
              </a:rPr>
              <a:t>zehİrlenmelerde</a:t>
            </a:r>
            <a:r>
              <a:rPr lang="tr-TR" sz="5400" b="1" dirty="0" smtClean="0">
                <a:solidFill>
                  <a:srgbClr val="FF0000"/>
                </a:solidFill>
                <a:latin typeface="Algerian" pitchFamily="82" charset="0"/>
                <a:ea typeface="Yu Gothic Medium" pitchFamily="34" charset="-128"/>
              </a:rPr>
              <a:t> İlk yardım</a:t>
            </a:r>
            <a:endParaRPr lang="tr-TR" sz="5400" b="1" dirty="0">
              <a:solidFill>
                <a:srgbClr val="FF0000"/>
              </a:solidFill>
              <a:latin typeface="Algerian" pitchFamily="82" charset="0"/>
              <a:ea typeface="Yu Gothic Medium" pitchFamily="34" charset="-128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81000" y="5301208"/>
            <a:ext cx="8458200" cy="50405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Dr. </a:t>
            </a:r>
            <a:r>
              <a:rPr lang="tr-TR" sz="2800" b="1" dirty="0" err="1" smtClean="0">
                <a:solidFill>
                  <a:srgbClr val="FF0000"/>
                </a:solidFill>
              </a:rPr>
              <a:t>Öğr</a:t>
            </a:r>
            <a:r>
              <a:rPr lang="tr-TR" sz="2800" b="1" dirty="0" smtClean="0">
                <a:solidFill>
                  <a:srgbClr val="FF0000"/>
                </a:solidFill>
              </a:rPr>
              <a:t>. Üye. </a:t>
            </a:r>
            <a:r>
              <a:rPr lang="tr-TR" sz="2800" b="1" dirty="0" err="1" smtClean="0">
                <a:solidFill>
                  <a:srgbClr val="FF0000"/>
                </a:solidFill>
              </a:rPr>
              <a:t>Behire</a:t>
            </a:r>
            <a:r>
              <a:rPr lang="tr-TR" sz="2800" b="1" dirty="0" smtClean="0">
                <a:solidFill>
                  <a:srgbClr val="FF0000"/>
                </a:solidFill>
              </a:rPr>
              <a:t> Sançar</a:t>
            </a:r>
            <a:endParaRPr lang="tr-T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354212"/>
            <a:ext cx="822960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Solunum yolu zehirlenmelerinde ilk yardım: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Öncelikle olay yeri güvenliği sağlanır,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İlk yardımcı kendini korumak için maske veya ıslak bez kullanmalıdır,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Cam ve kapı açılarak ortam havalandırılır,</a:t>
            </a:r>
          </a:p>
          <a:p>
            <a:pPr>
              <a:buFont typeface="Calibri" pitchFamily="34" charset="0"/>
              <a:buChar char="₰"/>
            </a:pP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Hasta temiz havaya çıkarılır,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Yaşamsal bulguları değerlendirilir(ABC)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Gerekiyorsa temel yaşam desteği uygulanır,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Bilinç açık ise rahat nefes alması için yarı oturuş pozisyonu verilir,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Bilinç kapalı ise koma pozisyonu verilir,</a:t>
            </a:r>
          </a:p>
          <a:p>
            <a:pPr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>
              <a:buFont typeface="Calibri" pitchFamily="34" charset="0"/>
              <a:buChar char="₰"/>
            </a:pPr>
            <a:endParaRPr lang="tr-TR" b="1" dirty="0" smtClean="0">
              <a:solidFill>
                <a:srgbClr val="C00000"/>
              </a:solidFill>
            </a:endParaRPr>
          </a:p>
          <a:p>
            <a:pPr>
              <a:buFont typeface="Calibri" pitchFamily="34" charset="0"/>
              <a:buChar char="₰"/>
            </a:pPr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6004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b="1" dirty="0" smtClean="0"/>
              <a:t>Tıbbi yardım istenir(112),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dirty="0" smtClean="0"/>
              <a:t> </a:t>
            </a:r>
            <a:r>
              <a:rPr lang="tr-TR" b="1" dirty="0" smtClean="0"/>
              <a:t>Elektrik düğmeleri ve diğer elektrikli aletler ve ışıklandırma cihazları kullanılmaz,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b="1" dirty="0" smtClean="0"/>
              <a:t>İtfaiyeye haber verilir(110).</a:t>
            </a:r>
          </a:p>
          <a:p>
            <a:pPr>
              <a:buClr>
                <a:srgbClr val="C00000"/>
              </a:buClr>
              <a:buNone/>
            </a:pPr>
            <a:r>
              <a:rPr lang="tr-TR" b="1" dirty="0"/>
              <a:t> </a:t>
            </a:r>
            <a:r>
              <a:rPr lang="tr-TR" b="1" dirty="0" smtClean="0"/>
              <a:t>    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CİLT YOLUYLA ZEHİRLENMELER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7332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sz="5800" b="1" dirty="0" smtClean="0"/>
              <a:t>Kimyasal maddeler,böcek ilaçları,tarım ilaçları,</a:t>
            </a:r>
          </a:p>
          <a:p>
            <a:pPr algn="just">
              <a:buNone/>
            </a:pPr>
            <a:r>
              <a:rPr lang="tr-TR" sz="5800" b="1" dirty="0" smtClean="0"/>
              <a:t>ev veya bahçe bitkileri cilde temas ettiğinde zehirlenmeye neden olabilir.</a:t>
            </a:r>
          </a:p>
          <a:p>
            <a:pPr algn="just">
              <a:buNone/>
            </a:pPr>
            <a:r>
              <a:rPr lang="tr-TR" sz="4600" b="1" dirty="0" smtClean="0">
                <a:solidFill>
                  <a:srgbClr val="C00000"/>
                </a:solidFill>
              </a:rPr>
              <a:t>Cilt yolu zehirlenmelerinin belirtileri:</a:t>
            </a:r>
          </a:p>
          <a:p>
            <a:pPr algn="just">
              <a:buFont typeface="Courier New" pitchFamily="49" charset="0"/>
              <a:buChar char="o"/>
            </a:pPr>
            <a:r>
              <a:rPr lang="tr-TR" sz="4500" b="1" dirty="0">
                <a:solidFill>
                  <a:srgbClr val="C00000"/>
                </a:solidFill>
              </a:rPr>
              <a:t> </a:t>
            </a:r>
            <a:r>
              <a:rPr lang="tr-TR" sz="4500" b="1" dirty="0" smtClean="0"/>
              <a:t>Temas bölgesi kızarıklık</a:t>
            </a:r>
            <a:r>
              <a:rPr lang="tr-TR" sz="4500" b="1" dirty="0" smtClean="0"/>
              <a:t>, morluk, ağrı </a:t>
            </a:r>
            <a:r>
              <a:rPr lang="tr-TR" sz="4500" b="1" dirty="0" smtClean="0"/>
              <a:t>ve ödem  (şişlik) görülür.</a:t>
            </a:r>
          </a:p>
          <a:p>
            <a:pPr algn="just"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4500" b="1" dirty="0" smtClean="0"/>
              <a:t> Genel belirti olarak baş ağrısı</a:t>
            </a:r>
            <a:r>
              <a:rPr lang="tr-TR" sz="4500" b="1" dirty="0" smtClean="0"/>
              <a:t>, baş </a:t>
            </a:r>
            <a:r>
              <a:rPr lang="tr-TR" sz="4500" b="1" dirty="0" smtClean="0"/>
              <a:t>dönmesi,   kulak çınlaması</a:t>
            </a:r>
            <a:r>
              <a:rPr lang="tr-TR" sz="4500" b="1" dirty="0" smtClean="0"/>
              <a:t>, bulantı </a:t>
            </a:r>
            <a:r>
              <a:rPr lang="tr-TR" sz="4500" b="1" dirty="0" smtClean="0"/>
              <a:t>ve bilinç düzeyinde değişme görülebilir.</a:t>
            </a:r>
          </a:p>
          <a:p>
            <a:pPr algn="just">
              <a:buClr>
                <a:srgbClr val="C00000"/>
              </a:buClr>
              <a:buNone/>
            </a:pPr>
            <a:r>
              <a:rPr lang="tr-TR" sz="4600" b="1" dirty="0" smtClean="0">
                <a:solidFill>
                  <a:srgbClr val="C00000"/>
                </a:solidFill>
              </a:rPr>
              <a:t>Cilt yolu zehirlenmelerinde ilk yardım:</a:t>
            </a:r>
          </a:p>
          <a:p>
            <a:pPr algn="just"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4400" b="1" dirty="0">
                <a:solidFill>
                  <a:srgbClr val="C00000"/>
                </a:solidFill>
              </a:rPr>
              <a:t> </a:t>
            </a:r>
            <a:r>
              <a:rPr lang="tr-TR" sz="4400" b="1" dirty="0" smtClean="0"/>
              <a:t>Zehirli madde ile temas kesilir,</a:t>
            </a:r>
          </a:p>
          <a:p>
            <a:pPr algn="just"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4400" b="1" dirty="0">
                <a:solidFill>
                  <a:srgbClr val="C00000"/>
                </a:solidFill>
              </a:rPr>
              <a:t> </a:t>
            </a:r>
            <a:r>
              <a:rPr lang="tr-TR" sz="4400" b="1" dirty="0" smtClean="0"/>
              <a:t>Yaşam bulguları </a:t>
            </a:r>
            <a:r>
              <a:rPr lang="tr-TR" sz="4400" b="1" dirty="0" smtClean="0"/>
              <a:t>değerlendirilir (</a:t>
            </a:r>
            <a:r>
              <a:rPr lang="tr-TR" sz="4400" b="1" dirty="0" smtClean="0"/>
              <a:t>ABC)</a:t>
            </a:r>
          </a:p>
          <a:p>
            <a:pPr algn="just"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4400" b="1" dirty="0">
                <a:solidFill>
                  <a:srgbClr val="C00000"/>
                </a:solidFill>
              </a:rPr>
              <a:t> </a:t>
            </a:r>
            <a:r>
              <a:rPr lang="tr-TR" sz="4400" b="1" dirty="0" smtClean="0"/>
              <a:t>Zehir bulaşmış giysiler çıkartılır,</a:t>
            </a:r>
          </a:p>
          <a:p>
            <a:pPr algn="just"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4400" b="1" dirty="0">
                <a:solidFill>
                  <a:srgbClr val="C00000"/>
                </a:solidFill>
              </a:rPr>
              <a:t> </a:t>
            </a:r>
            <a:r>
              <a:rPr lang="tr-TR" sz="4400" b="1" dirty="0" smtClean="0"/>
              <a:t>Vücudun zehir ile bulaşmış bölgeleri bol su ile </a:t>
            </a:r>
            <a:r>
              <a:rPr lang="tr-TR" sz="4400" b="1" dirty="0" smtClean="0"/>
              <a:t>yıkanır (20 dakika </a:t>
            </a:r>
            <a:r>
              <a:rPr lang="tr-TR" sz="4400" b="1" dirty="0" smtClean="0"/>
              <a:t>boyunca)</a:t>
            </a:r>
          </a:p>
          <a:p>
            <a:pPr algn="just"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4400" b="1" dirty="0">
                <a:solidFill>
                  <a:srgbClr val="C00000"/>
                </a:solidFill>
              </a:rPr>
              <a:t> </a:t>
            </a:r>
            <a:r>
              <a:rPr lang="tr-TR" sz="4400" b="1" dirty="0" smtClean="0"/>
              <a:t>Tıbbi yardım </a:t>
            </a:r>
            <a:r>
              <a:rPr lang="tr-TR" sz="4400" b="1" dirty="0" smtClean="0"/>
              <a:t>istenir (</a:t>
            </a:r>
            <a:r>
              <a:rPr lang="tr-TR" sz="4400" b="1" dirty="0" smtClean="0"/>
              <a:t>112).</a:t>
            </a:r>
            <a:endParaRPr lang="tr-TR" sz="44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600" b="1" dirty="0" smtClean="0">
                <a:solidFill>
                  <a:srgbClr val="C00000"/>
                </a:solidFill>
              </a:rPr>
              <a:t>ZEHİRLENME TANIM</a:t>
            </a:r>
            <a:r>
              <a:rPr lang="tr-TR" sz="6600" b="1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   </a:t>
            </a:r>
            <a:r>
              <a:rPr lang="tr-TR" sz="4400" b="1" dirty="0" smtClean="0"/>
              <a:t>Herhangi bir yolla vücuda alınan ve organların fonksiyonlarını bozan organik ya da kimyasal maddelere zehir,bu durumda ortaya çıkan belirtilerle tanımlanan tabloya ise zehirlenme denir.</a:t>
            </a:r>
            <a:endParaRPr lang="tr-TR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         Zehirli maddelerin vücuda alınma yolları:</a:t>
            </a:r>
          </a:p>
          <a:p>
            <a:pPr>
              <a:buFont typeface="Wingdings" pitchFamily="2" charset="2"/>
              <a:buChar char="v"/>
            </a:pPr>
            <a:r>
              <a:rPr lang="tr-TR" sz="2800" b="1" dirty="0" smtClean="0">
                <a:solidFill>
                  <a:srgbClr val="C00000"/>
                </a:solidFill>
              </a:rPr>
              <a:t>Sindirim yolu</a:t>
            </a:r>
            <a:r>
              <a:rPr lang="tr-TR" sz="2800" b="1" dirty="0" smtClean="0"/>
              <a:t>:En çok meydana gelen zehirlenme yolludur.Ağız yoluyla alınan zehirler genellikle evde kullanılan kimyasal maddeler(deterjanlar,gazyağı vb.),zehirli mantarlar,bozuk besinler(konserveler,tavuk vb.),ilaç ve aşırı alkoldür.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b="1" dirty="0" smtClean="0"/>
          </a:p>
        </p:txBody>
      </p:sp>
      <p:pic>
        <p:nvPicPr>
          <p:cNvPr id="4" name="3 Resim" descr="ilac-zehirlenme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01008"/>
            <a:ext cx="3600400" cy="2808312"/>
          </a:xfrm>
          <a:prstGeom prst="rect">
            <a:avLst/>
          </a:prstGeom>
        </p:spPr>
      </p:pic>
      <p:pic>
        <p:nvPicPr>
          <p:cNvPr id="5" name="4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501008"/>
            <a:ext cx="4320480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kimyasal-madde-zehirlenmes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3960440" cy="2304256"/>
          </a:xfrm>
        </p:spPr>
      </p:pic>
      <p:pic>
        <p:nvPicPr>
          <p:cNvPr id="5" name="4 Resim" descr="zehirlimantarl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980728"/>
            <a:ext cx="4047157" cy="5112568"/>
          </a:xfrm>
          <a:prstGeom prst="rect">
            <a:avLst/>
          </a:prstGeom>
        </p:spPr>
      </p:pic>
      <p:pic>
        <p:nvPicPr>
          <p:cNvPr id="6" name="5 Resim" descr="konserve_tenek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645024"/>
            <a:ext cx="3888432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tr-TR" sz="28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3600" b="1" dirty="0" smtClean="0">
                <a:solidFill>
                  <a:srgbClr val="C00000"/>
                </a:solidFill>
              </a:rPr>
              <a:t>Solunum yolu</a:t>
            </a:r>
            <a:r>
              <a:rPr lang="tr-TR" sz="3600" b="1" dirty="0" smtClean="0"/>
              <a:t>: Genellikle </a:t>
            </a:r>
            <a:r>
              <a:rPr lang="tr-TR" sz="3600" b="1" dirty="0" smtClean="0"/>
              <a:t>tüp kaçakları</a:t>
            </a:r>
            <a:r>
              <a:rPr lang="tr-TR" sz="3600" b="1" dirty="0" smtClean="0"/>
              <a:t>, şofben, kömür </a:t>
            </a:r>
            <a:r>
              <a:rPr lang="tr-TR" sz="3600" b="1" dirty="0" smtClean="0"/>
              <a:t>sobalarının dumanında bulunan karbon monoksit</a:t>
            </a:r>
            <a:r>
              <a:rPr lang="tr-TR" sz="3600" b="1" dirty="0" smtClean="0"/>
              <a:t>, lağım </a:t>
            </a:r>
            <a:r>
              <a:rPr lang="tr-TR" sz="3600" b="1" dirty="0" smtClean="0"/>
              <a:t>çukuru veya kaya diplerinde biriken karbondioksit</a:t>
            </a:r>
            <a:r>
              <a:rPr lang="tr-TR" sz="3600" b="1" dirty="0" smtClean="0"/>
              <a:t>, havuz </a:t>
            </a:r>
            <a:r>
              <a:rPr lang="tr-TR" sz="3600" b="1" dirty="0" smtClean="0"/>
              <a:t>suyunun temizlenmesinde kullanılan klor</a:t>
            </a:r>
            <a:r>
              <a:rPr lang="tr-TR" sz="3600" b="1" dirty="0" smtClean="0"/>
              <a:t>, bazı </a:t>
            </a:r>
            <a:r>
              <a:rPr lang="tr-TR" sz="3600" b="1" dirty="0" smtClean="0"/>
              <a:t>yapıştırıcılar</a:t>
            </a:r>
            <a:r>
              <a:rPr lang="tr-TR" sz="3600" b="1" dirty="0" smtClean="0"/>
              <a:t>, boyalar </a:t>
            </a:r>
            <a:r>
              <a:rPr lang="tr-TR" sz="3600" b="1" dirty="0" smtClean="0"/>
              <a:t>ve temizlik maddeleri ile meydana gelir.</a:t>
            </a:r>
            <a:endParaRPr lang="tr-TR" sz="36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tr-TR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idx="1"/>
          </p:nvPr>
        </p:nvSpPr>
        <p:spPr>
          <a:xfrm>
            <a:off x="304800" y="1196751"/>
            <a:ext cx="8686800" cy="488337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b="1" dirty="0" smtClean="0">
                <a:solidFill>
                  <a:srgbClr val="C00000"/>
                </a:solidFill>
              </a:rPr>
              <a:t>Cilt yolu</a:t>
            </a:r>
            <a:r>
              <a:rPr lang="tr-TR" b="1" dirty="0" smtClean="0"/>
              <a:t>:Zehirli maddenin cilde teması (saç boyaları,zirai ilaçlar vb.) veya deriyi aşarak kana geçmesi ile (böcek sokmaları,hayvan ısırıkları,ilaç enjeksiyonları),meydana gelir.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5" name="4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212976"/>
            <a:ext cx="2952750" cy="1552575"/>
          </a:xfrm>
          <a:prstGeom prst="rect">
            <a:avLst/>
          </a:prstGeom>
        </p:spPr>
      </p:pic>
      <p:pic>
        <p:nvPicPr>
          <p:cNvPr id="6" name="5 Resim" descr="images-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212976"/>
            <a:ext cx="2664296" cy="1584176"/>
          </a:xfrm>
          <a:prstGeom prst="rect">
            <a:avLst/>
          </a:prstGeom>
        </p:spPr>
      </p:pic>
      <p:pic>
        <p:nvPicPr>
          <p:cNvPr id="7" name="6 Resim" descr="öcek-150x1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5013176"/>
            <a:ext cx="2808312" cy="1428750"/>
          </a:xfrm>
          <a:prstGeom prst="rect">
            <a:avLst/>
          </a:prstGeom>
        </p:spPr>
      </p:pic>
      <p:pic>
        <p:nvPicPr>
          <p:cNvPr id="8" name="7 Resim" descr="kullan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4941168"/>
            <a:ext cx="2736304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801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1200" b="1" dirty="0" smtClean="0"/>
              <a:t>                       </a:t>
            </a:r>
            <a:r>
              <a:rPr lang="tr-TR" sz="4800" b="1" dirty="0" smtClean="0">
                <a:solidFill>
                  <a:srgbClr val="C00000"/>
                </a:solidFill>
              </a:rPr>
              <a:t>ZEHİRLENME BELİRTİLERİ 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sz="3000" b="1" dirty="0" smtClean="0"/>
              <a:t>Solunum sıkıntısı, solunum durması,hava açıklığı,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/>
              <a:t>Oksijen yetersizliği sonucu ciltte kızarıklık,morarma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/>
              <a:t>Baş ağrısı, baş dönmesi, kulak çınlaması,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/>
              <a:t>Nabızda hızlanma ve zayıf nabız,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smtClean="0"/>
              <a:t>Soğuk terleme, huzursuzluk, halsizlik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smtClean="0"/>
              <a:t>Bilinç kaybı, havale, kalp durması,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smtClean="0"/>
              <a:t>Bulantı, kusma, karın ağrısı, gaz, şişkinlik, ishal,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/>
              <a:t>Kaslarda ağrı ve kasılma,</a:t>
            </a:r>
          </a:p>
          <a:p>
            <a:pPr>
              <a:buClr>
                <a:srgbClr val="C00000"/>
              </a:buClr>
              <a:buFont typeface="Calibri" pitchFamily="34" charset="0"/>
              <a:buChar char="₰"/>
            </a:pPr>
            <a:r>
              <a:rPr lang="tr-TR" sz="3000" b="1" dirty="0" smtClean="0"/>
              <a:t>Hareketlerde uyumsuzluk, şok belirtileri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8655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C00000"/>
                </a:solidFill>
              </a:rPr>
              <a:t>Zehirlenmelerde genel ilk yardım kuralları: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Zehirlenmeye neden olan madde ortamdan uzaklaştırılır,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C00000"/>
                </a:solidFill>
              </a:rPr>
              <a:t>  </a:t>
            </a:r>
            <a:r>
              <a:rPr lang="tr-TR" b="1" dirty="0" smtClean="0"/>
              <a:t>ABC değerlendirilir,</a:t>
            </a:r>
          </a:p>
          <a:p>
            <a:pPr>
              <a:buFont typeface="Wingdings" pitchFamily="2" charset="2"/>
              <a:buChar char="q"/>
            </a:pPr>
            <a:r>
              <a:rPr lang="tr-TR" b="1" dirty="0" smtClean="0">
                <a:solidFill>
                  <a:srgbClr val="C00000"/>
                </a:solidFill>
              </a:rPr>
              <a:t>  </a:t>
            </a:r>
            <a:r>
              <a:rPr lang="tr-TR" b="1" dirty="0" smtClean="0"/>
              <a:t>Gerekirse temel yaşam desteği uygulanır,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Sağlık kuruluşuna bildirilir (112),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Zehir danışma merkezi aranır (114).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Zehirlenmeye neden olan madde ve olayın gelişimi ile ilgili bilgi alınır.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Zehirlenme olayının adli özellik taşıyabileceği  de unutulmamalıdır.</a:t>
            </a:r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SOLUNUM YOLU ZEHİRLENMELERİ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tr-TR" dirty="0"/>
              <a:t> </a:t>
            </a:r>
            <a:r>
              <a:rPr lang="tr-TR" b="1" dirty="0" smtClean="0">
                <a:solidFill>
                  <a:srgbClr val="C00000"/>
                </a:solidFill>
              </a:rPr>
              <a:t>Solunum yolu zehirlenmelerinin belirtileri: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Baş ağrısı,baş dönmesi,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Kulak çınlaması,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Huzursuzluk,halsizlik,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Bulantı,kusma,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Ciltte renk değişikliği,</a:t>
            </a:r>
          </a:p>
          <a:p>
            <a:pPr>
              <a:buFont typeface="Calibri" pitchFamily="34" charset="0"/>
              <a:buChar char="₰"/>
            </a:pP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/>
              <a:t>Bilinç düzeyinde değişme,bilinç kaybı.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510</Words>
  <Application>Microsoft Office PowerPoint</Application>
  <PresentationFormat>Ekran Gösterisi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Yu Gothic Medium</vt:lpstr>
      <vt:lpstr>Algerian</vt:lpstr>
      <vt:lpstr>Calibri</vt:lpstr>
      <vt:lpstr>Courier New</vt:lpstr>
      <vt:lpstr>Franklin Gothic Book</vt:lpstr>
      <vt:lpstr>Franklin Gothic Medium</vt:lpstr>
      <vt:lpstr>Wingdings</vt:lpstr>
      <vt:lpstr>Wingdings 2</vt:lpstr>
      <vt:lpstr>Gezinti</vt:lpstr>
      <vt:lpstr>zehİrlenmelerde İlk yardım</vt:lpstr>
      <vt:lpstr>ZEHİRLENME TANIMI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SOLUNUM YOLU ZEHİRLENMELERİ</vt:lpstr>
      <vt:lpstr>PowerPoint Sunusu</vt:lpstr>
      <vt:lpstr>PowerPoint Sunusu</vt:lpstr>
      <vt:lpstr>CİLT YOLUYLA ZEHİRLENMELER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User</cp:lastModifiedBy>
  <cp:revision>27</cp:revision>
  <dcterms:created xsi:type="dcterms:W3CDTF">2019-04-16T20:52:52Z</dcterms:created>
  <dcterms:modified xsi:type="dcterms:W3CDTF">2019-12-10T16:28:54Z</dcterms:modified>
</cp:coreProperties>
</file>