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310" r:id="rId2"/>
    <p:sldId id="311" r:id="rId3"/>
    <p:sldId id="312" r:id="rId4"/>
    <p:sldId id="313" r:id="rId5"/>
    <p:sldId id="314" r:id="rId6"/>
    <p:sldId id="315" r:id="rId7"/>
    <p:sldId id="316" r:id="rId8"/>
    <p:sldId id="266" r:id="rId9"/>
    <p:sldId id="300" r:id="rId10"/>
    <p:sldId id="326" r:id="rId11"/>
    <p:sldId id="323"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0260" y="4650641"/>
            <a:ext cx="9773120" cy="859205"/>
          </a:xfrm>
          <a:effectLst/>
        </p:spPr>
        <p:txBody>
          <a:bodyPr>
            <a:normAutofit/>
          </a:bodyPr>
          <a:lstStyle>
            <a:lvl1pPr algn="l">
              <a:defRPr sz="3600">
                <a:solidFill>
                  <a:srgbClr val="2A5A06"/>
                </a:solidFill>
              </a:defRPr>
            </a:lvl1pPr>
          </a:lstStyle>
          <a:p>
            <a:r>
              <a:rPr lang="en-US" dirty="0"/>
              <a:t>Click to edit Master title style</a:t>
            </a:r>
          </a:p>
        </p:txBody>
      </p:sp>
      <p:sp>
        <p:nvSpPr>
          <p:cNvPr id="3" name="Subtitle 2"/>
          <p:cNvSpPr>
            <a:spLocks noGrp="1"/>
          </p:cNvSpPr>
          <p:nvPr>
            <p:ph type="subTitle" idx="1"/>
          </p:nvPr>
        </p:nvSpPr>
        <p:spPr>
          <a:xfrm>
            <a:off x="1820260" y="5566871"/>
            <a:ext cx="977312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1258561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0409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3406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608899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98620" y="1443836"/>
            <a:ext cx="10972800" cy="458115"/>
          </a:xfrm>
        </p:spPr>
        <p:txBody>
          <a:bodyPr>
            <a:normAutofit/>
          </a:bodyPr>
          <a:lstStyle>
            <a:lvl1pPr algn="l">
              <a:defRPr sz="3600">
                <a:solidFill>
                  <a:srgbClr val="2A5A06"/>
                </a:solidFill>
              </a:defRPr>
            </a:lvl1pPr>
          </a:lstStyle>
          <a:p>
            <a:r>
              <a:rPr lang="en-US" dirty="0"/>
              <a:t>Click to edit Master title style</a:t>
            </a:r>
          </a:p>
        </p:txBody>
      </p:sp>
      <p:sp>
        <p:nvSpPr>
          <p:cNvPr id="3" name="Content Placeholder 2"/>
          <p:cNvSpPr>
            <a:spLocks noGrp="1"/>
          </p:cNvSpPr>
          <p:nvPr>
            <p:ph idx="1"/>
          </p:nvPr>
        </p:nvSpPr>
        <p:spPr>
          <a:xfrm>
            <a:off x="598620" y="2054655"/>
            <a:ext cx="109728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85652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4685" y="374901"/>
            <a:ext cx="8744107" cy="763525"/>
          </a:xfrm>
        </p:spPr>
        <p:txBody>
          <a:bodyPr>
            <a:normAutofit/>
          </a:bodyPr>
          <a:lstStyle>
            <a:lvl1pPr algn="l">
              <a:defRPr sz="3600">
                <a:solidFill>
                  <a:srgbClr val="7ABC32"/>
                </a:solidFill>
              </a:defRPr>
            </a:lvl1pPr>
          </a:lstStyle>
          <a:p>
            <a:r>
              <a:rPr lang="en-US" dirty="0"/>
              <a:t>Click to edit Master title style</a:t>
            </a:r>
          </a:p>
        </p:txBody>
      </p:sp>
      <p:sp>
        <p:nvSpPr>
          <p:cNvPr id="3" name="Content Placeholder 2"/>
          <p:cNvSpPr>
            <a:spLocks noGrp="1"/>
          </p:cNvSpPr>
          <p:nvPr>
            <p:ph idx="1"/>
          </p:nvPr>
        </p:nvSpPr>
        <p:spPr>
          <a:xfrm>
            <a:off x="2634687" y="1291130"/>
            <a:ext cx="8744107"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6960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1995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33015"/>
            <a:ext cx="10972800" cy="584623"/>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5459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8620" y="1291130"/>
            <a:ext cx="10972800" cy="532180"/>
          </a:xfrm>
        </p:spPr>
        <p:txBody>
          <a:bodyPr>
            <a:normAutofit/>
          </a:bodyPr>
          <a:lstStyle>
            <a:lvl1pPr algn="l">
              <a:defRPr sz="3600">
                <a:solidFill>
                  <a:schemeClr val="accent3">
                    <a:lumMod val="50000"/>
                  </a:schemeClr>
                </a:solidFill>
              </a:defRPr>
            </a:lvl1pPr>
          </a:lstStyle>
          <a:p>
            <a:r>
              <a:rPr lang="en-US" dirty="0"/>
              <a:t>Click to edit Master title style</a:t>
            </a:r>
          </a:p>
        </p:txBody>
      </p:sp>
      <p:sp>
        <p:nvSpPr>
          <p:cNvPr id="3" name="Text Placeholder 2"/>
          <p:cNvSpPr>
            <a:spLocks noGrp="1"/>
          </p:cNvSpPr>
          <p:nvPr>
            <p:ph type="body" idx="1"/>
          </p:nvPr>
        </p:nvSpPr>
        <p:spPr>
          <a:xfrm>
            <a:off x="598620" y="1882907"/>
            <a:ext cx="5386917"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8620" y="2512770"/>
            <a:ext cx="5386917"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2388" y="1882907"/>
            <a:ext cx="5389033"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82388" y="2512770"/>
            <a:ext cx="5389033"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57615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05132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73166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232660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5/5/20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28644475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infograph.venngage.com/ps/OQ6IVpyOcc/eu-history-timeline"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39892" y="1291131"/>
            <a:ext cx="3503980" cy="1068935"/>
          </a:xfrm>
        </p:spPr>
        <p:txBody>
          <a:bodyPr>
            <a:noAutofit/>
          </a:bodyPr>
          <a:lstStyle/>
          <a:p>
            <a:pPr algn="ctr"/>
            <a:r>
              <a:rPr lang="tr-TR" sz="4000" b="1" dirty="0" err="1"/>
              <a:t>European</a:t>
            </a:r>
            <a:r>
              <a:rPr lang="tr-TR" sz="4000" b="1" dirty="0"/>
              <a:t> </a:t>
            </a:r>
            <a:r>
              <a:rPr lang="tr-TR" sz="4000" b="1" dirty="0" err="1"/>
              <a:t>Union</a:t>
            </a:r>
            <a:r>
              <a:rPr lang="tr-TR" sz="4000" b="1" dirty="0"/>
              <a:t> 2009</a:t>
            </a:r>
          </a:p>
        </p:txBody>
      </p:sp>
      <p:sp>
        <p:nvSpPr>
          <p:cNvPr id="3" name="İçerik Yer Tutucusu 2"/>
          <p:cNvSpPr>
            <a:spLocks noGrp="1"/>
          </p:cNvSpPr>
          <p:nvPr>
            <p:ph idx="1"/>
          </p:nvPr>
        </p:nvSpPr>
        <p:spPr>
          <a:xfrm>
            <a:off x="2278376" y="2512770"/>
            <a:ext cx="7627015" cy="4275740"/>
          </a:xfrm>
        </p:spPr>
        <p:txBody>
          <a:bodyPr/>
          <a:lstStyle/>
          <a:p>
            <a:pPr>
              <a:lnSpc>
                <a:spcPct val="90000"/>
              </a:lnSpc>
            </a:pPr>
            <a:r>
              <a:rPr lang="tr-TR" altLang="tr-TR" dirty="0"/>
              <a:t>27 </a:t>
            </a:r>
            <a:r>
              <a:rPr lang="tr-TR" altLang="tr-TR" dirty="0" err="1"/>
              <a:t>Members</a:t>
            </a:r>
            <a:endParaRPr lang="tr-TR" altLang="tr-TR" dirty="0"/>
          </a:p>
          <a:p>
            <a:pPr>
              <a:lnSpc>
                <a:spcPct val="90000"/>
              </a:lnSpc>
            </a:pPr>
            <a:r>
              <a:rPr lang="en" altLang="tr-TR" dirty="0"/>
              <a:t>480 million population (more than the total population of the USA and Russia)</a:t>
            </a:r>
          </a:p>
          <a:p>
            <a:pPr>
              <a:lnSpc>
                <a:spcPct val="90000"/>
              </a:lnSpc>
            </a:pPr>
            <a:r>
              <a:rPr lang="en" altLang="tr-TR" dirty="0"/>
              <a:t>21.6 billion Euros spent for new members in 2004-2006</a:t>
            </a:r>
          </a:p>
          <a:p>
            <a:pPr>
              <a:lnSpc>
                <a:spcPct val="90000"/>
              </a:lnSpc>
            </a:pPr>
            <a:r>
              <a:rPr lang="tr-TR" altLang="tr-TR" dirty="0"/>
              <a:t>80,000-page </a:t>
            </a:r>
            <a:r>
              <a:rPr lang="tr-TR" altLang="tr-TR" dirty="0" err="1"/>
              <a:t>acquis</a:t>
            </a:r>
            <a:endParaRPr lang="tr-TR" altLang="tr-TR" dirty="0"/>
          </a:p>
          <a:p>
            <a:pPr>
              <a:lnSpc>
                <a:spcPct val="90000"/>
              </a:lnSpc>
            </a:pPr>
            <a:r>
              <a:rPr lang="en" altLang="tr-TR" dirty="0"/>
              <a:t>New neighbors: Russia, Ukraine, Belarus, Moldova and the Mediterranean world</a:t>
            </a:r>
            <a:endParaRPr lang="tr-TR"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686844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36490" y="2054656"/>
            <a:ext cx="6558080" cy="763525"/>
          </a:xfrm>
        </p:spPr>
        <p:txBody>
          <a:bodyPr>
            <a:normAutofit fontScale="90000"/>
          </a:bodyPr>
          <a:lstStyle/>
          <a:p>
            <a:r>
              <a:rPr lang="tr-TR" dirty="0" err="1"/>
              <a:t>Infographic</a:t>
            </a:r>
            <a:r>
              <a:rPr lang="tr-TR" dirty="0"/>
              <a:t> : </a:t>
            </a:r>
            <a:r>
              <a:rPr lang="tr-TR" dirty="0" err="1"/>
              <a:t>Summary</a:t>
            </a:r>
            <a:r>
              <a:rPr lang="tr-TR" dirty="0"/>
              <a:t> of EU </a:t>
            </a:r>
            <a:r>
              <a:rPr lang="tr-TR" dirty="0" err="1"/>
              <a:t>History</a:t>
            </a:r>
            <a:endParaRPr lang="tr-TR" dirty="0"/>
          </a:p>
        </p:txBody>
      </p:sp>
      <p:sp>
        <p:nvSpPr>
          <p:cNvPr id="3" name="İçerik Yer Tutucusu 2"/>
          <p:cNvSpPr>
            <a:spLocks noGrp="1"/>
          </p:cNvSpPr>
          <p:nvPr>
            <p:ph idx="1"/>
          </p:nvPr>
        </p:nvSpPr>
        <p:spPr>
          <a:xfrm>
            <a:off x="2736490" y="3276295"/>
            <a:ext cx="6558080" cy="4275740"/>
          </a:xfrm>
        </p:spPr>
        <p:txBody>
          <a:bodyPr/>
          <a:lstStyle/>
          <a:p>
            <a:r>
              <a:rPr lang="tr-TR" dirty="0">
                <a:hlinkClick r:id="rId2"/>
              </a:rPr>
              <a:t>https://infograph.venngage.com/ps/OQ6IVpyOcc/eu-history-timeline</a:t>
            </a:r>
            <a:endParaRPr lang="tr-TR" dirty="0"/>
          </a:p>
        </p:txBody>
      </p:sp>
    </p:spTree>
    <p:extLst>
      <p:ext uri="{BB962C8B-B14F-4D97-AF65-F5344CB8AC3E}">
        <p14:creationId xmlns:p14="http://schemas.microsoft.com/office/powerpoint/2010/main" val="238897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A9346-D806-3842-ADF6-D29E4D081D0B}"/>
              </a:ext>
            </a:extLst>
          </p:cNvPr>
          <p:cNvSpPr>
            <a:spLocks noGrp="1"/>
          </p:cNvSpPr>
          <p:nvPr>
            <p:ph idx="1"/>
          </p:nvPr>
        </p:nvSpPr>
        <p:spPr>
          <a:xfrm>
            <a:off x="3194605" y="2512770"/>
            <a:ext cx="6558080" cy="4275740"/>
          </a:xfrm>
        </p:spPr>
        <p:txBody>
          <a:bodyPr>
            <a:normAutofit/>
          </a:bodyPr>
          <a:lstStyle/>
          <a:p>
            <a:pPr marL="0" indent="0" algn="ctr">
              <a:buNone/>
            </a:pPr>
            <a:r>
              <a:rPr lang="tr-TR" sz="6000" dirty="0" err="1"/>
              <a:t>Any</a:t>
            </a:r>
            <a:r>
              <a:rPr lang="tr-TR" sz="6000" dirty="0"/>
              <a:t> </a:t>
            </a:r>
            <a:r>
              <a:rPr lang="tr-TR" sz="6000" dirty="0" err="1"/>
              <a:t>Questions</a:t>
            </a:r>
            <a:r>
              <a:rPr lang="tr-TR" sz="6000"/>
              <a:t>!?</a:t>
            </a:r>
            <a:endParaRPr lang="tr-TR" sz="6000" dirty="0"/>
          </a:p>
        </p:txBody>
      </p:sp>
    </p:spTree>
    <p:extLst>
      <p:ext uri="{BB962C8B-B14F-4D97-AF65-F5344CB8AC3E}">
        <p14:creationId xmlns:p14="http://schemas.microsoft.com/office/powerpoint/2010/main" val="151367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27066" y="222196"/>
            <a:ext cx="5497381" cy="76352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elaxedInset"/>
            <a:contourClr>
              <a:srgbClr val="FFFFFF"/>
            </a:contourClr>
          </a:sp3d>
        </p:spPr>
        <p:style>
          <a:lnRef idx="2">
            <a:schemeClr val="accent3"/>
          </a:lnRef>
          <a:fillRef idx="1">
            <a:schemeClr val="lt1"/>
          </a:fillRef>
          <a:effectRef idx="0">
            <a:schemeClr val="accent3"/>
          </a:effectRef>
          <a:fontRef idx="minor">
            <a:schemeClr val="dk1"/>
          </a:fontRef>
        </p:style>
        <p:txBody>
          <a:bodyPr>
            <a:normAutofit/>
          </a:bodyPr>
          <a:lstStyle/>
          <a:p>
            <a:r>
              <a:rPr lang="tr-TR" dirty="0"/>
              <a:t>EUROPEAN CONSTITUTION</a:t>
            </a:r>
          </a:p>
        </p:txBody>
      </p:sp>
      <p:sp>
        <p:nvSpPr>
          <p:cNvPr id="3" name="İçerik Yer Tutucusu 2"/>
          <p:cNvSpPr>
            <a:spLocks noGrp="1"/>
          </p:cNvSpPr>
          <p:nvPr>
            <p:ph idx="1"/>
          </p:nvPr>
        </p:nvSpPr>
        <p:spPr>
          <a:xfrm>
            <a:off x="2125670" y="1901950"/>
            <a:ext cx="7779720" cy="2443280"/>
          </a:xfrm>
        </p:spPr>
        <p:txBody>
          <a:bodyPr/>
          <a:lstStyle/>
          <a:p>
            <a:pPr algn="ctr">
              <a:buNone/>
              <a:defRPr/>
            </a:pPr>
            <a:r>
              <a:rPr lang="en" dirty="0">
                <a:latin typeface="Arial" panose="020B0604020202020204" pitchFamily="34" charset="0"/>
                <a:cs typeface="Arial" panose="020B0604020202020204" pitchFamily="34" charset="0"/>
              </a:rPr>
              <a:t>In the new structure of the EU, whose number of members increased from 15 to 25 in May 2004, it was necessary to rearrange the system so that the management mechanisms of the EU were not obstructed.</a:t>
            </a:r>
            <a:endParaRPr lang="tr-TR" dirty="0">
              <a:latin typeface="Arial" panose="020B0604020202020204" pitchFamily="34" charset="0"/>
              <a:cs typeface="Arial" panose="020B0604020202020204" pitchFamily="34" charset="0"/>
            </a:endParaRPr>
          </a:p>
        </p:txBody>
      </p:sp>
      <p:sp>
        <p:nvSpPr>
          <p:cNvPr id="4" name="Dikdörtgen 3"/>
          <p:cNvSpPr/>
          <p:nvPr/>
        </p:nvSpPr>
        <p:spPr>
          <a:xfrm>
            <a:off x="2608361" y="4192525"/>
            <a:ext cx="7321605" cy="1569660"/>
          </a:xfrm>
          <a:prstGeom prst="rect">
            <a:avLst/>
          </a:prstGeom>
        </p:spPr>
        <p:txBody>
          <a:bodyPr wrap="square">
            <a:spAutoFit/>
          </a:bodyPr>
          <a:lstStyle/>
          <a:p>
            <a:pPr algn="ctr">
              <a:defRPr/>
            </a:pPr>
            <a:r>
              <a:rPr lang="en" sz="2400" b="1" dirty="0">
                <a:solidFill>
                  <a:srgbClr val="7ABC32"/>
                </a:solidFill>
                <a:latin typeface="Arial" panose="020B0604020202020204" pitchFamily="34" charset="0"/>
                <a:cs typeface="Arial" panose="020B0604020202020204" pitchFamily="34" charset="0"/>
              </a:rPr>
              <a:t>Heads of State and Government agreed on a larger and deeper debate on the future of the Union at the Nice Summit and more serious revision of the founding treaties.</a:t>
            </a:r>
            <a:endParaRPr lang="tr-TR" sz="2400" dirty="0">
              <a:solidFill>
                <a:srgbClr val="7ABC32"/>
              </a:solidFill>
              <a:latin typeface="Arial" panose="020B0604020202020204" pitchFamily="34" charset="0"/>
              <a:cs typeface="Arial" panose="020B0604020202020204" pitchFamily="34" charset="0"/>
            </a:endParaRPr>
          </a:p>
        </p:txBody>
      </p:sp>
      <p:sp>
        <p:nvSpPr>
          <p:cNvPr id="5" name="Dikdörtgen 4"/>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557901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78374" y="2054655"/>
            <a:ext cx="7779720" cy="4275740"/>
          </a:xfrm>
        </p:spPr>
        <p:txBody>
          <a:bodyPr/>
          <a:lstStyle/>
          <a:p>
            <a:pPr marL="0" indent="0" algn="ctr">
              <a:buNone/>
            </a:pPr>
            <a:r>
              <a:rPr lang="en" b="1" dirty="0"/>
              <a:t>The Assembly, which convened on February 8, 2002, completed its work on June 13, 2003, after 15 months of work.</a:t>
            </a:r>
            <a:endParaRPr lang="tr-TR" dirty="0"/>
          </a:p>
          <a:p>
            <a:pPr marL="0" indent="0" algn="ctr">
              <a:buNone/>
            </a:pPr>
            <a:r>
              <a:rPr lang="en" b="1" dirty="0"/>
              <a:t>The European Constitution, prepared by the European Convention created within this framework, was signed in Rome on October 29, 2004 and later submitted to the approval of the member states.</a:t>
            </a:r>
            <a:endParaRPr lang="tr-TR"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850880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00014" y="374901"/>
            <a:ext cx="6558081" cy="763525"/>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tr-TR" b="1" dirty="0"/>
              <a:t>France </a:t>
            </a:r>
            <a:r>
              <a:rPr lang="tr-TR" b="1" dirty="0" err="1"/>
              <a:t>and</a:t>
            </a:r>
            <a:r>
              <a:rPr lang="tr-TR" b="1" dirty="0"/>
              <a:t> </a:t>
            </a:r>
            <a:r>
              <a:rPr lang="tr-TR" b="1" dirty="0" err="1"/>
              <a:t>Netherlands</a:t>
            </a:r>
            <a:r>
              <a:rPr lang="tr-TR" b="1" dirty="0"/>
              <a:t> </a:t>
            </a:r>
            <a:r>
              <a:rPr lang="tr-TR" b="1" dirty="0" err="1"/>
              <a:t>Referendums</a:t>
            </a:r>
            <a:endParaRPr lang="tr-TR" dirty="0"/>
          </a:p>
        </p:txBody>
      </p:sp>
      <p:sp>
        <p:nvSpPr>
          <p:cNvPr id="3" name="İçerik Yer Tutucusu 2"/>
          <p:cNvSpPr>
            <a:spLocks noGrp="1"/>
          </p:cNvSpPr>
          <p:nvPr>
            <p:ph idx="1"/>
          </p:nvPr>
        </p:nvSpPr>
        <p:spPr>
          <a:xfrm>
            <a:off x="2889195" y="1291130"/>
            <a:ext cx="7168900" cy="4275740"/>
          </a:xfrm>
        </p:spPr>
        <p:txBody>
          <a:bodyPr>
            <a:normAutofit lnSpcReduction="10000"/>
          </a:bodyPr>
          <a:lstStyle/>
          <a:p>
            <a:pPr marL="0" indent="0" algn="ctr">
              <a:buNone/>
            </a:pPr>
            <a:r>
              <a:rPr lang="en" sz="3500" b="1" dirty="0"/>
              <a:t>The EU Constitution was not accepted by referendums held in France on 29 May 2005 and then in Holland on 1 June 2005.</a:t>
            </a:r>
          </a:p>
          <a:p>
            <a:pPr marL="0" indent="0" algn="ctr">
              <a:buNone/>
            </a:pPr>
            <a:r>
              <a:rPr lang="en" sz="3500" b="1" dirty="0"/>
              <a:t>France: 55% “no”</a:t>
            </a:r>
            <a:endParaRPr lang="tr-TR" b="1" dirty="0"/>
          </a:p>
          <a:p>
            <a:pPr marL="0" indent="0" algn="ctr">
              <a:buNone/>
            </a:pPr>
            <a:endParaRPr lang="tr-TR" b="1" dirty="0"/>
          </a:p>
          <a:p>
            <a:pPr marL="0" indent="0" algn="ctr">
              <a:buNone/>
            </a:pPr>
            <a:r>
              <a:rPr lang="tr-TR" b="1" dirty="0"/>
              <a:t>                               </a:t>
            </a:r>
          </a:p>
          <a:p>
            <a:pPr marL="0" indent="0" algn="r">
              <a:buNone/>
            </a:pPr>
            <a:r>
              <a:rPr lang="tr-TR" b="1" dirty="0" err="1"/>
              <a:t>Netherlands</a:t>
            </a:r>
            <a:endParaRPr lang="tr-TR" b="1" dirty="0"/>
          </a:p>
          <a:p>
            <a:pPr marL="0" indent="0" algn="ctr">
              <a:buNone/>
            </a:pPr>
            <a:endParaRPr lang="tr-TR" dirty="0"/>
          </a:p>
        </p:txBody>
      </p:sp>
      <p:pic>
        <p:nvPicPr>
          <p:cNvPr id="4" name="Picture 4" descr="300px-Netherlands_referendum_on_European_constitu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1080" y="3734411"/>
            <a:ext cx="4581150" cy="252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ikdörtgen 4"/>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768030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41900" y="527605"/>
            <a:ext cx="6558080" cy="916230"/>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n" b="1" dirty="0"/>
              <a:t>21 - 22 June 2007 EU Leaders Summit</a:t>
            </a:r>
            <a:endParaRPr lang="tr-TR" dirty="0"/>
          </a:p>
        </p:txBody>
      </p:sp>
      <p:sp>
        <p:nvSpPr>
          <p:cNvPr id="3" name="İçerik Yer Tutucusu 2"/>
          <p:cNvSpPr>
            <a:spLocks noGrp="1"/>
          </p:cNvSpPr>
          <p:nvPr>
            <p:ph idx="1"/>
          </p:nvPr>
        </p:nvSpPr>
        <p:spPr>
          <a:xfrm>
            <a:off x="1820260" y="1749245"/>
            <a:ext cx="8551480" cy="4275740"/>
          </a:xfrm>
        </p:spPr>
        <p:txBody>
          <a:bodyPr>
            <a:normAutofit lnSpcReduction="10000"/>
          </a:bodyPr>
          <a:lstStyle/>
          <a:p>
            <a:pPr marL="0" indent="0" algn="ctr">
              <a:buNone/>
            </a:pPr>
            <a:r>
              <a:rPr lang="en" b="1" dirty="0">
                <a:solidFill>
                  <a:schemeClr val="tx1"/>
                </a:solidFill>
              </a:rPr>
              <a:t>After two years of uncertainty following its rejection in 2005 in the Netherlands and France, European leaders agreed on a Reform Agreement to replace the EU Constitution.</a:t>
            </a:r>
          </a:p>
          <a:p>
            <a:pPr marL="0" indent="0" algn="ctr">
              <a:buNone/>
            </a:pPr>
            <a:r>
              <a:rPr lang="en" b="1" dirty="0">
                <a:solidFill>
                  <a:schemeClr val="tx1"/>
                </a:solidFill>
              </a:rPr>
              <a:t>According to the agreement reached, an intergovernmental conference will be held by the end of July 2007, this conference will be completed by the end of the year, and the agreed text will be submitted for the approval of the member states until the 2009 European Parliament elections.</a:t>
            </a:r>
            <a:endParaRPr lang="tr-TR" dirty="0">
              <a:solidFill>
                <a:schemeClr val="tx1"/>
              </a:solidFill>
            </a:endParaRPr>
          </a:p>
          <a:p>
            <a:pPr marL="0" indent="0" algn="ctr">
              <a:buNone/>
            </a:pPr>
            <a:endParaRPr lang="tr-TR" dirty="0">
              <a:solidFill>
                <a:schemeClr val="tx1"/>
              </a:solidFill>
            </a:endParaRPr>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4066390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3785" y="1291130"/>
            <a:ext cx="7474310" cy="4275740"/>
          </a:xfrm>
        </p:spPr>
        <p:txBody>
          <a:bodyPr/>
          <a:lstStyle/>
          <a:p>
            <a:pPr marL="0" indent="0" algn="ctr">
              <a:buNone/>
            </a:pPr>
            <a:r>
              <a:rPr lang="tr-TR" b="1" dirty="0"/>
              <a:t>THE NO OF IRELAND!</a:t>
            </a:r>
          </a:p>
          <a:p>
            <a:pPr marL="0" indent="0">
              <a:buNone/>
            </a:pPr>
            <a:endParaRPr lang="tr-TR" altLang="tr-TR" dirty="0"/>
          </a:p>
          <a:p>
            <a:pPr marL="0" indent="0">
              <a:buNone/>
            </a:pPr>
            <a:r>
              <a:rPr lang="en" altLang="tr-TR" dirty="0"/>
              <a:t>This time the Reform Agreement was put on a referendum in Ireland on 12 June 2008.</a:t>
            </a:r>
            <a:endParaRPr lang="tr-TR" altLang="tr-TR" dirty="0"/>
          </a:p>
          <a:p>
            <a:pPr marL="0" indent="0">
              <a:buNone/>
            </a:pPr>
            <a:r>
              <a:rPr lang="tr-TR" altLang="tr-TR" dirty="0"/>
              <a:t>                                            % 53,7 NO</a:t>
            </a:r>
          </a:p>
          <a:p>
            <a:pPr marL="0" indent="0">
              <a:buNone/>
            </a:pPr>
            <a:r>
              <a:rPr lang="tr-TR" altLang="tr-TR" dirty="0"/>
              <a:t>                                            % 46,3 YES</a:t>
            </a:r>
          </a:p>
          <a:p>
            <a:pPr marL="0" indent="0">
              <a:buNone/>
            </a:pPr>
            <a:endParaRPr lang="tr-TR" dirty="0"/>
          </a:p>
        </p:txBody>
      </p:sp>
      <p:pic>
        <p:nvPicPr>
          <p:cNvPr id="4" name="Picture 4" descr="IrelandN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2965" y="3429001"/>
            <a:ext cx="3816350" cy="28289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ikdörtgen 4"/>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4153561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431080" y="2551838"/>
            <a:ext cx="7329840" cy="2246769"/>
          </a:xfrm>
          <a:prstGeom prst="rect">
            <a:avLst/>
          </a:prstGeom>
        </p:spPr>
        <p:txBody>
          <a:bodyPr wrap="square">
            <a:spAutoFit/>
          </a:bodyPr>
          <a:lstStyle/>
          <a:p>
            <a:pPr algn="ctr"/>
            <a:endParaRPr lang="tr-TR" altLang="tr-TR" sz="2800" b="1" dirty="0">
              <a:solidFill>
                <a:prstClr val="black"/>
              </a:solidFill>
              <a:latin typeface="Calibri"/>
            </a:endParaRPr>
          </a:p>
          <a:p>
            <a:pPr algn="ctr"/>
            <a:r>
              <a:rPr lang="en" altLang="tr-TR" sz="2800" b="1" dirty="0">
                <a:solidFill>
                  <a:prstClr val="black"/>
                </a:solidFill>
                <a:latin typeface="Calibri"/>
              </a:rPr>
              <a:t>In the second referendum held on 2 October 2009 in Ireland, the Lisbon Treaty was approved. Thus, the ratification process of the Treaty was completed.</a:t>
            </a:r>
            <a:endParaRPr lang="tr-TR" altLang="tr-TR" sz="2800" dirty="0">
              <a:solidFill>
                <a:prstClr val="black"/>
              </a:solidFill>
              <a:latin typeface="Calibri"/>
            </a:endParaRPr>
          </a:p>
        </p:txBody>
      </p:sp>
      <p:sp>
        <p:nvSpPr>
          <p:cNvPr id="5" name="Dikdörtgen 4"/>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46475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0260" y="2337468"/>
            <a:ext cx="8544160" cy="3777433"/>
          </a:xfrm>
        </p:spPr>
        <p:txBody>
          <a:bodyPr>
            <a:normAutofit fontScale="77500" lnSpcReduction="20000"/>
          </a:bodyPr>
          <a:lstStyle/>
          <a:p>
            <a:pPr marL="0" indent="0" algn="just">
              <a:buNone/>
            </a:pPr>
            <a:r>
              <a:rPr lang="en" b="1" i="1" dirty="0">
                <a:latin typeface="Times New Roman" panose="02020603050405020304" pitchFamily="18" charset="0"/>
                <a:cs typeface="Times New Roman" panose="02020603050405020304" pitchFamily="18" charset="0"/>
              </a:rPr>
              <a:t>The Last Expansion Wave and Potential Members</a:t>
            </a:r>
          </a:p>
          <a:p>
            <a:pPr marL="0" indent="0" algn="just">
              <a:buNone/>
            </a:pPr>
            <a:r>
              <a:rPr lang="tr-TR" dirty="0">
                <a:latin typeface="Times New Roman" panose="02020603050405020304" pitchFamily="18" charset="0"/>
                <a:cs typeface="Times New Roman" panose="02020603050405020304" pitchFamily="18" charset="0"/>
              </a:rPr>
              <a:t>	</a:t>
            </a:r>
            <a:r>
              <a:rPr lang="en" dirty="0">
                <a:latin typeface="Times New Roman" panose="02020603050405020304" pitchFamily="18" charset="0"/>
                <a:cs typeface="Times New Roman" panose="02020603050405020304" pitchFamily="18" charset="0"/>
              </a:rPr>
              <a:t>Finally, </a:t>
            </a:r>
            <a:r>
              <a:rPr lang="en" dirty="0">
                <a:solidFill>
                  <a:srgbClr val="FF0000"/>
                </a:solidFill>
                <a:latin typeface="Times New Roman" panose="02020603050405020304" pitchFamily="18" charset="0"/>
                <a:cs typeface="Times New Roman" panose="02020603050405020304" pitchFamily="18" charset="0"/>
              </a:rPr>
              <a:t>Croatia</a:t>
            </a:r>
            <a:r>
              <a:rPr lang="en" dirty="0">
                <a:latin typeface="Times New Roman" panose="02020603050405020304" pitchFamily="18" charset="0"/>
                <a:cs typeface="Times New Roman" panose="02020603050405020304" pitchFamily="18" charset="0"/>
              </a:rPr>
              <a:t> became the 28th member of the EU on 1 July 2013. As of 2013, Iceland, Macedonia, Montenegro and Serbia have “candidate countries” status as well as our country; Albania, Bosnia and Herzegovina and Kosovo are also “potential candidate countries”.</a:t>
            </a:r>
            <a:endParaRPr lang="tr-TR"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	 As a </a:t>
            </a:r>
            <a:r>
              <a:rPr lang="tr-TR" b="1" dirty="0" err="1">
                <a:latin typeface="Times New Roman" panose="02020603050405020304" pitchFamily="18" charset="0"/>
                <a:cs typeface="Times New Roman" panose="02020603050405020304" pitchFamily="18" charset="0"/>
              </a:rPr>
              <a:t>result</a:t>
            </a:r>
            <a:r>
              <a:rPr lang="tr-TR" b="1"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27 EU </a:t>
            </a:r>
            <a:r>
              <a:rPr lang="tr-TR" dirty="0" err="1">
                <a:latin typeface="Times New Roman" panose="02020603050405020304" pitchFamily="18" charset="0"/>
                <a:cs typeface="Times New Roman" panose="02020603050405020304" pitchFamily="18" charset="0"/>
              </a:rPr>
              <a:t>member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countries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Germany, </a:t>
            </a:r>
            <a:r>
              <a:rPr lang="tr-TR" b="1" dirty="0" err="1">
                <a:latin typeface="Times New Roman" panose="02020603050405020304" pitchFamily="18" charset="0"/>
                <a:cs typeface="Times New Roman" panose="02020603050405020304" pitchFamily="18" charset="0"/>
              </a:rPr>
              <a:t>Austria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Belgium</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England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Left</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Denmark</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Finland</a:t>
            </a:r>
            <a:r>
              <a:rPr lang="tr-TR" b="1" dirty="0">
                <a:latin typeface="Times New Roman" panose="02020603050405020304" pitchFamily="18" charset="0"/>
                <a:cs typeface="Times New Roman" panose="02020603050405020304" pitchFamily="18" charset="0"/>
              </a:rPr>
              <a:t>, France, </a:t>
            </a:r>
            <a:r>
              <a:rPr lang="tr-TR" b="1" dirty="0" err="1">
                <a:latin typeface="Times New Roman" panose="02020603050405020304" pitchFamily="18" charset="0"/>
                <a:cs typeface="Times New Roman" panose="02020603050405020304" pitchFamily="18" charset="0"/>
              </a:rPr>
              <a:t>Netherlands</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Ireland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Spain</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Sweden</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Italy</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Luxembourg</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Portugal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Greece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Czech</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Republic</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Estonia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Cyprus</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Latvia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Lithuania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Hungary</a:t>
            </a:r>
            <a:r>
              <a:rPr lang="tr-TR" b="1" dirty="0">
                <a:latin typeface="Times New Roman" panose="02020603050405020304" pitchFamily="18" charset="0"/>
                <a:cs typeface="Times New Roman" panose="02020603050405020304" pitchFamily="18" charset="0"/>
              </a:rPr>
              <a:t>, Malta, Poland </a:t>
            </a:r>
            <a:r>
              <a:rPr lang="tr-TR" b="1" dirty="0" err="1">
                <a:latin typeface="Times New Roman" panose="02020603050405020304" pitchFamily="18" charset="0"/>
                <a:cs typeface="Times New Roman" panose="02020603050405020304" pitchFamily="18" charset="0"/>
              </a:rPr>
              <a:t>Slovakia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Slovenia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Bulgaria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Romania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are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Croatia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Countries</a:t>
            </a:r>
            <a:r>
              <a:rPr lang="tr-TR" b="1" dirty="0">
                <a:latin typeface="Times New Roman" panose="02020603050405020304" pitchFamily="18" charset="0"/>
                <a:cs typeface="Times New Roman" panose="02020603050405020304" pitchFamily="18" charset="0"/>
              </a:rPr>
              <a:t> in </a:t>
            </a:r>
            <a:r>
              <a:rPr lang="tr-TR" b="1" dirty="0" err="1">
                <a:latin typeface="Times New Roman" panose="02020603050405020304" pitchFamily="18" charset="0"/>
                <a:cs typeface="Times New Roman" panose="02020603050405020304" pitchFamily="18" charset="0"/>
              </a:rPr>
              <a:t>the</a:t>
            </a:r>
            <a:r>
              <a:rPr lang="tr-TR" b="1" dirty="0">
                <a:latin typeface="Times New Roman" panose="02020603050405020304" pitchFamily="18" charset="0"/>
                <a:cs typeface="Times New Roman" panose="02020603050405020304" pitchFamily="18" charset="0"/>
              </a:rPr>
              <a:t> EU </a:t>
            </a:r>
            <a:r>
              <a:rPr lang="tr-TR" b="1" dirty="0" err="1">
                <a:latin typeface="Times New Roman" panose="02020603050405020304" pitchFamily="18" charset="0"/>
                <a:cs typeface="Times New Roman" panose="02020603050405020304" pitchFamily="18" charset="0"/>
              </a:rPr>
              <a:t>candidate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status</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Turkey</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Republic</a:t>
            </a:r>
            <a:r>
              <a:rPr lang="tr-TR" b="1" dirty="0">
                <a:latin typeface="Times New Roman" panose="02020603050405020304" pitchFamily="18" charset="0"/>
                <a:cs typeface="Times New Roman" panose="02020603050405020304" pitchFamily="18" charset="0"/>
              </a:rPr>
              <a:t> of </a:t>
            </a:r>
            <a:r>
              <a:rPr lang="tr-TR" b="1" dirty="0" err="1">
                <a:latin typeface="Times New Roman" panose="02020603050405020304" pitchFamily="18" charset="0"/>
                <a:cs typeface="Times New Roman" panose="02020603050405020304" pitchFamily="18" charset="0"/>
              </a:rPr>
              <a:t>Macedonia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Iceland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Montenegro</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Serbia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Potential</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Candidate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countries</a:t>
            </a:r>
            <a:r>
              <a:rPr lang="tr-TR" b="1" dirty="0">
                <a:latin typeface="Times New Roman" panose="02020603050405020304" pitchFamily="18" charset="0"/>
                <a:cs typeface="Times New Roman" panose="02020603050405020304" pitchFamily="18" charset="0"/>
              </a:rPr>
              <a:t>: Albania, </a:t>
            </a:r>
            <a:r>
              <a:rPr lang="tr-TR" b="1" dirty="0" err="1">
                <a:latin typeface="Times New Roman" panose="02020603050405020304" pitchFamily="18" charset="0"/>
                <a:cs typeface="Times New Roman" panose="02020603050405020304" pitchFamily="18" charset="0"/>
              </a:rPr>
              <a:t>Bosnia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and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Herzegovina</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are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Kosovo</a:t>
            </a:r>
            <a:r>
              <a:rPr lang="tr-TR" b="1"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pic>
        <p:nvPicPr>
          <p:cNvPr id="4098" name="Picture 2" descr="Europa_ampliaciones_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4851" y="1"/>
            <a:ext cx="5497380" cy="198516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p:spPr>
      </p:pic>
      <p:pic>
        <p:nvPicPr>
          <p:cNvPr id="4100" name="Picture 4" descr="http://www.ab.gov.tr/files/_images/images/euablem.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0345" y="336977"/>
            <a:ext cx="3054100" cy="202308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2" name="Dikdörtgen 1"/>
          <p:cNvSpPr/>
          <p:nvPr/>
        </p:nvSpPr>
        <p:spPr>
          <a:xfrm>
            <a:off x="5637886" y="6390469"/>
            <a:ext cx="5955495" cy="281231"/>
          </a:xfrm>
          <a:prstGeom prst="rect">
            <a:avLst/>
          </a:prstGeom>
        </p:spPr>
        <p:txBody>
          <a:bodyPr wrap="square">
            <a:spAutoFit/>
          </a:bodyPr>
          <a:lstStyle/>
          <a:p>
            <a:pPr>
              <a:lnSpc>
                <a:spcPct val="107000"/>
              </a:lnSpc>
              <a:spcAft>
                <a:spcPts val="800"/>
              </a:spcAft>
            </a:pPr>
            <a:r>
              <a:rPr lang="tr-TR" sz="1200" i="1" dirty="0">
                <a:solidFill>
                  <a:prstClr val="black"/>
                </a:solidFill>
                <a:latin typeface="Calibri" panose="020F0502020204030204" pitchFamily="34" charset="0"/>
                <a:ea typeface="Calibri" panose="020F0502020204030204" pitchFamily="34" charset="0"/>
                <a:cs typeface="Times New Roman" panose="02020603050405020304" pitchFamily="18" charset="0"/>
              </a:rPr>
              <a:t>https://ab.ibb.gov.tr/avrupa-birligi/abnin-tarihcesi/</a:t>
            </a:r>
          </a:p>
        </p:txBody>
      </p:sp>
    </p:spTree>
    <p:extLst>
      <p:ext uri="{BB962C8B-B14F-4D97-AF65-F5344CB8AC3E}">
        <p14:creationId xmlns:p14="http://schemas.microsoft.com/office/powerpoint/2010/main" val="372788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2965" y="1749245"/>
            <a:ext cx="8093365" cy="4581150"/>
          </a:xfrm>
        </p:spPr>
        <p:txBody>
          <a:bodyPr>
            <a:noAutofit/>
          </a:bodyPr>
          <a:lstStyle/>
          <a:p>
            <a:pPr algn="just">
              <a:buNone/>
            </a:pPr>
            <a:r>
              <a:rPr lang="tr-TR" altLang="tr-TR" sz="1600" b="1" u="sng" dirty="0">
                <a:cs typeface="Times New Roman" panose="02020603050405020304" pitchFamily="18" charset="0"/>
              </a:rPr>
              <a:t>1950 : </a:t>
            </a:r>
            <a:r>
              <a:rPr lang="tr-TR" altLang="tr-TR" sz="1600" b="1" dirty="0" err="1">
                <a:solidFill>
                  <a:schemeClr val="tx1"/>
                </a:solidFill>
                <a:cs typeface="Times New Roman" panose="02020603050405020304" pitchFamily="18" charset="0"/>
              </a:rPr>
              <a:t>Schuman</a:t>
            </a:r>
            <a:r>
              <a:rPr lang="tr-TR" altLang="tr-TR" sz="1600" b="1" dirty="0">
                <a:solidFill>
                  <a:schemeClr val="tx1"/>
                </a:solidFill>
                <a:cs typeface="Times New Roman" panose="02020603050405020304" pitchFamily="18" charset="0"/>
              </a:rPr>
              <a:t> ;Plan</a:t>
            </a:r>
            <a:endParaRPr lang="tr-TR" altLang="tr-TR" sz="1600" b="1" dirty="0">
              <a:cs typeface="Times New Roman" panose="02020603050405020304" pitchFamily="18" charset="0"/>
            </a:endParaRPr>
          </a:p>
          <a:p>
            <a:pPr algn="just">
              <a:buNone/>
            </a:pPr>
            <a:r>
              <a:rPr lang="tr-TR" altLang="tr-TR" sz="1600" b="1" u="sng" dirty="0">
                <a:cs typeface="Times New Roman" panose="02020603050405020304" pitchFamily="18" charset="0"/>
              </a:rPr>
              <a:t>1951 : </a:t>
            </a:r>
            <a:r>
              <a:rPr lang="en" altLang="tr-TR" sz="1600" b="1" dirty="0">
                <a:solidFill>
                  <a:schemeClr val="tx1"/>
                </a:solidFill>
                <a:cs typeface="Times New Roman" panose="02020603050405020304" pitchFamily="18" charset="0"/>
              </a:rPr>
              <a:t>European Coal and Steel Community</a:t>
            </a:r>
          </a:p>
          <a:p>
            <a:pPr algn="just">
              <a:buNone/>
            </a:pPr>
            <a:r>
              <a:rPr lang="tr-TR" altLang="tr-TR" sz="1600" b="1" u="sng" dirty="0">
                <a:cs typeface="Times New Roman" panose="02020603050405020304" pitchFamily="18" charset="0"/>
              </a:rPr>
              <a:t>1957 : </a:t>
            </a:r>
            <a:r>
              <a:rPr lang="tr-TR" altLang="tr-TR" sz="1600" b="1" dirty="0">
                <a:solidFill>
                  <a:schemeClr val="tx1"/>
                </a:solidFill>
                <a:cs typeface="Times New Roman" panose="02020603050405020304" pitchFamily="18" charset="0"/>
              </a:rPr>
              <a:t>ROMA </a:t>
            </a:r>
            <a:r>
              <a:rPr lang="tr-TR" altLang="tr-TR" sz="1600" b="1" dirty="0">
                <a:solidFill>
                  <a:schemeClr val="tx1"/>
                </a:solidFill>
                <a:cs typeface="Times New Roman" panose="02020603050405020304" pitchFamily="18" charset="0"/>
                <a:sym typeface="Wingdings" panose="05000000000000000000" pitchFamily="2" charset="2"/>
              </a:rPr>
              <a:t> EEC</a:t>
            </a:r>
          </a:p>
          <a:p>
            <a:pPr algn="just">
              <a:buNone/>
            </a:pPr>
            <a:r>
              <a:rPr lang="tr-TR" altLang="tr-TR" sz="1600" b="1" dirty="0">
                <a:solidFill>
                  <a:schemeClr val="tx1"/>
                </a:solidFill>
                <a:cs typeface="Times New Roman" panose="02020603050405020304" pitchFamily="18" charset="0"/>
                <a:sym typeface="Wingdings" panose="05000000000000000000" pitchFamily="2" charset="2"/>
              </a:rPr>
              <a:t>                          EUROATOM           1965 </a:t>
            </a:r>
            <a:r>
              <a:rPr lang="tr-TR" altLang="tr-TR" sz="1600" b="1" dirty="0" err="1">
                <a:solidFill>
                  <a:schemeClr val="tx1"/>
                </a:solidFill>
                <a:cs typeface="Times New Roman" panose="02020603050405020304" pitchFamily="18" charset="0"/>
                <a:sym typeface="Wingdings" panose="05000000000000000000" pitchFamily="2" charset="2"/>
              </a:rPr>
              <a:t>Fusion</a:t>
            </a:r>
            <a:r>
              <a:rPr lang="tr-TR" altLang="tr-TR" sz="1600" b="1" dirty="0">
                <a:solidFill>
                  <a:schemeClr val="tx1"/>
                </a:solidFill>
                <a:cs typeface="Times New Roman" panose="02020603050405020304" pitchFamily="18" charset="0"/>
                <a:sym typeface="Wingdings" panose="05000000000000000000" pitchFamily="2" charset="2"/>
              </a:rPr>
              <a:t> </a:t>
            </a:r>
            <a:r>
              <a:rPr lang="tr-TR" altLang="tr-TR" sz="1600" b="1" dirty="0" err="1">
                <a:solidFill>
                  <a:schemeClr val="tx1"/>
                </a:solidFill>
                <a:cs typeface="Times New Roman" panose="02020603050405020304" pitchFamily="18" charset="0"/>
                <a:sym typeface="Wingdings" panose="05000000000000000000" pitchFamily="2" charset="2"/>
              </a:rPr>
              <a:t>European</a:t>
            </a:r>
            <a:r>
              <a:rPr lang="tr-TR" altLang="tr-TR" sz="1600" b="1" dirty="0">
                <a:solidFill>
                  <a:schemeClr val="tx1"/>
                </a:solidFill>
                <a:cs typeface="Times New Roman" panose="02020603050405020304" pitchFamily="18" charset="0"/>
                <a:sym typeface="Wingdings" panose="05000000000000000000" pitchFamily="2" charset="2"/>
              </a:rPr>
              <a:t> </a:t>
            </a:r>
            <a:r>
              <a:rPr lang="tr-TR" altLang="tr-TR" sz="1600" b="1" dirty="0" err="1">
                <a:solidFill>
                  <a:schemeClr val="tx1"/>
                </a:solidFill>
                <a:cs typeface="Times New Roman" panose="02020603050405020304" pitchFamily="18" charset="0"/>
                <a:sym typeface="Wingdings" panose="05000000000000000000" pitchFamily="2" charset="2"/>
              </a:rPr>
              <a:t>Community</a:t>
            </a:r>
            <a:endParaRPr lang="tr-TR" altLang="tr-TR" sz="1600" b="1" dirty="0">
              <a:solidFill>
                <a:schemeClr val="tx1"/>
              </a:solidFill>
              <a:cs typeface="Times New Roman" panose="02020603050405020304" pitchFamily="18" charset="0"/>
              <a:sym typeface="Wingdings" panose="05000000000000000000" pitchFamily="2" charset="2"/>
            </a:endParaRPr>
          </a:p>
          <a:p>
            <a:pPr algn="just">
              <a:buNone/>
            </a:pPr>
            <a:r>
              <a:rPr lang="tr-TR" altLang="tr-TR" sz="1600" b="1" u="sng" dirty="0">
                <a:cs typeface="Times New Roman" panose="02020603050405020304" pitchFamily="18" charset="0"/>
              </a:rPr>
              <a:t>1993 : </a:t>
            </a:r>
            <a:r>
              <a:rPr lang="tr-TR" altLang="tr-TR" sz="1600" b="1" dirty="0" err="1">
                <a:solidFill>
                  <a:schemeClr val="tx1"/>
                </a:solidFill>
                <a:cs typeface="Times New Roman" panose="02020603050405020304" pitchFamily="18" charset="0"/>
              </a:rPr>
              <a:t>Maastritcht</a:t>
            </a:r>
            <a:r>
              <a:rPr lang="tr-TR" altLang="tr-TR" sz="1600" b="1" dirty="0">
                <a:solidFill>
                  <a:schemeClr val="tx1"/>
                </a:solidFill>
                <a:cs typeface="Times New Roman" panose="02020603050405020304" pitchFamily="18" charset="0"/>
              </a:rPr>
              <a:t> </a:t>
            </a:r>
            <a:r>
              <a:rPr lang="tr-TR" altLang="tr-TR" sz="1600" b="1" dirty="0" err="1">
                <a:solidFill>
                  <a:schemeClr val="tx1"/>
                </a:solidFill>
                <a:cs typeface="Times New Roman" panose="02020603050405020304" pitchFamily="18" charset="0"/>
              </a:rPr>
              <a:t>European</a:t>
            </a:r>
            <a:r>
              <a:rPr lang="tr-TR" altLang="tr-TR" sz="1600" b="1" dirty="0">
                <a:solidFill>
                  <a:schemeClr val="tx1"/>
                </a:solidFill>
                <a:cs typeface="Times New Roman" panose="02020603050405020304" pitchFamily="18" charset="0"/>
              </a:rPr>
              <a:t> </a:t>
            </a:r>
            <a:r>
              <a:rPr lang="tr-TR" altLang="tr-TR" sz="1600" b="1" dirty="0" err="1">
                <a:solidFill>
                  <a:schemeClr val="tx1"/>
                </a:solidFill>
                <a:cs typeface="Times New Roman" panose="02020603050405020304" pitchFamily="18" charset="0"/>
              </a:rPr>
              <a:t>Union</a:t>
            </a:r>
            <a:endParaRPr lang="tr-TR" altLang="tr-TR" sz="1600" b="1" dirty="0">
              <a:solidFill>
                <a:schemeClr val="tx1"/>
              </a:solidFill>
              <a:cs typeface="Times New Roman" panose="02020603050405020304" pitchFamily="18" charset="0"/>
            </a:endParaRPr>
          </a:p>
          <a:p>
            <a:pPr algn="just">
              <a:buNone/>
            </a:pPr>
            <a:r>
              <a:rPr lang="tr-TR" altLang="tr-TR" sz="1600" b="1" u="sng" dirty="0">
                <a:cs typeface="Times New Roman" panose="02020603050405020304" pitchFamily="18" charset="0"/>
              </a:rPr>
              <a:t>1. </a:t>
            </a:r>
            <a:r>
              <a:rPr lang="tr-TR" altLang="tr-TR" sz="1600" b="1" u="sng" dirty="0" err="1">
                <a:cs typeface="Times New Roman" panose="02020603050405020304" pitchFamily="18" charset="0"/>
              </a:rPr>
              <a:t>Wave</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ENGLAND, IRELAND,  DENMARK (1973)</a:t>
            </a:r>
          </a:p>
          <a:p>
            <a:pPr algn="just">
              <a:buNone/>
            </a:pPr>
            <a:r>
              <a:rPr lang="tr-TR" altLang="tr-TR" sz="1600" b="1" u="sng" dirty="0">
                <a:cs typeface="Times New Roman" panose="02020603050405020304" pitchFamily="18" charset="0"/>
              </a:rPr>
              <a:t>2.  </a:t>
            </a:r>
            <a:r>
              <a:rPr lang="tr-TR" altLang="tr-TR" sz="1600" b="1" u="sng" dirty="0" err="1">
                <a:cs typeface="Times New Roman" panose="02020603050405020304" pitchFamily="18" charset="0"/>
              </a:rPr>
              <a:t>Wave</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GREECE (1981)</a:t>
            </a:r>
            <a:r>
              <a:rPr lang="tr-TR" altLang="tr-TR" sz="1600" b="1" dirty="0">
                <a:cs typeface="Times New Roman" panose="02020603050405020304" pitchFamily="18" charset="0"/>
              </a:rPr>
              <a:t> </a:t>
            </a:r>
          </a:p>
          <a:p>
            <a:pPr algn="just">
              <a:buNone/>
            </a:pPr>
            <a:r>
              <a:rPr lang="tr-TR" altLang="tr-TR" sz="1600" b="1" u="sng" dirty="0">
                <a:cs typeface="Times New Roman" panose="02020603050405020304" pitchFamily="18" charset="0"/>
              </a:rPr>
              <a:t>3. </a:t>
            </a:r>
            <a:r>
              <a:rPr lang="tr-TR" altLang="tr-TR" sz="1600" b="1" u="sng" dirty="0" err="1">
                <a:cs typeface="Times New Roman" panose="02020603050405020304" pitchFamily="18" charset="0"/>
              </a:rPr>
              <a:t>Wave</a:t>
            </a:r>
            <a:r>
              <a:rPr lang="tr-TR" altLang="tr-TR" sz="1600" b="1" u="sng" dirty="0">
                <a:cs typeface="Times New Roman" panose="02020603050405020304" pitchFamily="18" charset="0"/>
              </a:rPr>
              <a:t>: </a:t>
            </a:r>
            <a:r>
              <a:rPr lang="tr-TR" altLang="tr-TR" sz="1600" b="1" u="sng" dirty="0">
                <a:solidFill>
                  <a:schemeClr val="tx1"/>
                </a:solidFill>
                <a:cs typeface="Times New Roman" panose="02020603050405020304" pitchFamily="18" charset="0"/>
              </a:rPr>
              <a:t>SPAIN</a:t>
            </a:r>
            <a:r>
              <a:rPr lang="tr-TR" altLang="tr-TR" sz="1600" b="1" dirty="0">
                <a:solidFill>
                  <a:schemeClr val="tx1"/>
                </a:solidFill>
                <a:cs typeface="Times New Roman" panose="02020603050405020304" pitchFamily="18" charset="0"/>
              </a:rPr>
              <a:t>, PORTUGAL (1986)</a:t>
            </a:r>
          </a:p>
          <a:p>
            <a:pPr algn="just">
              <a:buNone/>
            </a:pPr>
            <a:r>
              <a:rPr lang="tr-TR" altLang="tr-TR" sz="1600" b="1" u="sng" dirty="0">
                <a:cs typeface="Times New Roman" panose="02020603050405020304" pitchFamily="18" charset="0"/>
              </a:rPr>
              <a:t>4.  </a:t>
            </a:r>
            <a:r>
              <a:rPr lang="tr-TR" altLang="tr-TR" sz="1600" b="1" u="sng" dirty="0" err="1">
                <a:cs typeface="Times New Roman" panose="02020603050405020304" pitchFamily="18" charset="0"/>
              </a:rPr>
              <a:t>Wave</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AUSTRIA, SWEDEN, FINLAND (1995)</a:t>
            </a:r>
          </a:p>
          <a:p>
            <a:pPr algn="just">
              <a:buNone/>
            </a:pPr>
            <a:endParaRPr lang="tr-TR" altLang="tr-TR" sz="1600" b="1" dirty="0">
              <a:cs typeface="Times New Roman" panose="02020603050405020304" pitchFamily="18" charset="0"/>
            </a:endParaRPr>
          </a:p>
          <a:p>
            <a:pPr>
              <a:buNone/>
            </a:pPr>
            <a:r>
              <a:rPr lang="tr-TR" altLang="tr-TR" sz="1600" b="1" u="sng" dirty="0">
                <a:cs typeface="Times New Roman" panose="02020603050405020304" pitchFamily="18" charset="0"/>
              </a:rPr>
              <a:t>5. </a:t>
            </a:r>
            <a:r>
              <a:rPr lang="tr-TR" altLang="tr-TR" sz="1600" b="1" u="sng" dirty="0" err="1">
                <a:cs typeface="Times New Roman" panose="02020603050405020304" pitchFamily="18" charset="0"/>
              </a:rPr>
              <a:t>Wave</a:t>
            </a:r>
            <a:r>
              <a:rPr lang="tr-TR" altLang="tr-TR" sz="1600" b="1" u="sng" dirty="0">
                <a:cs typeface="Times New Roman" panose="02020603050405020304" pitchFamily="18" charset="0"/>
              </a:rPr>
              <a:t>: </a:t>
            </a:r>
            <a:r>
              <a:rPr lang="tr-TR" altLang="tr-TR" sz="1600" b="1" dirty="0">
                <a:solidFill>
                  <a:schemeClr val="tx1"/>
                </a:solidFill>
                <a:cs typeface="Times New Roman" panose="02020603050405020304" pitchFamily="18" charset="0"/>
              </a:rPr>
              <a:t>ESTONIA, LATVIA, LITHUANIA, POLAND, HUNGARY, CZECH REPUBLIC, SLOVENIA, SLOVAKIA, MALTA, CYPRUS (2004)</a:t>
            </a:r>
          </a:p>
          <a:p>
            <a:pPr>
              <a:buNone/>
            </a:pPr>
            <a:endParaRPr lang="tr-TR" altLang="tr-TR" sz="1600" b="1" dirty="0">
              <a:cs typeface="Times New Roman" panose="02020603050405020304" pitchFamily="18" charset="0"/>
            </a:endParaRPr>
          </a:p>
          <a:p>
            <a:pPr>
              <a:buNone/>
            </a:pPr>
            <a:r>
              <a:rPr lang="tr-TR" altLang="tr-TR" sz="1600" b="1" u="sng" dirty="0">
                <a:cs typeface="Times New Roman" panose="02020603050405020304" pitchFamily="18" charset="0"/>
              </a:rPr>
              <a:t>6. </a:t>
            </a:r>
            <a:r>
              <a:rPr lang="tr-TR" altLang="tr-TR" sz="1600" b="1" u="sng" dirty="0" err="1">
                <a:cs typeface="Times New Roman" panose="02020603050405020304" pitchFamily="18" charset="0"/>
              </a:rPr>
              <a:t>Wave</a:t>
            </a:r>
            <a:r>
              <a:rPr lang="tr-TR" altLang="tr-TR" sz="1600" b="1" u="sng" dirty="0">
                <a:cs typeface="Times New Roman" panose="02020603050405020304" pitchFamily="18" charset="0"/>
              </a:rPr>
              <a:t>:</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BULGARIA, ROMANIA (2007)</a:t>
            </a:r>
          </a:p>
          <a:p>
            <a:pPr>
              <a:buNone/>
            </a:pPr>
            <a:r>
              <a:rPr lang="tr-TR" altLang="tr-TR" sz="1600" b="1" u="sng" dirty="0">
                <a:cs typeface="Times New Roman" panose="02020603050405020304" pitchFamily="18" charset="0"/>
              </a:rPr>
              <a:t>7. </a:t>
            </a:r>
            <a:r>
              <a:rPr lang="tr-TR" altLang="tr-TR" sz="1600" b="1" u="sng" dirty="0" err="1">
                <a:cs typeface="Times New Roman" panose="02020603050405020304" pitchFamily="18" charset="0"/>
              </a:rPr>
              <a:t>Wave</a:t>
            </a:r>
            <a:r>
              <a:rPr lang="tr-TR" altLang="tr-TR" sz="1600" b="1" u="sng" dirty="0">
                <a:cs typeface="Times New Roman" panose="02020603050405020304" pitchFamily="18" charset="0"/>
              </a:rPr>
              <a:t>:</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CROATIA (2013)</a:t>
            </a:r>
          </a:p>
          <a:p>
            <a:pPr>
              <a:buNone/>
            </a:pPr>
            <a:r>
              <a:rPr lang="tr-TR" altLang="tr-TR" sz="1600" b="1" dirty="0">
                <a:solidFill>
                  <a:schemeClr val="tx1"/>
                </a:solidFill>
                <a:cs typeface="Times New Roman" panose="02020603050405020304" pitchFamily="18" charset="0"/>
              </a:rPr>
              <a:t>BREXİT (2016)</a:t>
            </a:r>
          </a:p>
          <a:p>
            <a:pPr>
              <a:buNone/>
            </a:pPr>
            <a:endParaRPr lang="tr-TR" altLang="tr-TR" sz="1600" dirty="0">
              <a:cs typeface="Times New Roman" panose="02020603050405020304" pitchFamily="18" charset="0"/>
            </a:endParaRPr>
          </a:p>
          <a:p>
            <a:pPr marL="0" indent="0">
              <a:buNone/>
            </a:pPr>
            <a:endParaRPr lang="tr-TR" sz="1600" dirty="0"/>
          </a:p>
        </p:txBody>
      </p:sp>
      <p:sp>
        <p:nvSpPr>
          <p:cNvPr id="4" name="Metin kutusu 3"/>
          <p:cNvSpPr txBox="1"/>
          <p:nvPr/>
        </p:nvSpPr>
        <p:spPr>
          <a:xfrm>
            <a:off x="2736490" y="1291131"/>
            <a:ext cx="6566315" cy="461665"/>
          </a:xfrm>
          <a:prstGeom prst="rect">
            <a:avLst/>
          </a:prstGeom>
          <a:noFill/>
        </p:spPr>
        <p:txBody>
          <a:bodyPr wrap="square" rtlCol="0">
            <a:spAutoFit/>
          </a:bodyPr>
          <a:lstStyle/>
          <a:p>
            <a:pPr algn="ctr"/>
            <a:r>
              <a:rPr lang="tr-TR" sz="2400" b="1" dirty="0">
                <a:solidFill>
                  <a:prstClr val="black"/>
                </a:solidFill>
                <a:latin typeface="Calibri"/>
              </a:rPr>
              <a:t>SUMMARY OF EUROPEAN UNION HISTORY </a:t>
            </a:r>
          </a:p>
        </p:txBody>
      </p:sp>
      <p:sp>
        <p:nvSpPr>
          <p:cNvPr id="5" name="Dikdörtgen 4"/>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
        <p:nvSpPr>
          <p:cNvPr id="2" name="Sağ Ayraç 1"/>
          <p:cNvSpPr/>
          <p:nvPr/>
        </p:nvSpPr>
        <p:spPr>
          <a:xfrm>
            <a:off x="4416246" y="2360066"/>
            <a:ext cx="305410" cy="6108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solidFill>
                <a:prstClr val="black"/>
              </a:solidFill>
              <a:latin typeface="Calibri"/>
            </a:endParaRPr>
          </a:p>
        </p:txBody>
      </p:sp>
    </p:spTree>
    <p:extLst>
      <p:ext uri="{BB962C8B-B14F-4D97-AF65-F5344CB8AC3E}">
        <p14:creationId xmlns:p14="http://schemas.microsoft.com/office/powerpoint/2010/main" val="1784146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531</Words>
  <Application>Microsoft Macintosh PowerPoint</Application>
  <PresentationFormat>Geniş ekran</PresentationFormat>
  <Paragraphs>50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Office Theme</vt:lpstr>
      <vt:lpstr>European Union 2009</vt:lpstr>
      <vt:lpstr>EUROPEAN CONSTITUTION</vt:lpstr>
      <vt:lpstr>PowerPoint Sunusu</vt:lpstr>
      <vt:lpstr>France and Netherlands Referendums</vt:lpstr>
      <vt:lpstr>21 - 22 June 2007 EU Leaders Summit</vt:lpstr>
      <vt:lpstr>PowerPoint Sunusu</vt:lpstr>
      <vt:lpstr>PowerPoint Sunusu</vt:lpstr>
      <vt:lpstr>PowerPoint Sunusu</vt:lpstr>
      <vt:lpstr>PowerPoint Sunusu</vt:lpstr>
      <vt:lpstr>Infographic : Summary of EU History</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Union 2009</dc:title>
  <dc:creator>Arzu Gökdai</dc:creator>
  <cp:lastModifiedBy>Arzu Gökdai</cp:lastModifiedBy>
  <cp:revision>1</cp:revision>
  <dcterms:created xsi:type="dcterms:W3CDTF">2020-05-05T15:03:31Z</dcterms:created>
  <dcterms:modified xsi:type="dcterms:W3CDTF">2020-05-05T15:03:47Z</dcterms:modified>
</cp:coreProperties>
</file>