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63" r:id="rId4"/>
    <p:sldId id="257" r:id="rId5"/>
    <p:sldId id="258" r:id="rId6"/>
    <p:sldId id="259" r:id="rId7"/>
    <p:sldId id="260" r:id="rId8"/>
    <p:sldId id="26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18.02.2018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18.02.2018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18.02.2018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18.02.2018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18.02.2018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18.02.2018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18.02.2018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1</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dirty="0" smtClean="0"/>
              <a:t>GENEL </a:t>
            </a:r>
            <a:r>
              <a:rPr lang="tr-TR" b="1" dirty="0"/>
              <a:t>GİRİŞ</a:t>
            </a:r>
            <a:endParaRPr lang="tr-TR" dirty="0"/>
          </a:p>
          <a:p>
            <a:r>
              <a:rPr lang="tr-TR" b="1" dirty="0"/>
              <a:t> </a:t>
            </a:r>
            <a:endParaRPr lang="tr-TR" dirty="0"/>
          </a:p>
          <a:p>
            <a:r>
              <a:rPr lang="tr-TR" dirty="0"/>
              <a:t>İnsanlar çeşitli türden ilişkiler kurarak, aralarında örgütlenme biçimleri oluşturarak toplum halinde, birlikte yaşamaktadırlar. Bir arada yaşama olgusu diğer canlılardan farklı olarak insanın akıl ve bilinç sahibi olarak hareket etmesiyle de ilişkilidir. Bu bir arada olma durumu sadece içgüdünün belirleyici olmadığı bir durumdur; zira insan diğer insanların ve tüm diğer canlıların varlığını anlamlandıran, onlarla ortaklaşa yaşam sürme iradesini ortaya koyan </a:t>
            </a:r>
            <a:r>
              <a:rPr lang="tr-TR" dirty="0" err="1"/>
              <a:t>biyopsişik</a:t>
            </a:r>
            <a:r>
              <a:rPr lang="tr-TR" dirty="0"/>
              <a:t> bir dünyaya sahiptir. </a:t>
            </a:r>
          </a:p>
          <a:p>
            <a:r>
              <a:rPr lang="tr-TR" dirty="0"/>
              <a:t> </a:t>
            </a:r>
          </a:p>
          <a:p>
            <a:endParaRPr lang="tr-TR" dirty="0"/>
          </a:p>
        </p:txBody>
      </p:sp>
    </p:spTree>
    <p:extLst>
      <p:ext uri="{BB962C8B-B14F-4D97-AF65-F5344CB8AC3E}">
        <p14:creationId xmlns:p14="http://schemas.microsoft.com/office/powerpoint/2010/main" val="1161479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İnsanların toplum halinde yaşamaları birbirleriyle çeşitli türden ilişkiler kurmalarını da zorunlu kılar ve bu ilişkilerin uyum halinde devam edebilmesi toplum hayatının devamı için gereklidir. Çünkü ortaklaşa bir yaşam sürme belirli bir düzen içerisinde yaşama ihtiyacını, davranışların düzenlenmesi gereğini de beraberinde getirmektedir. Bu nedenle toplum hayatını düzenleyecek çeşitli türden kurallar konulduğu görülmektedir. Bunlardan </a:t>
            </a:r>
            <a:r>
              <a:rPr lang="tr-TR" dirty="0" err="1"/>
              <a:t>başlıcaları</a:t>
            </a:r>
            <a:r>
              <a:rPr lang="tr-TR" dirty="0"/>
              <a:t> din kuralları, ahlâk kuralları, görgü kuralları, örf-adet kuralları ile hukuk kurallarıdır. Tüm bu kurallar içerisinde hukuk kuralları çeşitli ayırıcı özellikleriyle, genel olarak hukukun kendisi de çeşitli nitelikleri ve işlevi nedeniyle </a:t>
            </a:r>
            <a:r>
              <a:rPr lang="tr-TR" dirty="0" err="1"/>
              <a:t>insanlararası</a:t>
            </a:r>
            <a:r>
              <a:rPr lang="tr-TR"/>
              <a:t> ilişkilerin düzenlenmesinde ayrıksı bir yere sahiptir.</a:t>
            </a:r>
          </a:p>
          <a:p>
            <a:endParaRPr lang="tr-TR"/>
          </a:p>
        </p:txBody>
      </p:sp>
    </p:spTree>
    <p:extLst>
      <p:ext uri="{BB962C8B-B14F-4D97-AF65-F5344CB8AC3E}">
        <p14:creationId xmlns:p14="http://schemas.microsoft.com/office/powerpoint/2010/main" val="1232152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 KAVRAMI</a:t>
            </a:r>
            <a:endParaRPr lang="tr-TR" dirty="0"/>
          </a:p>
        </p:txBody>
      </p:sp>
      <p:sp>
        <p:nvSpPr>
          <p:cNvPr id="3" name="İçerik Yer Tutucusu 2"/>
          <p:cNvSpPr>
            <a:spLocks noGrp="1"/>
          </p:cNvSpPr>
          <p:nvPr>
            <p:ph idx="1"/>
          </p:nvPr>
        </p:nvSpPr>
        <p:spPr/>
        <p:txBody>
          <a:bodyPr/>
          <a:lstStyle/>
          <a:p>
            <a:r>
              <a:rPr lang="tr-TR" dirty="0" smtClean="0"/>
              <a:t>Hukuk normlar bütünüdür. Bu nedenle öncelikle norm kavramı üzerinde durmak gerekmektedir.</a:t>
            </a:r>
          </a:p>
          <a:p>
            <a:r>
              <a:rPr lang="tr-TR" dirty="0" smtClean="0"/>
              <a:t>Norm nedir?</a:t>
            </a:r>
          </a:p>
          <a:p>
            <a:r>
              <a:rPr lang="tr-TR" dirty="0" smtClean="0"/>
              <a:t>Norm bir çeşit buyruktur.</a:t>
            </a:r>
          </a:p>
          <a:p>
            <a:r>
              <a:rPr lang="tr-TR" dirty="0" smtClean="0"/>
              <a:t>Norm normatif önermedir.</a:t>
            </a:r>
            <a:r>
              <a:rPr lang="tr-TR" dirty="0"/>
              <a:t> </a:t>
            </a:r>
          </a:p>
          <a:p>
            <a:endParaRPr lang="tr-TR" dirty="0" smtClean="0"/>
          </a:p>
        </p:txBody>
      </p:sp>
    </p:spTree>
    <p:extLst>
      <p:ext uri="{BB962C8B-B14F-4D97-AF65-F5344CB8AC3E}">
        <p14:creationId xmlns:p14="http://schemas.microsoft.com/office/powerpoint/2010/main" val="119246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 Kavramı</a:t>
            </a:r>
            <a:endParaRPr lang="tr-TR" dirty="0"/>
          </a:p>
        </p:txBody>
      </p:sp>
      <p:sp>
        <p:nvSpPr>
          <p:cNvPr id="3" name="İçerik Yer Tutucusu 2"/>
          <p:cNvSpPr>
            <a:spLocks noGrp="1"/>
          </p:cNvSpPr>
          <p:nvPr>
            <p:ph idx="1"/>
          </p:nvPr>
        </p:nvSpPr>
        <p:spPr/>
        <p:txBody>
          <a:bodyPr/>
          <a:lstStyle/>
          <a:p>
            <a:r>
              <a:rPr lang="tr-TR" dirty="0" smtClean="0"/>
              <a:t>Normatif önerme nedir?</a:t>
            </a:r>
          </a:p>
          <a:p>
            <a:r>
              <a:rPr lang="tr-TR" dirty="0" smtClean="0"/>
              <a:t>Normatif önermeler gereklilik belirten önermelerdir. Normlar ölçüt olarak insan davranışlarıyla ilgili yapılması veya yapılmaması gerekene ilişkin gereklilik bildirirler.</a:t>
            </a:r>
          </a:p>
          <a:p>
            <a:r>
              <a:rPr lang="tr-TR" dirty="0" smtClean="0"/>
              <a:t>Normatif önerme ve saptayıcı önerme farkları nelerdir?</a:t>
            </a:r>
            <a:endParaRPr lang="tr-TR" dirty="0"/>
          </a:p>
        </p:txBody>
      </p:sp>
    </p:spTree>
    <p:extLst>
      <p:ext uri="{BB962C8B-B14F-4D97-AF65-F5344CB8AC3E}">
        <p14:creationId xmlns:p14="http://schemas.microsoft.com/office/powerpoint/2010/main" val="1249743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Normatif Önermeler</a:t>
            </a:r>
            <a:endParaRPr lang="tr-TR" dirty="0"/>
          </a:p>
        </p:txBody>
      </p:sp>
      <p:sp>
        <p:nvSpPr>
          <p:cNvPr id="3" name="İçerik Yer Tutucusu 2"/>
          <p:cNvSpPr>
            <a:spLocks noGrp="1"/>
          </p:cNvSpPr>
          <p:nvPr>
            <p:ph idx="1"/>
          </p:nvPr>
        </p:nvSpPr>
        <p:spPr/>
        <p:txBody>
          <a:bodyPr/>
          <a:lstStyle/>
          <a:p>
            <a:r>
              <a:rPr lang="tr-TR" dirty="0" smtClean="0"/>
              <a:t>-İnsan davranışına ilişkindir.</a:t>
            </a:r>
          </a:p>
          <a:p>
            <a:r>
              <a:rPr lang="tr-TR" dirty="0" smtClean="0"/>
              <a:t>-Yapılması veya yapılmaması gerekeni bildirir</a:t>
            </a:r>
          </a:p>
          <a:p>
            <a:r>
              <a:rPr lang="tr-TR" dirty="0" smtClean="0"/>
              <a:t>-Müeyyide söz konusudur</a:t>
            </a:r>
          </a:p>
          <a:p>
            <a:r>
              <a:rPr lang="tr-TR" dirty="0" smtClean="0"/>
              <a:t>Normların temellendirilmesi söz konusudur.</a:t>
            </a:r>
            <a:endParaRPr lang="tr-TR" dirty="0"/>
          </a:p>
        </p:txBody>
      </p:sp>
    </p:spTree>
    <p:extLst>
      <p:ext uri="{BB962C8B-B14F-4D97-AF65-F5344CB8AC3E}">
        <p14:creationId xmlns:p14="http://schemas.microsoft.com/office/powerpoint/2010/main" val="1633951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Saptayıcı Önermeler</a:t>
            </a:r>
            <a:endParaRPr lang="tr-TR" dirty="0"/>
          </a:p>
        </p:txBody>
      </p:sp>
      <p:sp>
        <p:nvSpPr>
          <p:cNvPr id="3" name="İçerik Yer Tutucusu 2"/>
          <p:cNvSpPr>
            <a:spLocks noGrp="1"/>
          </p:cNvSpPr>
          <p:nvPr>
            <p:ph idx="1"/>
          </p:nvPr>
        </p:nvSpPr>
        <p:spPr/>
        <p:txBody>
          <a:bodyPr/>
          <a:lstStyle/>
          <a:p>
            <a:r>
              <a:rPr lang="tr-TR" dirty="0" smtClean="0"/>
              <a:t>-Olguya ilişkindir.</a:t>
            </a:r>
          </a:p>
          <a:p>
            <a:r>
              <a:rPr lang="tr-TR" dirty="0" smtClean="0"/>
              <a:t>-Evrenseldir</a:t>
            </a:r>
          </a:p>
          <a:p>
            <a:r>
              <a:rPr lang="tr-TR" dirty="0" smtClean="0"/>
              <a:t>-Doğrulukları-yanlışlıkları kanıtlamayla ortaya konulur.</a:t>
            </a:r>
          </a:p>
          <a:p>
            <a:r>
              <a:rPr lang="tr-TR" dirty="0" smtClean="0"/>
              <a:t>-Doğrulukları kanıtlanamayan önermeler terk edilir.</a:t>
            </a:r>
            <a:r>
              <a:rPr lang="tr-TR" dirty="0"/>
              <a:t> 17-24-31 Mart ve 7 Nisan Eğitim-Toplam 24 Saat </a:t>
            </a:r>
          </a:p>
          <a:p>
            <a:endParaRPr lang="tr-TR" dirty="0"/>
          </a:p>
        </p:txBody>
      </p:sp>
    </p:spTree>
    <p:extLst>
      <p:ext uri="{BB962C8B-B14F-4D97-AF65-F5344CB8AC3E}">
        <p14:creationId xmlns:p14="http://schemas.microsoft.com/office/powerpoint/2010/main" val="172341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Normatif Önerme-Saptayıcı Önerme</a:t>
            </a:r>
            <a:endParaRPr lang="tr-TR" dirty="0"/>
          </a:p>
        </p:txBody>
      </p:sp>
      <p:sp>
        <p:nvSpPr>
          <p:cNvPr id="3" name="İçerik Yer Tutucusu 2"/>
          <p:cNvSpPr>
            <a:spLocks noGrp="1"/>
          </p:cNvSpPr>
          <p:nvPr>
            <p:ph idx="1"/>
          </p:nvPr>
        </p:nvSpPr>
        <p:spPr/>
        <p:txBody>
          <a:bodyPr/>
          <a:lstStyle/>
          <a:p>
            <a:r>
              <a:rPr lang="tr-TR" dirty="0" smtClean="0"/>
              <a:t>Normatif Önermeler</a:t>
            </a:r>
          </a:p>
          <a:p>
            <a:r>
              <a:rPr lang="tr-TR" dirty="0" smtClean="0"/>
              <a:t>-Yalan söylememek gerekir.</a:t>
            </a:r>
          </a:p>
          <a:p>
            <a:r>
              <a:rPr lang="tr-TR" dirty="0" smtClean="0"/>
              <a:t>-İnsan öldürmemek gerekir</a:t>
            </a:r>
          </a:p>
          <a:p>
            <a:r>
              <a:rPr lang="tr-TR" dirty="0" smtClean="0"/>
              <a:t>-Hırsızlık yapmamak gerekir</a:t>
            </a:r>
          </a:p>
          <a:p>
            <a:endParaRPr lang="tr-TR" dirty="0"/>
          </a:p>
          <a:p>
            <a:r>
              <a:rPr lang="tr-TR" dirty="0" smtClean="0"/>
              <a:t>Saptayıcı Önermeler</a:t>
            </a:r>
          </a:p>
          <a:p>
            <a:r>
              <a:rPr lang="tr-TR" dirty="0" smtClean="0"/>
              <a:t>-Sınıfta 30 kişi vardır</a:t>
            </a:r>
          </a:p>
          <a:p>
            <a:r>
              <a:rPr lang="tr-TR" smtClean="0"/>
              <a:t>-</a:t>
            </a:r>
            <a:r>
              <a:rPr lang="tr-TR"/>
              <a:t>T</a:t>
            </a:r>
            <a:r>
              <a:rPr lang="tr-TR" smtClean="0"/>
              <a:t>ahta beyazdır.</a:t>
            </a:r>
          </a:p>
          <a:p>
            <a:endParaRPr lang="tr-TR" dirty="0"/>
          </a:p>
        </p:txBody>
      </p:sp>
    </p:spTree>
    <p:extLst>
      <p:ext uri="{BB962C8B-B14F-4D97-AF65-F5344CB8AC3E}">
        <p14:creationId xmlns:p14="http://schemas.microsoft.com/office/powerpoint/2010/main" val="10177413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246</Words>
  <Application>Microsoft Macintosh PowerPoint</Application>
  <PresentationFormat>Geniş Ekran</PresentationFormat>
  <Paragraphs>34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Arial</vt:lpstr>
      <vt:lpstr>Office Teması</vt:lpstr>
      <vt:lpstr>HUKUK BAŞLANGICI 1</vt:lpstr>
      <vt:lpstr>PowerPoint Sunusu</vt:lpstr>
      <vt:lpstr>PowerPoint Sunusu</vt:lpstr>
      <vt:lpstr>HUKUK KAVRAMI</vt:lpstr>
      <vt:lpstr>Norm Kavramı</vt:lpstr>
      <vt:lpstr>Normatif Önermeler</vt:lpstr>
      <vt:lpstr>Saptayıcı Önermeler</vt:lpstr>
      <vt:lpstr>Normatif Önerme-Saptayıcı Önerme</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3</cp:revision>
  <dcterms:created xsi:type="dcterms:W3CDTF">2017-11-26T15:05:28Z</dcterms:created>
  <dcterms:modified xsi:type="dcterms:W3CDTF">2018-02-18T20:55:14Z</dcterms:modified>
</cp:coreProperties>
</file>