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D6BDEB-0887-4100-85A7-6A0E0B58C547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16F65-AF61-4508-85E3-B29BFDAA740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D6BDEB-0887-4100-85A7-6A0E0B58C547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16F65-AF61-4508-85E3-B29BFDAA74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D6BDEB-0887-4100-85A7-6A0E0B58C547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16F65-AF61-4508-85E3-B29BFDAA74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D6BDEB-0887-4100-85A7-6A0E0B58C547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16F65-AF61-4508-85E3-B29BFDAA74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D6BDEB-0887-4100-85A7-6A0E0B58C547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16F65-AF61-4508-85E3-B29BFDAA740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D6BDEB-0887-4100-85A7-6A0E0B58C547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16F65-AF61-4508-85E3-B29BFDAA74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D6BDEB-0887-4100-85A7-6A0E0B58C547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16F65-AF61-4508-85E3-B29BFDAA74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D6BDEB-0887-4100-85A7-6A0E0B58C547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16F65-AF61-4508-85E3-B29BFDAA74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D6BDEB-0887-4100-85A7-6A0E0B58C547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16F65-AF61-4508-85E3-B29BFDAA740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D6BDEB-0887-4100-85A7-6A0E0B58C547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16F65-AF61-4508-85E3-B29BFDAA74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D6BDEB-0887-4100-85A7-6A0E0B58C547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16F65-AF61-4508-85E3-B29BFDAA740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AD6BDEB-0887-4100-85A7-6A0E0B58C547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E516F65-AF61-4508-85E3-B29BFDAA740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type="ctrTitle"/>
          </p:nvPr>
        </p:nvSpPr>
        <p:spPr>
          <a:xfrm>
            <a:off x="1331640" y="1052736"/>
            <a:ext cx="7406640" cy="504056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İSP 221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err="1" smtClean="0"/>
              <a:t>Ortograf</a:t>
            </a:r>
            <a:r>
              <a:rPr lang="es-ES_tradnl" b="1" dirty="0" smtClean="0"/>
              <a:t>ía y Fonética</a:t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						</a:t>
            </a:r>
            <a:r>
              <a:rPr lang="es-ES_tradnl" dirty="0" smtClean="0"/>
              <a:t>Clase 2</a:t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Las vocales se agrupan en: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1700808"/>
            <a:ext cx="7498080" cy="4285456"/>
          </a:xfrm>
        </p:spPr>
        <p:txBody>
          <a:bodyPr/>
          <a:lstStyle/>
          <a:p>
            <a:r>
              <a:rPr lang="es-ES_tradnl" dirty="0" smtClean="0"/>
              <a:t> </a:t>
            </a:r>
            <a:r>
              <a:rPr lang="es-ES_tradnl" b="1" dirty="0" smtClean="0"/>
              <a:t>abiertas / fuertes  </a:t>
            </a:r>
            <a:r>
              <a:rPr lang="es-ES_tradnl" dirty="0" smtClean="0"/>
              <a:t>(a, e, o)</a:t>
            </a:r>
          </a:p>
          <a:p>
            <a:pPr lvl="1"/>
            <a:r>
              <a:rPr lang="es-ES_tradnl" dirty="0" smtClean="0"/>
              <a:t> no pueden formar parte de la misma sílaba</a:t>
            </a:r>
          </a:p>
          <a:p>
            <a:pPr lvl="1">
              <a:buNone/>
            </a:pPr>
            <a:endParaRPr lang="es-ES_tradnl" dirty="0" smtClean="0"/>
          </a:p>
          <a:p>
            <a:r>
              <a:rPr lang="es-ES_tradnl" dirty="0" smtClean="0"/>
              <a:t> </a:t>
            </a:r>
            <a:r>
              <a:rPr lang="es-ES_tradnl" b="1" dirty="0" smtClean="0"/>
              <a:t>cerradas / débiles </a:t>
            </a:r>
            <a:r>
              <a:rPr lang="es-ES_tradnl" dirty="0" smtClean="0"/>
              <a:t>(i, u)</a:t>
            </a:r>
          </a:p>
          <a:p>
            <a:pPr lvl="1"/>
            <a:r>
              <a:rPr lang="es-ES_tradnl" dirty="0" smtClean="0"/>
              <a:t> pueden combinarse con cualquier otra vocal dentro de la misma sílaba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</a:t>
            </a:r>
            <a:r>
              <a:rPr lang="es-ES_tradnl" dirty="0" smtClean="0"/>
              <a:t>érminos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Diptongo: se forma cuando dos vocales seguidas forman parte de la misma sílaba.</a:t>
            </a:r>
          </a:p>
          <a:p>
            <a:pPr>
              <a:buNone/>
            </a:pPr>
            <a:r>
              <a:rPr lang="es-ES_tradnl" dirty="0" smtClean="0"/>
              <a:t>	Ej.  m</a:t>
            </a:r>
            <a:r>
              <a:rPr lang="es-ES_tradnl" b="1" dirty="0" smtClean="0"/>
              <a:t>ié</a:t>
            </a:r>
            <a:r>
              <a:rPr lang="es-ES_tradnl" dirty="0" smtClean="0"/>
              <a:t>r-co-les, cu-b</a:t>
            </a:r>
            <a:r>
              <a:rPr lang="es-ES_tradnl" b="1" dirty="0" smtClean="0"/>
              <a:t>ie</a:t>
            </a:r>
            <a:r>
              <a:rPr lang="es-ES_tradnl" dirty="0" smtClean="0"/>
              <a:t>r-to</a:t>
            </a:r>
          </a:p>
          <a:p>
            <a:pPr>
              <a:buNone/>
            </a:pPr>
            <a:endParaRPr lang="es-ES_tradnl" dirty="0" smtClean="0"/>
          </a:p>
          <a:p>
            <a:r>
              <a:rPr lang="es-ES_tradnl" dirty="0" smtClean="0"/>
              <a:t> Hiato: se forma cuando dos vocales seguidas forman parte de diferentes sílabas.</a:t>
            </a:r>
          </a:p>
          <a:p>
            <a:pPr>
              <a:buNone/>
            </a:pPr>
            <a:r>
              <a:rPr lang="es-ES_tradnl" dirty="0" smtClean="0"/>
              <a:t>	Ej.  s</a:t>
            </a:r>
            <a:r>
              <a:rPr lang="es-ES_tradnl" b="1" dirty="0" smtClean="0"/>
              <a:t>a-e</a:t>
            </a:r>
            <a:r>
              <a:rPr lang="es-ES_tradnl" dirty="0" smtClean="0"/>
              <a:t>-ta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75656" y="404664"/>
            <a:ext cx="7498080" cy="1143000"/>
          </a:xfrm>
        </p:spPr>
        <p:txBody>
          <a:bodyPr/>
          <a:lstStyle/>
          <a:p>
            <a:r>
              <a:rPr lang="es-ES_tradnl" dirty="0" smtClean="0"/>
              <a:t>En cuanto a las consonantes...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75656" y="1844824"/>
            <a:ext cx="7498080" cy="4104456"/>
          </a:xfrm>
        </p:spPr>
        <p:txBody>
          <a:bodyPr/>
          <a:lstStyle/>
          <a:p>
            <a:r>
              <a:rPr lang="es-ES_tradnl" dirty="0" smtClean="0"/>
              <a:t> necesitan combinarse al menos con una vocal para formar una sílaba.</a:t>
            </a:r>
          </a:p>
          <a:p>
            <a:endParaRPr lang="es-ES_tradnl" dirty="0" smtClean="0"/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r>
              <a:rPr lang="es-ES_tradnl" b="1" dirty="0" smtClean="0"/>
              <a:t>¿Cuáles son la reglas para combinarse con las vocales?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1556792"/>
            <a:ext cx="7498080" cy="5112568"/>
          </a:xfrm>
        </p:spPr>
        <p:txBody>
          <a:bodyPr>
            <a:normAutofit fontScale="62500" lnSpcReduction="20000"/>
          </a:bodyPr>
          <a:lstStyle/>
          <a:p>
            <a:r>
              <a:rPr lang="es-ES_tradnl" dirty="0" smtClean="0"/>
              <a:t> consonante inicial: forma sílaba con la vocal posterior.</a:t>
            </a:r>
          </a:p>
          <a:p>
            <a:pPr>
              <a:buNone/>
            </a:pPr>
            <a:r>
              <a:rPr lang="es-ES_tradnl" dirty="0" smtClean="0"/>
              <a:t>			ca-sa</a:t>
            </a:r>
          </a:p>
          <a:p>
            <a:r>
              <a:rPr lang="es-ES_tradnl" dirty="0" smtClean="0"/>
              <a:t> consonante final: se una con la vocal anterior.</a:t>
            </a:r>
          </a:p>
          <a:p>
            <a:pPr>
              <a:buNone/>
            </a:pPr>
            <a:r>
              <a:rPr lang="es-ES_tradnl" dirty="0" smtClean="0"/>
              <a:t>			a-zul</a:t>
            </a:r>
          </a:p>
          <a:p>
            <a:r>
              <a:rPr lang="es-ES_tradnl" dirty="0" smtClean="0"/>
              <a:t> consonante entre dos vocales: forma sílaba con la vocal que le </a:t>
            </a:r>
            <a:r>
              <a:rPr lang="es-ES_tradnl" dirty="0" smtClean="0"/>
              <a:t>sigue</a:t>
            </a:r>
            <a:r>
              <a:rPr lang="tr-TR" dirty="0" smtClean="0"/>
              <a:t>.</a:t>
            </a:r>
            <a:endParaRPr lang="es-ES_tradnl" dirty="0" smtClean="0"/>
          </a:p>
          <a:p>
            <a:pPr>
              <a:buNone/>
            </a:pPr>
            <a:r>
              <a:rPr lang="es-ES_tradnl" dirty="0" smtClean="0"/>
              <a:t>			é-po-ca</a:t>
            </a:r>
          </a:p>
          <a:p>
            <a:r>
              <a:rPr lang="es-ES_tradnl" dirty="0" smtClean="0"/>
              <a:t> combinación de una consonante+r (+l). No pueden </a:t>
            </a:r>
            <a:r>
              <a:rPr lang="es-ES_tradnl" dirty="0" smtClean="0"/>
              <a:t>separarse</a:t>
            </a:r>
            <a:r>
              <a:rPr lang="tr-TR" dirty="0" smtClean="0"/>
              <a:t>.</a:t>
            </a:r>
            <a:endParaRPr lang="es-ES_tradnl" dirty="0" smtClean="0"/>
          </a:p>
          <a:p>
            <a:pPr>
              <a:buNone/>
            </a:pPr>
            <a:r>
              <a:rPr lang="es-ES_tradnl" dirty="0" smtClean="0"/>
              <a:t>			co-fre		la-drón		pla-to</a:t>
            </a:r>
          </a:p>
          <a:p>
            <a:r>
              <a:rPr lang="es-ES_tradnl" dirty="0" smtClean="0"/>
              <a:t> la combinación de rr, ll, ch forma parte de la misma </a:t>
            </a:r>
            <a:r>
              <a:rPr lang="es-ES_tradnl" dirty="0" smtClean="0"/>
              <a:t>sílaba</a:t>
            </a:r>
            <a:r>
              <a:rPr lang="tr-TR" dirty="0" smtClean="0"/>
              <a:t>.</a:t>
            </a:r>
            <a:endParaRPr lang="es-ES_tradnl" dirty="0" smtClean="0"/>
          </a:p>
          <a:p>
            <a:pPr>
              <a:buNone/>
            </a:pPr>
            <a:r>
              <a:rPr lang="es-ES_tradnl" dirty="0" smtClean="0"/>
              <a:t>			ca-lle		pe-rro		co-che </a:t>
            </a:r>
          </a:p>
          <a:p>
            <a:r>
              <a:rPr lang="es-ES_tradnl" dirty="0" smtClean="0"/>
              <a:t>3-4 consonantes entre vocales: la última consonante forma sílaba con la vocal que le </a:t>
            </a:r>
            <a:r>
              <a:rPr lang="es-ES_tradnl" dirty="0" smtClean="0"/>
              <a:t>sigue</a:t>
            </a:r>
            <a:r>
              <a:rPr lang="tr-TR" dirty="0" smtClean="0"/>
              <a:t>.</a:t>
            </a:r>
            <a:endParaRPr lang="es-ES_tradnl" dirty="0" smtClean="0"/>
          </a:p>
          <a:p>
            <a:pPr>
              <a:buNone/>
            </a:pPr>
            <a:r>
              <a:rPr lang="es-ES_tradnl" dirty="0" smtClean="0"/>
              <a:t>			ins-tau-rar	abs-trac-to</a:t>
            </a:r>
          </a:p>
          <a:p>
            <a:r>
              <a:rPr lang="es-ES_tradnl" dirty="0" smtClean="0"/>
              <a:t> demás grupos consonánticos: forman sílabas </a:t>
            </a:r>
            <a:r>
              <a:rPr lang="es-ES_tradnl" dirty="0" smtClean="0"/>
              <a:t>distintas</a:t>
            </a:r>
            <a:r>
              <a:rPr lang="tr-TR" dirty="0" smtClean="0"/>
              <a:t>.</a:t>
            </a:r>
            <a:endParaRPr lang="es-ES_tradnl" dirty="0" smtClean="0"/>
          </a:p>
          <a:p>
            <a:pPr>
              <a:buNone/>
            </a:pPr>
            <a:r>
              <a:rPr lang="es-ES_tradnl" dirty="0" smtClean="0"/>
              <a:t>			hip-no-sis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1475656" y="188640"/>
            <a:ext cx="7498080" cy="936104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Combinación consonante-vocal</a:t>
            </a:r>
            <a:br>
              <a:rPr lang="es-ES_tradnl" dirty="0" smtClean="0"/>
            </a:br>
            <a:r>
              <a:rPr lang="es-ES_tradnl" dirty="0" smtClean="0"/>
              <a:t>Reglas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82154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Práctica. Divide en sílabas las siguientes palabras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1700808"/>
            <a:ext cx="7498080" cy="5005536"/>
          </a:xfrm>
        </p:spPr>
        <p:txBody>
          <a:bodyPr>
            <a:normAutofit lnSpcReduction="10000"/>
          </a:bodyPr>
          <a:lstStyle/>
          <a:p>
            <a:r>
              <a:rPr lang="es-ES_tradnl" dirty="0" smtClean="0"/>
              <a:t> usurpar</a:t>
            </a:r>
          </a:p>
          <a:p>
            <a:r>
              <a:rPr lang="es-ES_tradnl" dirty="0" smtClean="0"/>
              <a:t> cumpleaños</a:t>
            </a:r>
          </a:p>
          <a:p>
            <a:r>
              <a:rPr lang="es-ES_tradnl" dirty="0" smtClean="0"/>
              <a:t> acueducto</a:t>
            </a:r>
          </a:p>
          <a:p>
            <a:r>
              <a:rPr lang="es-ES_tradnl" dirty="0" smtClean="0"/>
              <a:t> movimiento</a:t>
            </a:r>
          </a:p>
          <a:p>
            <a:r>
              <a:rPr lang="es-ES_tradnl" dirty="0" smtClean="0"/>
              <a:t> imperativo</a:t>
            </a:r>
          </a:p>
          <a:p>
            <a:r>
              <a:rPr lang="es-ES_tradnl" dirty="0" smtClean="0"/>
              <a:t> malcriada</a:t>
            </a:r>
          </a:p>
          <a:p>
            <a:r>
              <a:rPr lang="es-ES_tradnl" dirty="0" smtClean="0"/>
              <a:t> océano</a:t>
            </a:r>
          </a:p>
          <a:p>
            <a:r>
              <a:rPr lang="es-ES_tradnl" dirty="0" smtClean="0"/>
              <a:t> inodoro</a:t>
            </a:r>
          </a:p>
          <a:p>
            <a:r>
              <a:rPr lang="es-ES_tradnl" dirty="0" smtClean="0"/>
              <a:t> miserable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764704"/>
            <a:ext cx="7498080" cy="5616624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 smtClean="0"/>
              <a:t> papeleo</a:t>
            </a:r>
          </a:p>
          <a:p>
            <a:r>
              <a:rPr lang="es-ES_tradnl" dirty="0" smtClean="0"/>
              <a:t> drama</a:t>
            </a:r>
          </a:p>
          <a:p>
            <a:r>
              <a:rPr lang="es-ES_tradnl" dirty="0" smtClean="0"/>
              <a:t> ecuestre</a:t>
            </a:r>
          </a:p>
          <a:p>
            <a:r>
              <a:rPr lang="es-ES_tradnl" dirty="0" smtClean="0"/>
              <a:t> Mediterráneo</a:t>
            </a:r>
          </a:p>
          <a:p>
            <a:r>
              <a:rPr lang="es-ES_tradnl" dirty="0" smtClean="0"/>
              <a:t> ordenador</a:t>
            </a:r>
          </a:p>
          <a:p>
            <a:r>
              <a:rPr lang="es-ES_tradnl" dirty="0" smtClean="0"/>
              <a:t> columpio</a:t>
            </a:r>
          </a:p>
          <a:p>
            <a:r>
              <a:rPr lang="es-ES_tradnl" dirty="0" smtClean="0"/>
              <a:t> minúsculo</a:t>
            </a:r>
          </a:p>
          <a:p>
            <a:r>
              <a:rPr lang="es-ES_tradnl" dirty="0" smtClean="0"/>
              <a:t> presente</a:t>
            </a:r>
          </a:p>
          <a:p>
            <a:r>
              <a:rPr lang="es-ES_tradnl" dirty="0" smtClean="0"/>
              <a:t> póstumo</a:t>
            </a:r>
          </a:p>
          <a:p>
            <a:r>
              <a:rPr lang="es-ES_tradnl" dirty="0" smtClean="0"/>
              <a:t> refresco</a:t>
            </a:r>
          </a:p>
          <a:p>
            <a:r>
              <a:rPr lang="es-ES_tradnl" dirty="0" smtClean="0"/>
              <a:t> servicio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1124744"/>
            <a:ext cx="7498080" cy="4800600"/>
          </a:xfrm>
        </p:spPr>
        <p:txBody>
          <a:bodyPr>
            <a:normAutofit lnSpcReduction="10000"/>
          </a:bodyPr>
          <a:lstStyle/>
          <a:p>
            <a:r>
              <a:rPr lang="es-ES_tradnl" dirty="0" smtClean="0"/>
              <a:t> cordobés</a:t>
            </a:r>
          </a:p>
          <a:p>
            <a:r>
              <a:rPr lang="es-ES_tradnl" dirty="0" smtClean="0"/>
              <a:t> superfluo</a:t>
            </a:r>
          </a:p>
          <a:p>
            <a:r>
              <a:rPr lang="es-ES_tradnl" dirty="0" smtClean="0"/>
              <a:t> trauma</a:t>
            </a:r>
          </a:p>
          <a:p>
            <a:r>
              <a:rPr lang="es-ES_tradnl" dirty="0" smtClean="0"/>
              <a:t> gracioso</a:t>
            </a:r>
          </a:p>
          <a:p>
            <a:r>
              <a:rPr lang="es-ES_tradnl" dirty="0" smtClean="0"/>
              <a:t> aeropuerto</a:t>
            </a:r>
          </a:p>
          <a:p>
            <a:r>
              <a:rPr lang="es-ES_tradnl" dirty="0" smtClean="0"/>
              <a:t> mayúscula</a:t>
            </a:r>
          </a:p>
          <a:p>
            <a:r>
              <a:rPr lang="es-ES_tradnl" dirty="0" smtClean="0"/>
              <a:t> Rodríguez</a:t>
            </a:r>
          </a:p>
          <a:p>
            <a:r>
              <a:rPr lang="es-ES_tradnl" dirty="0" smtClean="0"/>
              <a:t> subjuntivo </a:t>
            </a:r>
          </a:p>
          <a:p>
            <a:r>
              <a:rPr lang="es-ES_tradnl" dirty="0" smtClean="0"/>
              <a:t> odiaba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</TotalTime>
  <Words>175</Words>
  <Application>Microsoft Office PowerPoint</Application>
  <PresentationFormat>Ekran Gösterisi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Gündönümü</vt:lpstr>
      <vt:lpstr>İSP 221  Ortografía y Fonética         Clase 2  </vt:lpstr>
      <vt:lpstr>Las vocales se agrupan en:</vt:lpstr>
      <vt:lpstr>Términos</vt:lpstr>
      <vt:lpstr>En cuanto a las consonantes...</vt:lpstr>
      <vt:lpstr>Combinación consonante-vocal Reglas</vt:lpstr>
      <vt:lpstr>Práctica. Divide en sílabas las siguientes palabras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İSP 221  Ortografía y Fonética         Clase 2  </dc:title>
  <dc:creator>reşat</dc:creator>
  <cp:lastModifiedBy>reşat</cp:lastModifiedBy>
  <cp:revision>8</cp:revision>
  <dcterms:created xsi:type="dcterms:W3CDTF">2019-03-20T11:45:36Z</dcterms:created>
  <dcterms:modified xsi:type="dcterms:W3CDTF">2019-03-25T21:05:33Z</dcterms:modified>
</cp:coreProperties>
</file>