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00" r:id="rId3"/>
    <p:sldId id="285" r:id="rId4"/>
    <p:sldId id="302" r:id="rId5"/>
    <p:sldId id="305" r:id="rId6"/>
    <p:sldId id="308" r:id="rId7"/>
    <p:sldId id="307" r:id="rId8"/>
    <p:sldId id="286" r:id="rId9"/>
    <p:sldId id="309" r:id="rId10"/>
    <p:sldId id="310" r:id="rId11"/>
    <p:sldId id="301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err="1"/>
              <a:t>Boo</a:t>
            </a:r>
            <a:r>
              <a:rPr lang="tr-TR" dirty="0" err="1"/>
              <a:t>lean</a:t>
            </a:r>
            <a:r>
              <a:rPr lang="tr-TR" dirty="0"/>
              <a:t> Matematiği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65802" y="4314660"/>
            <a:ext cx="3724356" cy="1929140"/>
          </a:xfrm>
          <a:prstGeom prst="rect">
            <a:avLst/>
          </a:prstGeom>
        </p:spPr>
      </p:pic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097280" y="1740145"/>
            <a:ext cx="10705590" cy="4203290"/>
          </a:xfrm>
        </p:spPr>
        <p:txBody>
          <a:bodyPr>
            <a:normAutofit/>
          </a:bodyPr>
          <a:lstStyle/>
          <a:p>
            <a:pPr algn="just"/>
            <a:endParaRPr lang="tr-TR" sz="2400" b="1" dirty="0">
              <a:solidFill>
                <a:srgbClr val="FF0000"/>
              </a:solidFill>
            </a:endParaRPr>
          </a:p>
          <a:p>
            <a:pPr algn="just"/>
            <a:r>
              <a:rPr lang="tr-TR" sz="2400" b="1" dirty="0">
                <a:solidFill>
                  <a:srgbClr val="FF0000"/>
                </a:solidFill>
              </a:rPr>
              <a:t>Dağılma Kanunu: </a:t>
            </a:r>
            <a:r>
              <a:rPr lang="tr-TR" dirty="0"/>
              <a:t>VE, VEYA işlemlerinde birleşme özelliği uygulanabilir. 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/>
              <a:t>                                                          </a:t>
            </a:r>
            <a:r>
              <a:rPr lang="tr-TR" dirty="0">
                <a:solidFill>
                  <a:srgbClr val="FF0000"/>
                </a:solidFill>
              </a:rPr>
              <a:t>A (B + C) = AB + AC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		         (A+B)(C+D)= AC+AD+BC+BD</a:t>
            </a: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Kanunları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b="1680"/>
          <a:stretch/>
        </p:blipFill>
        <p:spPr>
          <a:xfrm>
            <a:off x="965802" y="2812598"/>
            <a:ext cx="3533775" cy="125490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54285" y="2961125"/>
            <a:ext cx="3933825" cy="123825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54285" y="4314660"/>
            <a:ext cx="42100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57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2563" y="1845734"/>
            <a:ext cx="1074897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n-US" b="1" dirty="0"/>
              <a:t>Hüseyin </a:t>
            </a:r>
            <a:r>
              <a:rPr lang="en-US" b="1" dirty="0" err="1"/>
              <a:t>Ekiz</a:t>
            </a:r>
            <a:r>
              <a:rPr lang="tr-TR" b="1" dirty="0"/>
              <a:t>, </a:t>
            </a:r>
            <a:r>
              <a:rPr lang="en-US" b="1" dirty="0" err="1"/>
              <a:t>Mantık</a:t>
            </a:r>
            <a:r>
              <a:rPr lang="en-US" b="1" dirty="0"/>
              <a:t> </a:t>
            </a:r>
            <a:r>
              <a:rPr lang="en-US" b="1" dirty="0" err="1"/>
              <a:t>Devreleri</a:t>
            </a:r>
            <a:endParaRPr lang="tr-TR" b="1" dirty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 err="1"/>
              <a:t>Yrd.Doç.Dr</a:t>
            </a:r>
            <a:r>
              <a:rPr lang="tr-TR" b="1" dirty="0"/>
              <a:t>. Mustafa Engin, </a:t>
            </a:r>
            <a:r>
              <a:rPr lang="tr-TR" b="1" dirty="0" err="1"/>
              <a:t>Yrd.Doç.Dr</a:t>
            </a:r>
            <a:r>
              <a:rPr lang="tr-TR" b="1" dirty="0"/>
              <a:t>. </a:t>
            </a:r>
            <a:r>
              <a:rPr lang="tr-TR" b="1" dirty="0" err="1"/>
              <a:t>Dilşad</a:t>
            </a:r>
            <a:r>
              <a:rPr lang="tr-TR" b="1" dirty="0"/>
              <a:t> Engin, Sayısal Elektronik Ders Notu, Ege Üniversitesi, Ege Meslek Yüksekokulu, İzmir 2015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/>
              <a:t>Elektrik – Elektronik Teknolojisi, Temel Mantık Devreleri, 522EE0245, Ankara 2012, MEGEP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İçeriği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233914" y="2468610"/>
            <a:ext cx="4326058" cy="265290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BOOLEAN MATEMATİĞİ</a:t>
            </a:r>
          </a:p>
          <a:p>
            <a:pPr>
              <a:buFontTx/>
              <a:buChar char="-"/>
            </a:pPr>
            <a:r>
              <a:rPr lang="tr-TR" dirty="0" err="1"/>
              <a:t>Boolean</a:t>
            </a:r>
            <a:r>
              <a:rPr lang="tr-TR" dirty="0"/>
              <a:t> Toplama</a:t>
            </a:r>
          </a:p>
          <a:p>
            <a:pPr>
              <a:buFontTx/>
              <a:buChar char="-"/>
            </a:pPr>
            <a:r>
              <a:rPr lang="tr-TR" dirty="0" err="1"/>
              <a:t>Boolean</a:t>
            </a:r>
            <a:r>
              <a:rPr lang="tr-TR" dirty="0"/>
              <a:t> Çarpma</a:t>
            </a:r>
          </a:p>
          <a:p>
            <a:pPr>
              <a:buFontTx/>
              <a:buChar char="-"/>
            </a:pPr>
            <a:r>
              <a:rPr lang="tr-TR" dirty="0" err="1"/>
              <a:t>Boolean</a:t>
            </a:r>
            <a:r>
              <a:rPr lang="tr-TR" dirty="0"/>
              <a:t> Kanunları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Matematiği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097280" y="2561253"/>
            <a:ext cx="10058400" cy="2252541"/>
          </a:xfrm>
        </p:spPr>
        <p:txBody>
          <a:bodyPr>
            <a:normAutofit/>
          </a:bodyPr>
          <a:lstStyle/>
          <a:p>
            <a:pPr algn="just"/>
            <a:r>
              <a:rPr lang="tr-TR" sz="2400" dirty="0" err="1"/>
              <a:t>Boolean</a:t>
            </a:r>
            <a:r>
              <a:rPr lang="tr-TR" sz="2400" dirty="0"/>
              <a:t> matematiğinde ikili sayı sistemi üzerine bazı kurallar geliştirilmiştir. Yazılan lojik ifadeler, içeriği bozulmadan kurallar çerçevesinde değiştirilebilir veya sadeleştirilebilir.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3231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1264548" y="2126355"/>
            <a:ext cx="9429472" cy="399566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tr-TR" b="1" dirty="0"/>
              <a:t>1</a:t>
            </a:r>
            <a:r>
              <a:rPr lang="tr-TR" dirty="0"/>
              <a:t> </a:t>
            </a:r>
            <a:r>
              <a:rPr lang="tr-TR" b="1" dirty="0"/>
              <a:t>.</a:t>
            </a:r>
            <a:r>
              <a:rPr lang="tr-TR" dirty="0"/>
              <a:t>(nokta)=VE</a:t>
            </a:r>
          </a:p>
          <a:p>
            <a:pPr fontAlgn="base"/>
            <a:r>
              <a:rPr lang="tr-TR" b="1" dirty="0"/>
              <a:t>2</a:t>
            </a:r>
            <a:r>
              <a:rPr lang="tr-TR" dirty="0"/>
              <a:t> </a:t>
            </a:r>
            <a:r>
              <a:rPr lang="tr-TR" b="1" dirty="0"/>
              <a:t>+</a:t>
            </a:r>
            <a:r>
              <a:rPr lang="tr-TR" dirty="0"/>
              <a:t> (artı)=VEYA</a:t>
            </a:r>
          </a:p>
          <a:p>
            <a:pPr fontAlgn="base"/>
            <a:r>
              <a:rPr lang="tr-TR" b="1" dirty="0"/>
              <a:t>3 ¯</a:t>
            </a:r>
            <a:r>
              <a:rPr lang="tr-TR" dirty="0"/>
              <a:t>(üst çizgi)=Hangi değişkenin üstündeyse onun tersini sembolize eder.</a:t>
            </a:r>
          </a:p>
          <a:p>
            <a:pPr fontAlgn="base"/>
            <a:r>
              <a:rPr lang="tr-TR" b="1" dirty="0"/>
              <a:t>4 ‘</a:t>
            </a:r>
            <a:r>
              <a:rPr lang="tr-TR" dirty="0"/>
              <a:t>(kesme işareti)=İfadeyi terslemek için kullanılır.</a:t>
            </a:r>
          </a:p>
          <a:p>
            <a:pPr fontAlgn="base"/>
            <a:endParaRPr lang="tr-TR" dirty="0"/>
          </a:p>
          <a:p>
            <a:r>
              <a:rPr lang="tr-TR" b="1" dirty="0">
                <a:solidFill>
                  <a:srgbClr val="FF0000"/>
                </a:solidFill>
              </a:rPr>
              <a:t>A + B : </a:t>
            </a:r>
            <a:r>
              <a:rPr lang="tr-TR" b="1" dirty="0"/>
              <a:t>A VEYA B </a:t>
            </a:r>
          </a:p>
          <a:p>
            <a:r>
              <a:rPr lang="tr-TR" b="1" dirty="0">
                <a:solidFill>
                  <a:srgbClr val="FF0000"/>
                </a:solidFill>
              </a:rPr>
              <a:t>A . B : </a:t>
            </a:r>
            <a:r>
              <a:rPr lang="tr-TR" b="1" dirty="0"/>
              <a:t>A VE B </a:t>
            </a:r>
          </a:p>
          <a:p>
            <a:r>
              <a:rPr lang="tr-TR" b="1" dirty="0">
                <a:solidFill>
                  <a:srgbClr val="FF0000"/>
                </a:solidFill>
              </a:rPr>
              <a:t>A + B : </a:t>
            </a:r>
            <a:r>
              <a:rPr lang="tr-TR" b="1" dirty="0"/>
              <a:t>A ÖZEL VEYA B </a:t>
            </a:r>
          </a:p>
          <a:p>
            <a:r>
              <a:rPr lang="tr-TR" b="1" dirty="0">
                <a:solidFill>
                  <a:srgbClr val="FF0000"/>
                </a:solidFill>
              </a:rPr>
              <a:t>Ā : </a:t>
            </a:r>
            <a:r>
              <a:rPr lang="tr-TR" b="1" dirty="0"/>
              <a:t>A DEĞİL</a:t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Matematiği</a:t>
            </a:r>
          </a:p>
        </p:txBody>
      </p:sp>
    </p:spTree>
    <p:extLst>
      <p:ext uri="{BB962C8B-B14F-4D97-AF65-F5344CB8AC3E}">
        <p14:creationId xmlns:p14="http://schemas.microsoft.com/office/powerpoint/2010/main" val="10148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9514" y="2057607"/>
            <a:ext cx="10058400" cy="4023360"/>
          </a:xfrm>
        </p:spPr>
        <p:txBody>
          <a:bodyPr>
            <a:normAutofit/>
          </a:bodyPr>
          <a:lstStyle/>
          <a:p>
            <a:pPr marL="384048" lvl="2" indent="0" fontAlgn="base">
              <a:buNone/>
            </a:pPr>
            <a:r>
              <a:rPr lang="es-ES" sz="2800" b="1" dirty="0">
                <a:solidFill>
                  <a:srgbClr val="FF0000"/>
                </a:solidFill>
              </a:rPr>
              <a:t>VE                          </a:t>
            </a:r>
            <a:r>
              <a:rPr lang="tr-TR" sz="2800" b="1" dirty="0">
                <a:solidFill>
                  <a:srgbClr val="FF0000"/>
                </a:solidFill>
              </a:rPr>
              <a:t>	</a:t>
            </a:r>
            <a:r>
              <a:rPr lang="es-ES" sz="2800" b="1" dirty="0">
                <a:solidFill>
                  <a:srgbClr val="FF0000"/>
                </a:solidFill>
              </a:rPr>
              <a:t>VEYA                  </a:t>
            </a:r>
            <a:r>
              <a:rPr lang="tr-TR" sz="2800" b="1" dirty="0">
                <a:solidFill>
                  <a:srgbClr val="FF0000"/>
                </a:solidFill>
              </a:rPr>
              <a:t>	</a:t>
            </a:r>
            <a:r>
              <a:rPr lang="es-ES" sz="2800" b="1" dirty="0">
                <a:solidFill>
                  <a:srgbClr val="FF0000"/>
                </a:solidFill>
              </a:rPr>
              <a:t>DEĞİL</a:t>
            </a:r>
            <a:endParaRPr lang="es-ES" sz="2800" dirty="0">
              <a:solidFill>
                <a:srgbClr val="FF0000"/>
              </a:solidFill>
            </a:endParaRPr>
          </a:p>
          <a:p>
            <a:pPr fontAlgn="base"/>
            <a:r>
              <a:rPr lang="tr-TR" sz="2800" dirty="0"/>
              <a:t>  </a:t>
            </a:r>
            <a:r>
              <a:rPr lang="es-ES" sz="2800" dirty="0"/>
              <a:t>0.0=0                 </a:t>
            </a:r>
            <a:r>
              <a:rPr lang="tr-TR" sz="2800" dirty="0"/>
              <a:t>	</a:t>
            </a:r>
            <a:r>
              <a:rPr lang="es-ES" sz="2800" dirty="0"/>
              <a:t> </a:t>
            </a:r>
            <a:r>
              <a:rPr lang="tr-TR" sz="2800" dirty="0"/>
              <a:t>	</a:t>
            </a:r>
            <a:r>
              <a:rPr lang="es-ES" sz="2800" dirty="0"/>
              <a:t>0+0=0            </a:t>
            </a:r>
            <a:r>
              <a:rPr lang="es-ES" sz="2800" b="1" dirty="0"/>
              <a:t> </a:t>
            </a:r>
            <a:r>
              <a:rPr lang="tr-TR" sz="2800" b="1" dirty="0"/>
              <a:t>	    </a:t>
            </a:r>
            <a:r>
              <a:rPr lang="es-ES" sz="2800" dirty="0"/>
              <a:t>0=1</a:t>
            </a:r>
          </a:p>
          <a:p>
            <a:pPr fontAlgn="base"/>
            <a:r>
              <a:rPr lang="tr-TR" sz="2800" dirty="0"/>
              <a:t>  </a:t>
            </a:r>
            <a:r>
              <a:rPr lang="es-ES" sz="2800" dirty="0"/>
              <a:t>0.1=0                 </a:t>
            </a:r>
            <a:r>
              <a:rPr lang="tr-TR" sz="2800" dirty="0"/>
              <a:t>	</a:t>
            </a:r>
            <a:r>
              <a:rPr lang="es-ES" sz="2800" dirty="0"/>
              <a:t> </a:t>
            </a:r>
            <a:r>
              <a:rPr lang="tr-TR" sz="2800" dirty="0"/>
              <a:t>	</a:t>
            </a:r>
            <a:r>
              <a:rPr lang="es-ES" sz="2800" dirty="0"/>
              <a:t>0+1=1                </a:t>
            </a:r>
            <a:r>
              <a:rPr lang="tr-TR" sz="2800" dirty="0"/>
              <a:t>	    </a:t>
            </a:r>
            <a:r>
              <a:rPr lang="es-ES" sz="2800" dirty="0"/>
              <a:t>1=0</a:t>
            </a:r>
          </a:p>
          <a:p>
            <a:pPr fontAlgn="base"/>
            <a:r>
              <a:rPr lang="tr-TR" sz="2800" dirty="0"/>
              <a:t>  </a:t>
            </a:r>
            <a:r>
              <a:rPr lang="es-ES" sz="2800" dirty="0"/>
              <a:t>1.0=0                  </a:t>
            </a:r>
            <a:r>
              <a:rPr lang="tr-TR" sz="2800" dirty="0"/>
              <a:t>		</a:t>
            </a:r>
            <a:r>
              <a:rPr lang="es-ES" sz="2800" dirty="0"/>
              <a:t>1+0=1</a:t>
            </a:r>
          </a:p>
          <a:p>
            <a:pPr fontAlgn="base"/>
            <a:r>
              <a:rPr lang="tr-TR" sz="2800" dirty="0"/>
              <a:t>  </a:t>
            </a:r>
            <a:r>
              <a:rPr lang="es-ES" sz="2800" dirty="0"/>
              <a:t>1.1=1                  </a:t>
            </a:r>
            <a:r>
              <a:rPr lang="tr-TR" sz="2800" dirty="0"/>
              <a:t>		</a:t>
            </a:r>
            <a:r>
              <a:rPr lang="es-ES" sz="2800" dirty="0"/>
              <a:t>1+1=1</a:t>
            </a:r>
          </a:p>
          <a:p>
            <a:endParaRPr lang="tr-TR" sz="28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Matematiği</a:t>
            </a:r>
          </a:p>
        </p:txBody>
      </p:sp>
    </p:spTree>
    <p:extLst>
      <p:ext uri="{BB962C8B-B14F-4D97-AF65-F5344CB8AC3E}">
        <p14:creationId xmlns:p14="http://schemas.microsoft.com/office/powerpoint/2010/main" val="42993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Toplama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92879"/>
            <a:ext cx="10058400" cy="4023360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toplama </a:t>
            </a:r>
            <a:r>
              <a:rPr lang="tr-TR" dirty="0">
                <a:solidFill>
                  <a:srgbClr val="FF0000"/>
                </a:solidFill>
              </a:rPr>
              <a:t>VEYA </a:t>
            </a:r>
            <a:r>
              <a:rPr lang="tr-TR" dirty="0"/>
              <a:t>işlemine eşittir. </a:t>
            </a:r>
          </a:p>
          <a:p>
            <a:r>
              <a:rPr lang="tr-TR" b="1" dirty="0"/>
              <a:t>Toplamanın kuralı: 	</a:t>
            </a:r>
            <a:r>
              <a:rPr lang="tr-TR" dirty="0"/>
              <a:t>0+0=0 		0+1=1 		1+0=1 		1+1=1 </a:t>
            </a:r>
          </a:p>
          <a:p>
            <a:r>
              <a:rPr lang="tr-TR" b="1" dirty="0">
                <a:solidFill>
                  <a:srgbClr val="FF0000"/>
                </a:solidFill>
              </a:rPr>
              <a:t>VEYA</a:t>
            </a:r>
            <a:r>
              <a:rPr lang="tr-TR" b="1" dirty="0"/>
              <a:t> </a:t>
            </a:r>
            <a:r>
              <a:rPr lang="tr-TR" dirty="0"/>
              <a:t>işleminin sonucunun 1 olması için; değişkenlerden birinin 1 olması yeterlidir. </a:t>
            </a:r>
          </a:p>
          <a:p>
            <a:r>
              <a:rPr lang="tr-TR" dirty="0"/>
              <a:t>Eğer hepsi 0 ise sonuç da </a:t>
            </a:r>
            <a:r>
              <a:rPr lang="tr-TR" b="1" u="sng" dirty="0"/>
              <a:t>sıfırdır</a:t>
            </a:r>
            <a:r>
              <a:rPr lang="tr-TR" b="1" dirty="0"/>
              <a:t>.</a:t>
            </a:r>
            <a:r>
              <a:rPr lang="tr-TR" dirty="0"/>
              <a:t> Fakat bir tane 1 olması sonucu 1 yapar.</a:t>
            </a:r>
          </a:p>
          <a:p>
            <a:pPr marL="0" fontAlgn="base"/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4145279" y="3930987"/>
            <a:ext cx="22029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+ A =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+ A =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fontAlgn="base"/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A =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fontAlgn="base"/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A ’</a:t>
            </a:r>
            <a:r>
              <a:rPr lang="tr-TR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6948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Çarpma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91739"/>
            <a:ext cx="9570720" cy="2112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err="1"/>
              <a:t>Boolean</a:t>
            </a:r>
            <a:r>
              <a:rPr lang="tr-TR" dirty="0"/>
              <a:t> çarpma </a:t>
            </a:r>
            <a:r>
              <a:rPr lang="tr-TR" b="1" dirty="0">
                <a:solidFill>
                  <a:srgbClr val="FF0000"/>
                </a:solidFill>
              </a:rPr>
              <a:t>VE</a:t>
            </a:r>
            <a:r>
              <a:rPr lang="tr-TR" dirty="0"/>
              <a:t> işlemine eşdeğerdir.</a:t>
            </a:r>
          </a:p>
          <a:p>
            <a:pPr marL="0" indent="0">
              <a:buNone/>
            </a:pPr>
            <a:r>
              <a:rPr lang="tr-TR" b="1" dirty="0"/>
              <a:t>Çarpmanın kuralı: 	</a:t>
            </a:r>
            <a:r>
              <a:rPr lang="tr-TR" dirty="0"/>
              <a:t>0.0=0 		0.1=0 		1.0=0 		1.1=1 </a:t>
            </a:r>
          </a:p>
          <a:p>
            <a:pPr marL="0" indent="0">
              <a:buNone/>
            </a:pPr>
            <a:r>
              <a:rPr lang="tr-TR" dirty="0"/>
              <a:t>Girişlerden biri </a:t>
            </a:r>
            <a:r>
              <a:rPr lang="tr-TR" b="1" u="sng" dirty="0"/>
              <a:t>sıfır</a:t>
            </a:r>
            <a:r>
              <a:rPr lang="tr-TR" dirty="0"/>
              <a:t> olduğunda çıkış </a:t>
            </a:r>
            <a:r>
              <a:rPr lang="tr-TR" dirty="0">
                <a:solidFill>
                  <a:srgbClr val="FF0000"/>
                </a:solidFill>
              </a:rPr>
              <a:t>0</a:t>
            </a:r>
            <a:r>
              <a:rPr lang="tr-TR" dirty="0"/>
              <a:t>, tümü </a:t>
            </a:r>
            <a:r>
              <a:rPr lang="tr-TR" b="1" u="sng" dirty="0"/>
              <a:t>bir</a:t>
            </a:r>
            <a:r>
              <a:rPr lang="tr-TR" dirty="0"/>
              <a:t> olduğunda çıkış </a:t>
            </a:r>
            <a:r>
              <a:rPr lang="tr-TR" dirty="0">
                <a:solidFill>
                  <a:srgbClr val="FF0000"/>
                </a:solidFill>
              </a:rPr>
              <a:t>1</a:t>
            </a:r>
            <a:r>
              <a:rPr lang="tr-TR" dirty="0"/>
              <a:t>’dir.</a:t>
            </a:r>
          </a:p>
          <a:p>
            <a:pPr marL="0" indent="0">
              <a:buNone/>
            </a:pPr>
            <a:r>
              <a:rPr lang="tr-TR" b="1" u="sng" dirty="0"/>
              <a:t>Özetle; </a:t>
            </a:r>
            <a:r>
              <a:rPr lang="tr-TR" b="1" dirty="0">
                <a:solidFill>
                  <a:srgbClr val="FF0000"/>
                </a:solidFill>
              </a:rPr>
              <a:t>VE</a:t>
            </a:r>
            <a:r>
              <a:rPr lang="tr-TR" dirty="0"/>
              <a:t> işleminin sonucunun 1 olması içinse değişkenlerinin hepsinin 1 olması gerekir. Eğer biri 0 olursa </a:t>
            </a:r>
            <a:r>
              <a:rPr lang="tr-TR" b="1" dirty="0">
                <a:solidFill>
                  <a:srgbClr val="FF0000"/>
                </a:solidFill>
              </a:rPr>
              <a:t>“ve”</a:t>
            </a:r>
            <a:r>
              <a:rPr lang="tr-TR" dirty="0"/>
              <a:t> </a:t>
            </a:r>
            <a:r>
              <a:rPr lang="tr-TR" dirty="0" err="1"/>
              <a:t>nin</a:t>
            </a:r>
            <a:r>
              <a:rPr lang="tr-TR" dirty="0"/>
              <a:t> anlamına uygun olarak zincir kopar ve sonuç 0 olur.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4746190" y="4243453"/>
            <a:ext cx="19278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spc="3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. A = </a:t>
            </a:r>
            <a:r>
              <a:rPr lang="pt-BR" sz="2800" b="1" spc="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tr-TR" sz="2800" b="1" spc="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pt-BR" sz="2800" spc="3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. A = </a:t>
            </a:r>
            <a:r>
              <a:rPr lang="pt-BR" sz="2800" b="1" spc="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tr-TR" sz="2800" b="1" spc="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pt-BR" sz="2800" spc="3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A = </a:t>
            </a:r>
            <a:r>
              <a:rPr lang="pt-BR" sz="2800" b="1" spc="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fontAlgn="base"/>
            <a:r>
              <a:rPr lang="pt-BR" sz="2800" spc="3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A ’</a:t>
            </a:r>
            <a:r>
              <a:rPr lang="tr-TR" sz="2800" spc="3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800" spc="3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spc="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14499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1118548" y="1987303"/>
            <a:ext cx="10705590" cy="4203290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>
                <a:solidFill>
                  <a:srgbClr val="FF0000"/>
                </a:solidFill>
              </a:rPr>
              <a:t>Yer Değiştirme Kanunu: </a:t>
            </a:r>
            <a:r>
              <a:rPr lang="tr-TR" dirty="0"/>
              <a:t>VE – VEYA işlemlerinde değişkenlerin sırası önemli değildir. </a:t>
            </a:r>
          </a:p>
          <a:p>
            <a:pPr algn="ctr"/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A + B = B + A</a:t>
            </a:r>
          </a:p>
          <a:p>
            <a:pPr marL="0" indent="0" algn="ctr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ABC=BCA</a:t>
            </a:r>
          </a:p>
        </p:txBody>
      </p:sp>
      <p:sp>
        <p:nvSpPr>
          <p:cNvPr id="10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Kanunları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47256" y="3357166"/>
            <a:ext cx="3314700" cy="72390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60600" y="3159160"/>
            <a:ext cx="3295080" cy="7200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15722" y="4799753"/>
            <a:ext cx="3419475" cy="106680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0600" y="4644023"/>
            <a:ext cx="3421440" cy="113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75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118548" y="1987303"/>
            <a:ext cx="10705590" cy="4203290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>
                <a:solidFill>
                  <a:srgbClr val="FF0000"/>
                </a:solidFill>
              </a:rPr>
              <a:t>Birleştirme Kanunu: </a:t>
            </a:r>
            <a:r>
              <a:rPr lang="tr-TR" dirty="0"/>
              <a:t>VE, VEYA işlemlerinde birleşme özelliği uygulanabilir.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/>
              <a:t>                                                              </a:t>
            </a:r>
            <a:r>
              <a:rPr lang="tr-TR" dirty="0">
                <a:solidFill>
                  <a:srgbClr val="FF0000"/>
                </a:solidFill>
              </a:rPr>
              <a:t>A + (B + C) = (A + B) + C 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                                       (AB)C=A(BC)</a:t>
            </a: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Kanunları 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7005"/>
          <a:stretch/>
        </p:blipFill>
        <p:spPr>
          <a:xfrm>
            <a:off x="975492" y="2793548"/>
            <a:ext cx="3932839" cy="12954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1381"/>
          <a:stretch/>
        </p:blipFill>
        <p:spPr>
          <a:xfrm>
            <a:off x="8065781" y="2873689"/>
            <a:ext cx="3901413" cy="133440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97280" y="4689419"/>
            <a:ext cx="3638550" cy="130492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14940" y="4735826"/>
            <a:ext cx="3635280" cy="12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5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3662</TotalTime>
  <Words>258</Words>
  <Application>Microsoft Office PowerPoint</Application>
  <PresentationFormat>Geniş ekran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temaacik</vt:lpstr>
      <vt:lpstr>Boolean Matematiği</vt:lpstr>
      <vt:lpstr>Ders İçeriği</vt:lpstr>
      <vt:lpstr>Boolean Matematiği</vt:lpstr>
      <vt:lpstr>Boolean Matematiği</vt:lpstr>
      <vt:lpstr>Boolean Matematiği</vt:lpstr>
      <vt:lpstr>Boolean Toplama</vt:lpstr>
      <vt:lpstr>Boolean Çarpma</vt:lpstr>
      <vt:lpstr>Boolean Kanunları </vt:lpstr>
      <vt:lpstr>Boolean Kanunları </vt:lpstr>
      <vt:lpstr>Boolean Kanunları 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173</cp:revision>
  <dcterms:created xsi:type="dcterms:W3CDTF">2017-11-13T19:25:20Z</dcterms:created>
  <dcterms:modified xsi:type="dcterms:W3CDTF">2018-01-28T12:14:50Z</dcterms:modified>
</cp:coreProperties>
</file>