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300" r:id="rId3"/>
    <p:sldId id="285" r:id="rId4"/>
    <p:sldId id="302" r:id="rId5"/>
    <p:sldId id="305" r:id="rId6"/>
    <p:sldId id="308" r:id="rId7"/>
    <p:sldId id="307" r:id="rId8"/>
    <p:sldId id="286" r:id="rId9"/>
    <p:sldId id="309" r:id="rId10"/>
    <p:sldId id="310" r:id="rId11"/>
    <p:sldId id="301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emf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/>
          </a:bodyPr>
          <a:lstStyle/>
          <a:p>
            <a:r>
              <a:rPr lang="tr-TR" sz="3200" dirty="0" err="1"/>
              <a:t>Boo</a:t>
            </a:r>
            <a:r>
              <a:rPr lang="tr-TR" dirty="0" err="1"/>
              <a:t>lean</a:t>
            </a:r>
            <a:r>
              <a:rPr lang="tr-TR" dirty="0"/>
              <a:t> Matematiği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/>
              <a:t>Net 107 Sayısal elektronik</a:t>
            </a:r>
          </a:p>
          <a:p>
            <a:r>
              <a:rPr lang="tr-TR" dirty="0" err="1"/>
              <a:t>Ö</a:t>
            </a:r>
            <a:r>
              <a:rPr lang="tr-TR" cap="none" dirty="0" err="1"/>
              <a:t>ğr</a:t>
            </a:r>
            <a:r>
              <a:rPr lang="tr-TR" dirty="0"/>
              <a:t>. G</a:t>
            </a:r>
            <a:r>
              <a:rPr lang="tr-TR" cap="none" dirty="0"/>
              <a:t>ör</a:t>
            </a:r>
            <a:r>
              <a:rPr lang="tr-TR" dirty="0"/>
              <a:t>. B</a:t>
            </a:r>
            <a:r>
              <a:rPr lang="tr-TR" cap="none" dirty="0"/>
              <a:t>urcu</a:t>
            </a:r>
            <a:r>
              <a:rPr lang="tr-TR" dirty="0"/>
              <a:t> y</a:t>
            </a:r>
            <a:r>
              <a:rPr lang="tr-TR" cap="none" dirty="0"/>
              <a:t>akışır</a:t>
            </a:r>
            <a:r>
              <a:rPr lang="tr-TR" dirty="0"/>
              <a:t> g</a:t>
            </a:r>
            <a:r>
              <a:rPr lang="tr-TR" cap="none" dirty="0"/>
              <a:t>irgin</a:t>
            </a:r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65802" y="4314660"/>
            <a:ext cx="3724356" cy="1929140"/>
          </a:xfrm>
          <a:prstGeom prst="rect">
            <a:avLst/>
          </a:prstGeom>
        </p:spPr>
      </p:pic>
      <p:sp>
        <p:nvSpPr>
          <p:cNvPr id="4" name="İçerik Yer Tutucusu 2"/>
          <p:cNvSpPr>
            <a:spLocks noGrp="1"/>
          </p:cNvSpPr>
          <p:nvPr>
            <p:ph idx="1"/>
          </p:nvPr>
        </p:nvSpPr>
        <p:spPr>
          <a:xfrm>
            <a:off x="1097280" y="1740145"/>
            <a:ext cx="10705590" cy="4203290"/>
          </a:xfrm>
        </p:spPr>
        <p:txBody>
          <a:bodyPr>
            <a:normAutofit/>
          </a:bodyPr>
          <a:lstStyle/>
          <a:p>
            <a:pPr algn="just"/>
            <a:endParaRPr lang="tr-TR" sz="2400" b="1" dirty="0">
              <a:solidFill>
                <a:srgbClr val="FF0000"/>
              </a:solidFill>
            </a:endParaRPr>
          </a:p>
          <a:p>
            <a:pPr algn="just"/>
            <a:r>
              <a:rPr lang="tr-TR" sz="2400" b="1" dirty="0">
                <a:solidFill>
                  <a:srgbClr val="FF0000"/>
                </a:solidFill>
              </a:rPr>
              <a:t>Dağılma Kanunu: </a:t>
            </a:r>
            <a:r>
              <a:rPr lang="tr-TR" dirty="0"/>
              <a:t>VE, VEYA işlemlerinde birleşme özelliği uygulanabilir. </a:t>
            </a:r>
          </a:p>
          <a:p>
            <a:pPr algn="just"/>
            <a:endParaRPr lang="tr-TR" dirty="0"/>
          </a:p>
          <a:p>
            <a:pPr marL="0" indent="0" algn="just">
              <a:buNone/>
            </a:pPr>
            <a:r>
              <a:rPr lang="tr-TR" dirty="0"/>
              <a:t>                                                          </a:t>
            </a:r>
            <a:r>
              <a:rPr lang="tr-TR" dirty="0">
                <a:solidFill>
                  <a:srgbClr val="FF0000"/>
                </a:solidFill>
              </a:rPr>
              <a:t>A (B + C) = AB + AC</a:t>
            </a:r>
          </a:p>
          <a:p>
            <a:pPr marL="0" indent="0" algn="just">
              <a:buNone/>
            </a:pPr>
            <a:endParaRPr lang="tr-T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tr-T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		         (A+B)(C+D)= AC+AD+BC+BD</a:t>
            </a:r>
          </a:p>
        </p:txBody>
      </p:sp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err="1"/>
              <a:t>Boolean</a:t>
            </a:r>
            <a:r>
              <a:rPr lang="tr-TR" dirty="0"/>
              <a:t> Kanunları 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b="1680"/>
          <a:stretch/>
        </p:blipFill>
        <p:spPr>
          <a:xfrm>
            <a:off x="965802" y="2812598"/>
            <a:ext cx="3533775" cy="125490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354285" y="2961125"/>
            <a:ext cx="3933825" cy="1238250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354285" y="4314660"/>
            <a:ext cx="4210050" cy="199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576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92563" y="1845734"/>
            <a:ext cx="10748978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/>
          </a:p>
          <a:p>
            <a:pPr marL="457200" indent="-457200">
              <a:buFont typeface="Calibri" panose="020F0502020204030204" pitchFamily="34" charset="0"/>
              <a:buAutoNum type="arabicPeriod"/>
            </a:pPr>
            <a:r>
              <a:rPr lang="en-US" b="1" dirty="0"/>
              <a:t>Hüseyin </a:t>
            </a:r>
            <a:r>
              <a:rPr lang="en-US" b="1" dirty="0" err="1"/>
              <a:t>Ekiz</a:t>
            </a:r>
            <a:r>
              <a:rPr lang="tr-TR" b="1" dirty="0"/>
              <a:t>, </a:t>
            </a:r>
            <a:r>
              <a:rPr lang="en-US" b="1" dirty="0" err="1"/>
              <a:t>Mantık</a:t>
            </a:r>
            <a:r>
              <a:rPr lang="en-US" b="1" dirty="0"/>
              <a:t> </a:t>
            </a:r>
            <a:r>
              <a:rPr lang="en-US" b="1" dirty="0" err="1"/>
              <a:t>Devreleri</a:t>
            </a:r>
            <a:endParaRPr lang="tr-TR" b="1" dirty="0"/>
          </a:p>
          <a:p>
            <a:pPr marL="457200" indent="-457200">
              <a:buFont typeface="Calibri" panose="020F0502020204030204" pitchFamily="34" charset="0"/>
              <a:buAutoNum type="arabicPeriod"/>
            </a:pPr>
            <a:r>
              <a:rPr lang="tr-TR" b="1" dirty="0" err="1"/>
              <a:t>Yrd.Doç.Dr</a:t>
            </a:r>
            <a:r>
              <a:rPr lang="tr-TR" b="1" dirty="0"/>
              <a:t>. Mustafa Engin, </a:t>
            </a:r>
            <a:r>
              <a:rPr lang="tr-TR" b="1" dirty="0" err="1"/>
              <a:t>Yrd.Doç.Dr</a:t>
            </a:r>
            <a:r>
              <a:rPr lang="tr-TR" b="1" dirty="0"/>
              <a:t>. </a:t>
            </a:r>
            <a:r>
              <a:rPr lang="tr-TR" b="1" dirty="0" err="1"/>
              <a:t>Dilşad</a:t>
            </a:r>
            <a:r>
              <a:rPr lang="tr-TR" b="1" dirty="0"/>
              <a:t> Engin, Sayısal Elektronik Ders Notu, Ege Üniversitesi, Ege Meslek Yüksekokulu, İzmir 2015</a:t>
            </a:r>
          </a:p>
          <a:p>
            <a:pPr marL="457200" indent="-457200">
              <a:buFont typeface="Calibri" panose="020F0502020204030204" pitchFamily="34" charset="0"/>
              <a:buAutoNum type="arabicPeriod"/>
            </a:pPr>
            <a:r>
              <a:rPr lang="tr-TR" b="1" dirty="0"/>
              <a:t>Elektrik – Elektronik Teknolojisi, Temel Mantık Devreleri, 522EE0245, Ankara 2012, MEGEP</a:t>
            </a:r>
          </a:p>
        </p:txBody>
      </p:sp>
    </p:spTree>
    <p:extLst>
      <p:ext uri="{BB962C8B-B14F-4D97-AF65-F5344CB8AC3E}">
        <p14:creationId xmlns:p14="http://schemas.microsoft.com/office/powerpoint/2010/main" val="114323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Ders İçeriği</a:t>
            </a:r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1233914" y="2468610"/>
            <a:ext cx="4326058" cy="265290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</a:rPr>
              <a:t>BOOLEAN MATEMATİĞİ</a:t>
            </a:r>
          </a:p>
          <a:p>
            <a:pPr>
              <a:buFontTx/>
              <a:buChar char="-"/>
            </a:pPr>
            <a:r>
              <a:rPr lang="tr-TR" dirty="0" err="1"/>
              <a:t>Boolean</a:t>
            </a:r>
            <a:r>
              <a:rPr lang="tr-TR" dirty="0"/>
              <a:t> Toplama</a:t>
            </a:r>
          </a:p>
          <a:p>
            <a:pPr>
              <a:buFontTx/>
              <a:buChar char="-"/>
            </a:pPr>
            <a:r>
              <a:rPr lang="tr-TR" dirty="0" err="1"/>
              <a:t>Boolean</a:t>
            </a:r>
            <a:r>
              <a:rPr lang="tr-TR" dirty="0"/>
              <a:t> Çarpma</a:t>
            </a:r>
          </a:p>
          <a:p>
            <a:pPr>
              <a:buFontTx/>
              <a:buChar char="-"/>
            </a:pPr>
            <a:r>
              <a:rPr lang="tr-TR" dirty="0" err="1"/>
              <a:t>Boolean</a:t>
            </a:r>
            <a:r>
              <a:rPr lang="tr-TR" dirty="0"/>
              <a:t> Kanunları</a:t>
            </a:r>
          </a:p>
          <a:p>
            <a:pPr marL="0" indent="0">
              <a:buNone/>
            </a:pPr>
            <a:r>
              <a:rPr lang="tr-TR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549356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err="1"/>
              <a:t>Boolean</a:t>
            </a:r>
            <a:r>
              <a:rPr lang="tr-TR" dirty="0"/>
              <a:t> Matematiği</a:t>
            </a: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1097280" y="2561253"/>
            <a:ext cx="10058400" cy="2252541"/>
          </a:xfrm>
        </p:spPr>
        <p:txBody>
          <a:bodyPr>
            <a:normAutofit/>
          </a:bodyPr>
          <a:lstStyle/>
          <a:p>
            <a:pPr algn="just"/>
            <a:r>
              <a:rPr lang="tr-TR" sz="2400" dirty="0" err="1"/>
              <a:t>Boolean</a:t>
            </a:r>
            <a:r>
              <a:rPr lang="tr-TR" sz="2400" dirty="0"/>
              <a:t> matematiğinde ikili sayı sistemi üzerine bazı kurallar geliştirilmiştir. Yazılan lojik ifadeler, içeriği bozulmadan kurallar çerçevesinde değiştirilebilir veya sadeleştirilebilir.</a:t>
            </a:r>
          </a:p>
          <a:p>
            <a:pPr algn="just"/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132311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1264548" y="2126355"/>
            <a:ext cx="9429472" cy="3995665"/>
          </a:xfrm>
        </p:spPr>
        <p:txBody>
          <a:bodyPr>
            <a:normAutofit fontScale="92500" lnSpcReduction="10000"/>
          </a:bodyPr>
          <a:lstStyle/>
          <a:p>
            <a:pPr fontAlgn="base"/>
            <a:r>
              <a:rPr lang="tr-TR" b="1" dirty="0"/>
              <a:t>1</a:t>
            </a:r>
            <a:r>
              <a:rPr lang="tr-TR" dirty="0"/>
              <a:t> </a:t>
            </a:r>
            <a:r>
              <a:rPr lang="tr-TR" b="1" dirty="0"/>
              <a:t>.</a:t>
            </a:r>
            <a:r>
              <a:rPr lang="tr-TR" dirty="0"/>
              <a:t>(nokta)=VE</a:t>
            </a:r>
          </a:p>
          <a:p>
            <a:pPr fontAlgn="base"/>
            <a:r>
              <a:rPr lang="tr-TR" b="1" dirty="0"/>
              <a:t>2</a:t>
            </a:r>
            <a:r>
              <a:rPr lang="tr-TR" dirty="0"/>
              <a:t> </a:t>
            </a:r>
            <a:r>
              <a:rPr lang="tr-TR" b="1" dirty="0"/>
              <a:t>+</a:t>
            </a:r>
            <a:r>
              <a:rPr lang="tr-TR" dirty="0"/>
              <a:t> (artı)=VEYA</a:t>
            </a:r>
          </a:p>
          <a:p>
            <a:pPr fontAlgn="base"/>
            <a:r>
              <a:rPr lang="tr-TR" b="1" dirty="0"/>
              <a:t>3 ¯</a:t>
            </a:r>
            <a:r>
              <a:rPr lang="tr-TR" dirty="0"/>
              <a:t>(üst çizgi)=Hangi değişkenin üstündeyse onun tersini sembolize eder.</a:t>
            </a:r>
          </a:p>
          <a:p>
            <a:pPr fontAlgn="base"/>
            <a:r>
              <a:rPr lang="tr-TR" b="1" dirty="0"/>
              <a:t>4 ‘</a:t>
            </a:r>
            <a:r>
              <a:rPr lang="tr-TR" dirty="0"/>
              <a:t>(kesme işareti)=İfadeyi terslemek için kullanılır.</a:t>
            </a:r>
          </a:p>
          <a:p>
            <a:pPr fontAlgn="base"/>
            <a:endParaRPr lang="tr-TR" dirty="0"/>
          </a:p>
          <a:p>
            <a:r>
              <a:rPr lang="tr-TR" b="1" dirty="0">
                <a:solidFill>
                  <a:srgbClr val="FF0000"/>
                </a:solidFill>
              </a:rPr>
              <a:t>A + B : </a:t>
            </a:r>
            <a:r>
              <a:rPr lang="tr-TR" b="1" dirty="0"/>
              <a:t>A VEYA B </a:t>
            </a:r>
          </a:p>
          <a:p>
            <a:r>
              <a:rPr lang="tr-TR" b="1" dirty="0">
                <a:solidFill>
                  <a:srgbClr val="FF0000"/>
                </a:solidFill>
              </a:rPr>
              <a:t>A . B : </a:t>
            </a:r>
            <a:r>
              <a:rPr lang="tr-TR" b="1" dirty="0"/>
              <a:t>A VE B </a:t>
            </a:r>
          </a:p>
          <a:p>
            <a:r>
              <a:rPr lang="tr-TR" b="1" dirty="0">
                <a:solidFill>
                  <a:srgbClr val="FF0000"/>
                </a:solidFill>
              </a:rPr>
              <a:t>A + B : </a:t>
            </a:r>
            <a:r>
              <a:rPr lang="tr-TR" b="1" dirty="0"/>
              <a:t>A ÖZEL VEYA B </a:t>
            </a:r>
          </a:p>
          <a:p>
            <a:r>
              <a:rPr lang="tr-TR" b="1" dirty="0">
                <a:solidFill>
                  <a:srgbClr val="FF0000"/>
                </a:solidFill>
              </a:rPr>
              <a:t>Ā : </a:t>
            </a:r>
            <a:r>
              <a:rPr lang="tr-TR" b="1" dirty="0"/>
              <a:t>A DEĞİL</a:t>
            </a:r>
            <a:br>
              <a:rPr lang="tr-TR" sz="2400" dirty="0"/>
            </a:br>
            <a:endParaRPr lang="tr-TR" sz="2400" dirty="0"/>
          </a:p>
        </p:txBody>
      </p:sp>
      <p:sp>
        <p:nvSpPr>
          <p:cNvPr id="3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err="1"/>
              <a:t>Boolean</a:t>
            </a:r>
            <a:r>
              <a:rPr lang="tr-TR" dirty="0"/>
              <a:t> Matematiği</a:t>
            </a:r>
          </a:p>
        </p:txBody>
      </p:sp>
    </p:spTree>
    <p:extLst>
      <p:ext uri="{BB962C8B-B14F-4D97-AF65-F5344CB8AC3E}">
        <p14:creationId xmlns:p14="http://schemas.microsoft.com/office/powerpoint/2010/main" val="10148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09514" y="2057607"/>
            <a:ext cx="10058400" cy="4023360"/>
          </a:xfrm>
        </p:spPr>
        <p:txBody>
          <a:bodyPr>
            <a:normAutofit/>
          </a:bodyPr>
          <a:lstStyle/>
          <a:p>
            <a:pPr marL="384048" lvl="2" indent="0" fontAlgn="base">
              <a:buNone/>
            </a:pPr>
            <a:r>
              <a:rPr lang="es-ES" sz="2800" b="1" dirty="0">
                <a:solidFill>
                  <a:srgbClr val="FF0000"/>
                </a:solidFill>
              </a:rPr>
              <a:t>VE                          </a:t>
            </a:r>
            <a:r>
              <a:rPr lang="tr-TR" sz="2800" b="1" dirty="0">
                <a:solidFill>
                  <a:srgbClr val="FF0000"/>
                </a:solidFill>
              </a:rPr>
              <a:t>	</a:t>
            </a:r>
            <a:r>
              <a:rPr lang="es-ES" sz="2800" b="1" dirty="0">
                <a:solidFill>
                  <a:srgbClr val="FF0000"/>
                </a:solidFill>
              </a:rPr>
              <a:t>VEYA                  </a:t>
            </a:r>
            <a:r>
              <a:rPr lang="tr-TR" sz="2800" b="1" dirty="0">
                <a:solidFill>
                  <a:srgbClr val="FF0000"/>
                </a:solidFill>
              </a:rPr>
              <a:t>	</a:t>
            </a:r>
            <a:r>
              <a:rPr lang="es-ES" sz="2800" b="1" dirty="0">
                <a:solidFill>
                  <a:srgbClr val="FF0000"/>
                </a:solidFill>
              </a:rPr>
              <a:t>DEĞİL</a:t>
            </a:r>
            <a:endParaRPr lang="es-ES" sz="2800" dirty="0">
              <a:solidFill>
                <a:srgbClr val="FF0000"/>
              </a:solidFill>
            </a:endParaRPr>
          </a:p>
          <a:p>
            <a:pPr fontAlgn="base"/>
            <a:r>
              <a:rPr lang="tr-TR" sz="2800" dirty="0"/>
              <a:t>  </a:t>
            </a:r>
            <a:r>
              <a:rPr lang="es-ES" sz="2800" dirty="0"/>
              <a:t>0.0=0                 </a:t>
            </a:r>
            <a:r>
              <a:rPr lang="tr-TR" sz="2800" dirty="0"/>
              <a:t>	</a:t>
            </a:r>
            <a:r>
              <a:rPr lang="es-ES" sz="2800" dirty="0"/>
              <a:t> </a:t>
            </a:r>
            <a:r>
              <a:rPr lang="tr-TR" sz="2800" dirty="0"/>
              <a:t>	</a:t>
            </a:r>
            <a:r>
              <a:rPr lang="es-ES" sz="2800" dirty="0"/>
              <a:t>0+0=0            </a:t>
            </a:r>
            <a:r>
              <a:rPr lang="es-ES" sz="2800" b="1" dirty="0"/>
              <a:t> </a:t>
            </a:r>
            <a:r>
              <a:rPr lang="tr-TR" sz="2800" b="1" dirty="0"/>
              <a:t>	    </a:t>
            </a:r>
            <a:r>
              <a:rPr lang="es-ES" sz="2800" dirty="0"/>
              <a:t>0=1</a:t>
            </a:r>
          </a:p>
          <a:p>
            <a:pPr fontAlgn="base"/>
            <a:r>
              <a:rPr lang="tr-TR" sz="2800" dirty="0"/>
              <a:t>  </a:t>
            </a:r>
            <a:r>
              <a:rPr lang="es-ES" sz="2800" dirty="0"/>
              <a:t>0.1=0                 </a:t>
            </a:r>
            <a:r>
              <a:rPr lang="tr-TR" sz="2800" dirty="0"/>
              <a:t>	</a:t>
            </a:r>
            <a:r>
              <a:rPr lang="es-ES" sz="2800" dirty="0"/>
              <a:t> </a:t>
            </a:r>
            <a:r>
              <a:rPr lang="tr-TR" sz="2800" dirty="0"/>
              <a:t>	</a:t>
            </a:r>
            <a:r>
              <a:rPr lang="es-ES" sz="2800" dirty="0"/>
              <a:t>0+1=1                </a:t>
            </a:r>
            <a:r>
              <a:rPr lang="tr-TR" sz="2800" dirty="0"/>
              <a:t>	    </a:t>
            </a:r>
            <a:r>
              <a:rPr lang="es-ES" sz="2800" dirty="0"/>
              <a:t>1=0</a:t>
            </a:r>
          </a:p>
          <a:p>
            <a:pPr fontAlgn="base"/>
            <a:r>
              <a:rPr lang="tr-TR" sz="2800" dirty="0"/>
              <a:t>  </a:t>
            </a:r>
            <a:r>
              <a:rPr lang="es-ES" sz="2800" dirty="0"/>
              <a:t>1.0=0                  </a:t>
            </a:r>
            <a:r>
              <a:rPr lang="tr-TR" sz="2800" dirty="0"/>
              <a:t>		</a:t>
            </a:r>
            <a:r>
              <a:rPr lang="es-ES" sz="2800" dirty="0"/>
              <a:t>1+0=1</a:t>
            </a:r>
          </a:p>
          <a:p>
            <a:pPr fontAlgn="base"/>
            <a:r>
              <a:rPr lang="tr-TR" sz="2800" dirty="0"/>
              <a:t>  </a:t>
            </a:r>
            <a:r>
              <a:rPr lang="es-ES" sz="2800" dirty="0"/>
              <a:t>1.1=1                  </a:t>
            </a:r>
            <a:r>
              <a:rPr lang="tr-TR" sz="2800" dirty="0"/>
              <a:t>		</a:t>
            </a:r>
            <a:r>
              <a:rPr lang="es-ES" sz="2800" dirty="0"/>
              <a:t>1+1=1</a:t>
            </a:r>
          </a:p>
          <a:p>
            <a:endParaRPr lang="tr-TR" sz="2800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err="1"/>
              <a:t>Boolean</a:t>
            </a:r>
            <a:r>
              <a:rPr lang="tr-TR" dirty="0"/>
              <a:t> Matematiği</a:t>
            </a:r>
          </a:p>
        </p:txBody>
      </p:sp>
    </p:spTree>
    <p:extLst>
      <p:ext uri="{BB962C8B-B14F-4D97-AF65-F5344CB8AC3E}">
        <p14:creationId xmlns:p14="http://schemas.microsoft.com/office/powerpoint/2010/main" val="429933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Boolean</a:t>
            </a:r>
            <a:r>
              <a:rPr lang="tr-TR" dirty="0"/>
              <a:t> Toplama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992879"/>
            <a:ext cx="10058400" cy="4023360"/>
          </a:xfrm>
        </p:spPr>
        <p:txBody>
          <a:bodyPr/>
          <a:lstStyle/>
          <a:p>
            <a:r>
              <a:rPr lang="tr-TR" dirty="0" err="1"/>
              <a:t>Boolean</a:t>
            </a:r>
            <a:r>
              <a:rPr lang="tr-TR" dirty="0"/>
              <a:t> toplama </a:t>
            </a:r>
            <a:r>
              <a:rPr lang="tr-TR" dirty="0">
                <a:solidFill>
                  <a:srgbClr val="FF0000"/>
                </a:solidFill>
              </a:rPr>
              <a:t>VEYA </a:t>
            </a:r>
            <a:r>
              <a:rPr lang="tr-TR" dirty="0"/>
              <a:t>işlemine eşittir. </a:t>
            </a:r>
          </a:p>
          <a:p>
            <a:r>
              <a:rPr lang="tr-TR" b="1" dirty="0"/>
              <a:t>Toplamanın kuralı: 	</a:t>
            </a:r>
            <a:r>
              <a:rPr lang="tr-TR" dirty="0"/>
              <a:t>0+0=0 		0+1=1 		1+0=1 		1+1=1 </a:t>
            </a:r>
          </a:p>
          <a:p>
            <a:r>
              <a:rPr lang="tr-TR" b="1" dirty="0">
                <a:solidFill>
                  <a:srgbClr val="FF0000"/>
                </a:solidFill>
              </a:rPr>
              <a:t>VEYA</a:t>
            </a:r>
            <a:r>
              <a:rPr lang="tr-TR" b="1" dirty="0"/>
              <a:t> </a:t>
            </a:r>
            <a:r>
              <a:rPr lang="tr-TR" dirty="0"/>
              <a:t>işleminin sonucunun 1 olması için; değişkenlerden birinin 1 olması yeterlidir. </a:t>
            </a:r>
          </a:p>
          <a:p>
            <a:r>
              <a:rPr lang="tr-TR" dirty="0"/>
              <a:t>Eğer hepsi 0 ise sonuç da </a:t>
            </a:r>
            <a:r>
              <a:rPr lang="tr-TR" b="1" u="sng" dirty="0"/>
              <a:t>sıfırdır</a:t>
            </a:r>
            <a:r>
              <a:rPr lang="tr-TR" b="1" dirty="0"/>
              <a:t>.</a:t>
            </a:r>
            <a:r>
              <a:rPr lang="tr-TR" dirty="0"/>
              <a:t> Fakat bir tane 1 olması sonucu 1 yapar.</a:t>
            </a:r>
          </a:p>
          <a:p>
            <a:pPr marL="0" fontAlgn="base"/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4145279" y="3930987"/>
            <a:ext cx="220296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pt-BR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+ A = </a:t>
            </a:r>
            <a:r>
              <a:rPr lang="pt-B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tr-TR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pt-BR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+ A = </a:t>
            </a:r>
            <a:r>
              <a:rPr lang="pt-B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pPr fontAlgn="base"/>
            <a:r>
              <a:rPr lang="pt-BR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+ A = </a:t>
            </a:r>
            <a:r>
              <a:rPr lang="pt-B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  <a:p>
            <a:pPr fontAlgn="base"/>
            <a:r>
              <a:rPr lang="pt-BR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+ A ’</a:t>
            </a:r>
            <a:r>
              <a:rPr lang="tr-TR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pt-B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869489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Boolean</a:t>
            </a:r>
            <a:r>
              <a:rPr lang="tr-TR" dirty="0"/>
              <a:t> Çarpma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991739"/>
            <a:ext cx="9570720" cy="211294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dirty="0" err="1"/>
              <a:t>Boolean</a:t>
            </a:r>
            <a:r>
              <a:rPr lang="tr-TR" dirty="0"/>
              <a:t> çarpma </a:t>
            </a:r>
            <a:r>
              <a:rPr lang="tr-TR" b="1" dirty="0">
                <a:solidFill>
                  <a:srgbClr val="FF0000"/>
                </a:solidFill>
              </a:rPr>
              <a:t>VE</a:t>
            </a:r>
            <a:r>
              <a:rPr lang="tr-TR" dirty="0"/>
              <a:t> işlemine eşdeğerdir.</a:t>
            </a:r>
          </a:p>
          <a:p>
            <a:pPr marL="0" indent="0">
              <a:buNone/>
            </a:pPr>
            <a:r>
              <a:rPr lang="tr-TR" b="1" dirty="0"/>
              <a:t>Çarpmanın kuralı: 	</a:t>
            </a:r>
            <a:r>
              <a:rPr lang="tr-TR" dirty="0"/>
              <a:t>0.0=0 		0.1=0 		1.0=0 		1.1=1 </a:t>
            </a:r>
          </a:p>
          <a:p>
            <a:pPr marL="0" indent="0">
              <a:buNone/>
            </a:pPr>
            <a:r>
              <a:rPr lang="tr-TR" dirty="0"/>
              <a:t>Girişlerden biri </a:t>
            </a:r>
            <a:r>
              <a:rPr lang="tr-TR" b="1" u="sng" dirty="0"/>
              <a:t>sıfır</a:t>
            </a:r>
            <a:r>
              <a:rPr lang="tr-TR" dirty="0"/>
              <a:t> olduğunda çıkış </a:t>
            </a:r>
            <a:r>
              <a:rPr lang="tr-TR" dirty="0">
                <a:solidFill>
                  <a:srgbClr val="FF0000"/>
                </a:solidFill>
              </a:rPr>
              <a:t>0</a:t>
            </a:r>
            <a:r>
              <a:rPr lang="tr-TR" dirty="0"/>
              <a:t>, tümü </a:t>
            </a:r>
            <a:r>
              <a:rPr lang="tr-TR" b="1" u="sng" dirty="0"/>
              <a:t>bir</a:t>
            </a:r>
            <a:r>
              <a:rPr lang="tr-TR" dirty="0"/>
              <a:t> olduğunda çıkış </a:t>
            </a:r>
            <a:r>
              <a:rPr lang="tr-TR" dirty="0">
                <a:solidFill>
                  <a:srgbClr val="FF0000"/>
                </a:solidFill>
              </a:rPr>
              <a:t>1</a:t>
            </a:r>
            <a:r>
              <a:rPr lang="tr-TR" dirty="0"/>
              <a:t>’dir.</a:t>
            </a:r>
          </a:p>
          <a:p>
            <a:pPr marL="0" indent="0">
              <a:buNone/>
            </a:pPr>
            <a:r>
              <a:rPr lang="tr-TR" b="1" u="sng" dirty="0"/>
              <a:t>Özetle; </a:t>
            </a:r>
            <a:r>
              <a:rPr lang="tr-TR" b="1" dirty="0">
                <a:solidFill>
                  <a:srgbClr val="FF0000"/>
                </a:solidFill>
              </a:rPr>
              <a:t>VE</a:t>
            </a:r>
            <a:r>
              <a:rPr lang="tr-TR" dirty="0"/>
              <a:t> işleminin sonucunun 1 olması içinse değişkenlerinin hepsinin 1 olması gerekir. Eğer biri 0 olursa </a:t>
            </a:r>
            <a:r>
              <a:rPr lang="tr-TR" b="1" dirty="0">
                <a:solidFill>
                  <a:srgbClr val="FF0000"/>
                </a:solidFill>
              </a:rPr>
              <a:t>“ve”</a:t>
            </a:r>
            <a:r>
              <a:rPr lang="tr-TR" dirty="0"/>
              <a:t> </a:t>
            </a:r>
            <a:r>
              <a:rPr lang="tr-TR" dirty="0" err="1"/>
              <a:t>nin</a:t>
            </a:r>
            <a:r>
              <a:rPr lang="tr-TR" dirty="0"/>
              <a:t> anlamına uygun olarak zincir kopar ve sonuç 0 olur.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4746190" y="4243453"/>
            <a:ext cx="192787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pt-BR" sz="2800" spc="3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. A = </a:t>
            </a:r>
            <a:r>
              <a:rPr lang="pt-BR" sz="2800" b="1" spc="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tr-TR" sz="2800" b="1" spc="3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pt-BR" sz="2800" spc="3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. A = </a:t>
            </a:r>
            <a:r>
              <a:rPr lang="pt-BR" sz="2800" b="1" spc="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tr-TR" sz="2800" b="1" spc="3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pt-BR" sz="2800" spc="3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. A = </a:t>
            </a:r>
            <a:r>
              <a:rPr lang="pt-BR" sz="2800" b="1" spc="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  <a:p>
            <a:pPr fontAlgn="base"/>
            <a:r>
              <a:rPr lang="pt-BR" sz="2800" spc="3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A ’</a:t>
            </a:r>
            <a:r>
              <a:rPr lang="tr-TR" sz="2800" spc="3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pt-BR" sz="2800" spc="3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800" b="1" spc="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144991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İçerik Yer Tutucusu 2"/>
          <p:cNvSpPr>
            <a:spLocks noGrp="1"/>
          </p:cNvSpPr>
          <p:nvPr>
            <p:ph idx="1"/>
          </p:nvPr>
        </p:nvSpPr>
        <p:spPr>
          <a:xfrm>
            <a:off x="1118548" y="1987303"/>
            <a:ext cx="10705590" cy="4203290"/>
          </a:xfrm>
        </p:spPr>
        <p:txBody>
          <a:bodyPr>
            <a:normAutofit/>
          </a:bodyPr>
          <a:lstStyle/>
          <a:p>
            <a:pPr algn="just"/>
            <a:r>
              <a:rPr lang="tr-TR" sz="2400" b="1" dirty="0">
                <a:solidFill>
                  <a:srgbClr val="FF0000"/>
                </a:solidFill>
              </a:rPr>
              <a:t>Yer Değiştirme Kanunu: </a:t>
            </a:r>
            <a:r>
              <a:rPr lang="tr-TR" dirty="0"/>
              <a:t>VE – VEYA işlemlerinde değişkenlerin sırası önemli değildir. </a:t>
            </a:r>
          </a:p>
          <a:p>
            <a:pPr algn="ctr"/>
            <a:endParaRPr lang="tr-TR" dirty="0"/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>
                <a:solidFill>
                  <a:srgbClr val="FF0000"/>
                </a:solidFill>
              </a:rPr>
              <a:t>A + B = B + A</a:t>
            </a:r>
          </a:p>
          <a:p>
            <a:pPr marL="0" indent="0" algn="ctr">
              <a:buNone/>
            </a:pPr>
            <a:endParaRPr lang="tr-TR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tr-TR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tr-TR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tr-TR" dirty="0">
                <a:solidFill>
                  <a:srgbClr val="FF0000"/>
                </a:solidFill>
              </a:rPr>
              <a:t>ABC=BCA</a:t>
            </a:r>
          </a:p>
        </p:txBody>
      </p:sp>
      <p:sp>
        <p:nvSpPr>
          <p:cNvPr id="10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err="1"/>
              <a:t>Boolean</a:t>
            </a:r>
            <a:r>
              <a:rPr lang="tr-TR" dirty="0"/>
              <a:t> Kanunları 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447256" y="3357166"/>
            <a:ext cx="3314700" cy="7239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860600" y="3159160"/>
            <a:ext cx="3295080" cy="720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515722" y="4799753"/>
            <a:ext cx="3419475" cy="106680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0600" y="4644023"/>
            <a:ext cx="3421440" cy="113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753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/>
          <p:cNvSpPr>
            <a:spLocks noGrp="1"/>
          </p:cNvSpPr>
          <p:nvPr>
            <p:ph idx="1"/>
          </p:nvPr>
        </p:nvSpPr>
        <p:spPr>
          <a:xfrm>
            <a:off x="1118548" y="1987303"/>
            <a:ext cx="10705590" cy="4203290"/>
          </a:xfrm>
        </p:spPr>
        <p:txBody>
          <a:bodyPr>
            <a:normAutofit/>
          </a:bodyPr>
          <a:lstStyle/>
          <a:p>
            <a:pPr algn="just"/>
            <a:r>
              <a:rPr lang="tr-TR" sz="2400" b="1" dirty="0">
                <a:solidFill>
                  <a:srgbClr val="FF0000"/>
                </a:solidFill>
              </a:rPr>
              <a:t>Birleştirme Kanunu: </a:t>
            </a:r>
            <a:r>
              <a:rPr lang="tr-TR" dirty="0"/>
              <a:t>VE, VEYA işlemlerinde birleşme özelliği uygulanabilir. </a:t>
            </a:r>
          </a:p>
          <a:p>
            <a:pPr algn="just"/>
            <a:endParaRPr lang="tr-TR" dirty="0"/>
          </a:p>
          <a:p>
            <a:pPr algn="just"/>
            <a:endParaRPr lang="tr-TR" dirty="0"/>
          </a:p>
          <a:p>
            <a:pPr marL="0" indent="0" algn="just">
              <a:buNone/>
            </a:pPr>
            <a:r>
              <a:rPr lang="tr-TR" dirty="0"/>
              <a:t>                                                              </a:t>
            </a:r>
            <a:r>
              <a:rPr lang="tr-TR" dirty="0">
                <a:solidFill>
                  <a:srgbClr val="FF0000"/>
                </a:solidFill>
              </a:rPr>
              <a:t>A + (B + C) = (A + B) + C </a:t>
            </a:r>
          </a:p>
          <a:p>
            <a:pPr marL="0" indent="0" algn="just">
              <a:buNone/>
            </a:pPr>
            <a:endParaRPr lang="tr-T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tr-T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tr-T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                                                                     (AB)C=A(BC)</a:t>
            </a:r>
          </a:p>
        </p:txBody>
      </p:sp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err="1"/>
              <a:t>Boolean</a:t>
            </a:r>
            <a:r>
              <a:rPr lang="tr-TR" dirty="0"/>
              <a:t> Kanunları 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r="7005"/>
          <a:stretch/>
        </p:blipFill>
        <p:spPr>
          <a:xfrm>
            <a:off x="975492" y="2793548"/>
            <a:ext cx="3932839" cy="129540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r="1381"/>
          <a:stretch/>
        </p:blipFill>
        <p:spPr>
          <a:xfrm>
            <a:off x="8065781" y="2873689"/>
            <a:ext cx="3901413" cy="133440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97280" y="4689419"/>
            <a:ext cx="3638550" cy="1304925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914940" y="4735826"/>
            <a:ext cx="3635280" cy="12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950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3662</TotalTime>
  <Words>258</Words>
  <Application>Microsoft Office PowerPoint</Application>
  <PresentationFormat>Geniş ekran</PresentationFormat>
  <Paragraphs>76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Calibri</vt:lpstr>
      <vt:lpstr>Times New Roman</vt:lpstr>
      <vt:lpstr>temaacik</vt:lpstr>
      <vt:lpstr>Boolean Matematiği</vt:lpstr>
      <vt:lpstr>Ders İçeriği</vt:lpstr>
      <vt:lpstr>Boolean Matematiği</vt:lpstr>
      <vt:lpstr>Boolean Matematiği</vt:lpstr>
      <vt:lpstr>Boolean Matematiği</vt:lpstr>
      <vt:lpstr>Boolean Toplama</vt:lpstr>
      <vt:lpstr>Boolean Çarpma</vt:lpstr>
      <vt:lpstr>Boolean Kanunları </vt:lpstr>
      <vt:lpstr>Boolean Kanunları </vt:lpstr>
      <vt:lpstr>Boolean Kanunları 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Burcu.Yakisir.Girgin</cp:lastModifiedBy>
  <cp:revision>173</cp:revision>
  <dcterms:created xsi:type="dcterms:W3CDTF">2017-11-13T19:25:20Z</dcterms:created>
  <dcterms:modified xsi:type="dcterms:W3CDTF">2018-01-28T12:14:50Z</dcterms:modified>
</cp:coreProperties>
</file>