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1" d="100"/>
          <a:sy n="91" d="100"/>
        </p:scale>
        <p:origin x="53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5E78AD12-7B23-4895-ADE1-B0AA27147127}" type="datetimeFigureOut">
              <a:rPr lang="tr-TR" smtClean="0"/>
              <a:t>19.9.2019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AEE9025-D578-4CC2-96E4-858E471D2290}" type="slidenum">
              <a:rPr lang="tr-TR" smtClean="0"/>
              <a:t>‹#›</a:t>
            </a:fld>
            <a:endParaRPr lang="tr-TR"/>
          </a:p>
        </p:txBody>
      </p:sp>
    </p:spTree>
    <p:extLst>
      <p:ext uri="{BB962C8B-B14F-4D97-AF65-F5344CB8AC3E}">
        <p14:creationId xmlns:p14="http://schemas.microsoft.com/office/powerpoint/2010/main" val="23226788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E78AD12-7B23-4895-ADE1-B0AA27147127}" type="datetimeFigureOut">
              <a:rPr lang="tr-TR" smtClean="0"/>
              <a:t>19.9.2019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AEE9025-D578-4CC2-96E4-858E471D2290}" type="slidenum">
              <a:rPr lang="tr-TR" smtClean="0"/>
              <a:t>‹#›</a:t>
            </a:fld>
            <a:endParaRPr lang="tr-TR"/>
          </a:p>
        </p:txBody>
      </p:sp>
    </p:spTree>
    <p:extLst>
      <p:ext uri="{BB962C8B-B14F-4D97-AF65-F5344CB8AC3E}">
        <p14:creationId xmlns:p14="http://schemas.microsoft.com/office/powerpoint/2010/main" val="13785125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E78AD12-7B23-4895-ADE1-B0AA27147127}" type="datetimeFigureOut">
              <a:rPr lang="tr-TR" smtClean="0"/>
              <a:t>19.9.2019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AEE9025-D578-4CC2-96E4-858E471D2290}" type="slidenum">
              <a:rPr lang="tr-TR" smtClean="0"/>
              <a:t>‹#›</a:t>
            </a:fld>
            <a:endParaRPr lang="tr-TR"/>
          </a:p>
        </p:txBody>
      </p:sp>
    </p:spTree>
    <p:extLst>
      <p:ext uri="{BB962C8B-B14F-4D97-AF65-F5344CB8AC3E}">
        <p14:creationId xmlns:p14="http://schemas.microsoft.com/office/powerpoint/2010/main" val="15761556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E78AD12-7B23-4895-ADE1-B0AA27147127}" type="datetimeFigureOut">
              <a:rPr lang="tr-TR" smtClean="0"/>
              <a:t>19.9.2019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AEE9025-D578-4CC2-96E4-858E471D2290}" type="slidenum">
              <a:rPr lang="tr-TR" smtClean="0"/>
              <a:t>‹#›</a:t>
            </a:fld>
            <a:endParaRPr lang="tr-TR"/>
          </a:p>
        </p:txBody>
      </p:sp>
    </p:spTree>
    <p:extLst>
      <p:ext uri="{BB962C8B-B14F-4D97-AF65-F5344CB8AC3E}">
        <p14:creationId xmlns:p14="http://schemas.microsoft.com/office/powerpoint/2010/main" val="29130279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5E78AD12-7B23-4895-ADE1-B0AA27147127}" type="datetimeFigureOut">
              <a:rPr lang="tr-TR" smtClean="0"/>
              <a:t>19.9.2019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AEE9025-D578-4CC2-96E4-858E471D2290}" type="slidenum">
              <a:rPr lang="tr-TR" smtClean="0"/>
              <a:t>‹#›</a:t>
            </a:fld>
            <a:endParaRPr lang="tr-TR"/>
          </a:p>
        </p:txBody>
      </p:sp>
    </p:spTree>
    <p:extLst>
      <p:ext uri="{BB962C8B-B14F-4D97-AF65-F5344CB8AC3E}">
        <p14:creationId xmlns:p14="http://schemas.microsoft.com/office/powerpoint/2010/main" val="36088906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E78AD12-7B23-4895-ADE1-B0AA27147127}" type="datetimeFigureOut">
              <a:rPr lang="tr-TR" smtClean="0"/>
              <a:t>19.9.2019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AEE9025-D578-4CC2-96E4-858E471D2290}" type="slidenum">
              <a:rPr lang="tr-TR" smtClean="0"/>
              <a:t>‹#›</a:t>
            </a:fld>
            <a:endParaRPr lang="tr-TR"/>
          </a:p>
        </p:txBody>
      </p:sp>
    </p:spTree>
    <p:extLst>
      <p:ext uri="{BB962C8B-B14F-4D97-AF65-F5344CB8AC3E}">
        <p14:creationId xmlns:p14="http://schemas.microsoft.com/office/powerpoint/2010/main" val="4197522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E78AD12-7B23-4895-ADE1-B0AA27147127}" type="datetimeFigureOut">
              <a:rPr lang="tr-TR" smtClean="0"/>
              <a:t>19.9.2019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1AEE9025-D578-4CC2-96E4-858E471D2290}" type="slidenum">
              <a:rPr lang="tr-TR" smtClean="0"/>
              <a:t>‹#›</a:t>
            </a:fld>
            <a:endParaRPr lang="tr-TR"/>
          </a:p>
        </p:txBody>
      </p:sp>
    </p:spTree>
    <p:extLst>
      <p:ext uri="{BB962C8B-B14F-4D97-AF65-F5344CB8AC3E}">
        <p14:creationId xmlns:p14="http://schemas.microsoft.com/office/powerpoint/2010/main" val="18354361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E78AD12-7B23-4895-ADE1-B0AA27147127}" type="datetimeFigureOut">
              <a:rPr lang="tr-TR" smtClean="0"/>
              <a:t>19.9.2019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1AEE9025-D578-4CC2-96E4-858E471D2290}" type="slidenum">
              <a:rPr lang="tr-TR" smtClean="0"/>
              <a:t>‹#›</a:t>
            </a:fld>
            <a:endParaRPr lang="tr-TR"/>
          </a:p>
        </p:txBody>
      </p:sp>
    </p:spTree>
    <p:extLst>
      <p:ext uri="{BB962C8B-B14F-4D97-AF65-F5344CB8AC3E}">
        <p14:creationId xmlns:p14="http://schemas.microsoft.com/office/powerpoint/2010/main" val="22057269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E78AD12-7B23-4895-ADE1-B0AA27147127}" type="datetimeFigureOut">
              <a:rPr lang="tr-TR" smtClean="0"/>
              <a:t>19.9.2019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1AEE9025-D578-4CC2-96E4-858E471D2290}" type="slidenum">
              <a:rPr lang="tr-TR" smtClean="0"/>
              <a:t>‹#›</a:t>
            </a:fld>
            <a:endParaRPr lang="tr-TR"/>
          </a:p>
        </p:txBody>
      </p:sp>
    </p:spTree>
    <p:extLst>
      <p:ext uri="{BB962C8B-B14F-4D97-AF65-F5344CB8AC3E}">
        <p14:creationId xmlns:p14="http://schemas.microsoft.com/office/powerpoint/2010/main" val="3605726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5E78AD12-7B23-4895-ADE1-B0AA27147127}" type="datetimeFigureOut">
              <a:rPr lang="tr-TR" smtClean="0"/>
              <a:t>19.9.2019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AEE9025-D578-4CC2-96E4-858E471D2290}" type="slidenum">
              <a:rPr lang="tr-TR" smtClean="0"/>
              <a:t>‹#›</a:t>
            </a:fld>
            <a:endParaRPr lang="tr-TR"/>
          </a:p>
        </p:txBody>
      </p:sp>
    </p:spTree>
    <p:extLst>
      <p:ext uri="{BB962C8B-B14F-4D97-AF65-F5344CB8AC3E}">
        <p14:creationId xmlns:p14="http://schemas.microsoft.com/office/powerpoint/2010/main" val="31131327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5E78AD12-7B23-4895-ADE1-B0AA27147127}" type="datetimeFigureOut">
              <a:rPr lang="tr-TR" smtClean="0"/>
              <a:t>19.9.2019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AEE9025-D578-4CC2-96E4-858E471D2290}" type="slidenum">
              <a:rPr lang="tr-TR" smtClean="0"/>
              <a:t>‹#›</a:t>
            </a:fld>
            <a:endParaRPr lang="tr-TR"/>
          </a:p>
        </p:txBody>
      </p:sp>
    </p:spTree>
    <p:extLst>
      <p:ext uri="{BB962C8B-B14F-4D97-AF65-F5344CB8AC3E}">
        <p14:creationId xmlns:p14="http://schemas.microsoft.com/office/powerpoint/2010/main" val="16675175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E78AD12-7B23-4895-ADE1-B0AA27147127}" type="datetimeFigureOut">
              <a:rPr lang="tr-TR" smtClean="0"/>
              <a:t>19.9.2019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EE9025-D578-4CC2-96E4-858E471D2290}" type="slidenum">
              <a:rPr lang="tr-TR" smtClean="0"/>
              <a:t>‹#›</a:t>
            </a:fld>
            <a:endParaRPr lang="tr-TR"/>
          </a:p>
        </p:txBody>
      </p:sp>
    </p:spTree>
    <p:extLst>
      <p:ext uri="{BB962C8B-B14F-4D97-AF65-F5344CB8AC3E}">
        <p14:creationId xmlns:p14="http://schemas.microsoft.com/office/powerpoint/2010/main" val="32201940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Kamu Diplomasisi ve Ulus Markalaşması</a:t>
            </a:r>
            <a:endParaRPr lang="tr-TR" dirty="0"/>
          </a:p>
        </p:txBody>
      </p:sp>
      <p:sp>
        <p:nvSpPr>
          <p:cNvPr id="3" name="Alt Başlık 2"/>
          <p:cNvSpPr>
            <a:spLocks noGrp="1"/>
          </p:cNvSpPr>
          <p:nvPr>
            <p:ph type="subTitle" idx="1"/>
          </p:nvPr>
        </p:nvSpPr>
        <p:spPr/>
        <p:txBody>
          <a:bodyPr/>
          <a:lstStyle/>
          <a:p>
            <a:r>
              <a:rPr lang="tr-TR" dirty="0" smtClean="0"/>
              <a:t>Doç. Dr. Aslı Yağmurlu</a:t>
            </a:r>
            <a:endParaRPr lang="tr-TR" dirty="0"/>
          </a:p>
        </p:txBody>
      </p:sp>
    </p:spTree>
    <p:extLst>
      <p:ext uri="{BB962C8B-B14F-4D97-AF65-F5344CB8AC3E}">
        <p14:creationId xmlns:p14="http://schemas.microsoft.com/office/powerpoint/2010/main" val="38393236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smtClean="0"/>
              <a:t>Ulus markalamaya etkinliğine yönelik üç farklı yaklaşım olduğunu ifade eden yazarlar bulunmaktadır. </a:t>
            </a:r>
            <a:r>
              <a:rPr lang="tr-TR" dirty="0" err="1" smtClean="0"/>
              <a:t>Biancha</a:t>
            </a:r>
            <a:r>
              <a:rPr lang="tr-TR" dirty="0" smtClean="0"/>
              <a:t> </a:t>
            </a:r>
            <a:r>
              <a:rPr lang="tr-TR" dirty="0" err="1" smtClean="0"/>
              <a:t>Cheregi’ye</a:t>
            </a:r>
            <a:r>
              <a:rPr lang="tr-TR" dirty="0" smtClean="0"/>
              <a:t> göre, pazarlama, halkla ilişkiler ve kamu diplomasisi ulus markalaşmasını açıklayabilecek üç kaynağı </a:t>
            </a:r>
            <a:r>
              <a:rPr lang="tr-TR" dirty="0" err="1" smtClean="0"/>
              <a:t>olulşturmaktadır</a:t>
            </a:r>
            <a:r>
              <a:rPr lang="tr-TR" dirty="0" smtClean="0"/>
              <a:t>. Bunlardan ilki pazarlama yaklaşımına dayanan ve ulusal markaların duygusal nitelikleriyle ulusal kimlik ve dolayısıyla ulus markalaşması ilişkisine odaklanmaktadırlar. İkinci yaklaşım uluslararası halkla ilişkiler yaklaşımıdır. Tanıtım etkinliklerinin yanı sıra siyasal, kültürel ve ekonomik aktörlerin de ulus markalaşma sürecinde önemli olduğuna vurgu yapmaktadırlar. Son olarak da kamu diplomasi yaklaşımı bulunmaktadır. Ulus markalaşmasının kamu diplomasinin bir alt başlığı olarak değerlendiren bu bakış açısı </a:t>
            </a:r>
            <a:r>
              <a:rPr lang="tr-TR" dirty="0" err="1" smtClean="0"/>
              <a:t>neo</a:t>
            </a:r>
            <a:r>
              <a:rPr lang="tr-TR" dirty="0" smtClean="0"/>
              <a:t>-liberal bir proje olarak günümüz küresel-kapitalist dünya sistemi içinde ulusal kimliğin yeni bir sunum biçimi olarak değerlendirilmektedir (</a:t>
            </a:r>
            <a:r>
              <a:rPr lang="tr-TR" dirty="0" err="1" smtClean="0"/>
              <a:t>Cheregi</a:t>
            </a:r>
            <a:r>
              <a:rPr lang="tr-TR" dirty="0" smtClean="0"/>
              <a:t>, 2018: 86). </a:t>
            </a:r>
            <a:endParaRPr lang="tr-TR" dirty="0"/>
          </a:p>
        </p:txBody>
      </p:sp>
    </p:spTree>
    <p:extLst>
      <p:ext uri="{BB962C8B-B14F-4D97-AF65-F5344CB8AC3E}">
        <p14:creationId xmlns:p14="http://schemas.microsoft.com/office/powerpoint/2010/main" val="22559161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smtClean="0"/>
              <a:t>Kamu diplomasisinin kuram ve uygulama yönünden Amerikan kökenli bir pratik olduğu ifade edilmekteyken, ulus markalaşmasının Avrupa ama özellikle İngiliz kökenli bir alan olduğu ifade edilmektedir (</a:t>
            </a:r>
            <a:r>
              <a:rPr lang="tr-TR" dirty="0" err="1" smtClean="0"/>
              <a:t>Szondi</a:t>
            </a:r>
            <a:r>
              <a:rPr lang="tr-TR" dirty="0" smtClean="0"/>
              <a:t>, 2008: 1). Kamu diplomasisi ilk kez günümüzdeki anlamıyla </a:t>
            </a:r>
            <a:r>
              <a:rPr lang="tr-TR" dirty="0" err="1" smtClean="0"/>
              <a:t>Edmund</a:t>
            </a:r>
            <a:r>
              <a:rPr lang="tr-TR" dirty="0" smtClean="0"/>
              <a:t> </a:t>
            </a:r>
            <a:r>
              <a:rPr lang="tr-TR" dirty="0" err="1" smtClean="0"/>
              <a:t>Gullion</a:t>
            </a:r>
            <a:r>
              <a:rPr lang="tr-TR" dirty="0" smtClean="0"/>
              <a:t> tarafından </a:t>
            </a:r>
            <a:r>
              <a:rPr lang="tr-TR" dirty="0" err="1" smtClean="0"/>
              <a:t>Murroy</a:t>
            </a:r>
            <a:r>
              <a:rPr lang="tr-TR" dirty="0" smtClean="0"/>
              <a:t> Center broşüründe yabancı ülkelerdeki kamuoyunu biçimlendirmek için kullandıkları bir yöntem olarak tanımlanmış ve 1960’larda Soğuk Savaş döneminde kullanılmıştır. Soğuk Savaş bittikten sonra alan popülerliğini yitirmiş ancak özellikle 11 Eylül 2001 tarihinde ABD’de gerçekleşen terör saldırıları ABD’nin tekrar kamu diplomasisi faaliyetleri içine girmesine sebep olmuştur.  Ulus markalaşması ise ilk olarak </a:t>
            </a:r>
            <a:r>
              <a:rPr lang="tr-TR" dirty="0" err="1" smtClean="0"/>
              <a:t>Simon</a:t>
            </a:r>
            <a:r>
              <a:rPr lang="tr-TR" dirty="0" smtClean="0"/>
              <a:t> </a:t>
            </a:r>
            <a:r>
              <a:rPr lang="tr-TR" dirty="0" err="1" smtClean="0"/>
              <a:t>Anholt</a:t>
            </a:r>
            <a:r>
              <a:rPr lang="tr-TR" dirty="0" smtClean="0"/>
              <a:t> tarafından tanımlanmış ve özellikle Sovyetler Birliği’nin dağılma sürecinde popüler hale gelmiştir. Bu dönemde ilk uygulamalar İngiliz Ajansları tarafından özellikle bağımsızlıklarını yeni kazanmış Doğu Avrupa ülkeleri için gerçekleştirilmiştir. </a:t>
            </a:r>
            <a:endParaRPr lang="tr-TR" dirty="0"/>
          </a:p>
        </p:txBody>
      </p:sp>
    </p:spTree>
    <p:extLst>
      <p:ext uri="{BB962C8B-B14F-4D97-AF65-F5344CB8AC3E}">
        <p14:creationId xmlns:p14="http://schemas.microsoft.com/office/powerpoint/2010/main" val="17015222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Ulus markalaşması logoları</a:t>
            </a:r>
            <a:endParaRPr lang="tr-TR" dirty="0"/>
          </a:p>
        </p:txBody>
      </p:sp>
      <p:pic>
        <p:nvPicPr>
          <p:cNvPr id="4" name="İçerik Yer Tutucusu 3"/>
          <p:cNvPicPr>
            <a:picLocks noGrp="1" noChangeAspect="1"/>
          </p:cNvPicPr>
          <p:nvPr>
            <p:ph idx="1"/>
          </p:nvPr>
        </p:nvPicPr>
        <p:blipFill>
          <a:blip r:embed="rId2"/>
          <a:stretch>
            <a:fillRect/>
          </a:stretch>
        </p:blipFill>
        <p:spPr>
          <a:xfrm>
            <a:off x="2831212" y="3184634"/>
            <a:ext cx="4891169" cy="2451181"/>
          </a:xfrm>
          <a:prstGeom prst="rect">
            <a:avLst/>
          </a:prstGeom>
        </p:spPr>
      </p:pic>
      <p:pic>
        <p:nvPicPr>
          <p:cNvPr id="5" name="Resim 4"/>
          <p:cNvPicPr>
            <a:picLocks noChangeAspect="1"/>
          </p:cNvPicPr>
          <p:nvPr/>
        </p:nvPicPr>
        <p:blipFill>
          <a:blip r:embed="rId3"/>
          <a:stretch>
            <a:fillRect/>
          </a:stretch>
        </p:blipFill>
        <p:spPr>
          <a:xfrm>
            <a:off x="500225" y="2171487"/>
            <a:ext cx="3501080" cy="1503718"/>
          </a:xfrm>
          <a:prstGeom prst="rect">
            <a:avLst/>
          </a:prstGeom>
        </p:spPr>
      </p:pic>
      <p:pic>
        <p:nvPicPr>
          <p:cNvPr id="6" name="Resim 5"/>
          <p:cNvPicPr>
            <a:picLocks noChangeAspect="1"/>
          </p:cNvPicPr>
          <p:nvPr/>
        </p:nvPicPr>
        <p:blipFill>
          <a:blip r:embed="rId4"/>
          <a:stretch>
            <a:fillRect/>
          </a:stretch>
        </p:blipFill>
        <p:spPr>
          <a:xfrm>
            <a:off x="7107220" y="2703835"/>
            <a:ext cx="2946148" cy="1719913"/>
          </a:xfrm>
          <a:prstGeom prst="rect">
            <a:avLst/>
          </a:prstGeom>
        </p:spPr>
      </p:pic>
    </p:spTree>
    <p:extLst>
      <p:ext uri="{BB962C8B-B14F-4D97-AF65-F5344CB8AC3E}">
        <p14:creationId xmlns:p14="http://schemas.microsoft.com/office/powerpoint/2010/main" val="35003361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Kamu Diplomasisi</a:t>
            </a:r>
            <a:endParaRPr lang="tr-TR" dirty="0"/>
          </a:p>
        </p:txBody>
      </p:sp>
      <p:sp>
        <p:nvSpPr>
          <p:cNvPr id="3" name="İçerik Yer Tutucusu 2"/>
          <p:cNvSpPr>
            <a:spLocks noGrp="1"/>
          </p:cNvSpPr>
          <p:nvPr>
            <p:ph idx="1"/>
          </p:nvPr>
        </p:nvSpPr>
        <p:spPr/>
        <p:txBody>
          <a:bodyPr>
            <a:normAutofit fontScale="92500" lnSpcReduction="10000"/>
          </a:bodyPr>
          <a:lstStyle/>
          <a:p>
            <a:r>
              <a:rPr lang="tr-TR" dirty="0" smtClean="0"/>
              <a:t>Kamu diplomasisi devletlerin ulusal düşünce ve hedefleri, kurum ve kültürü aynı zamanda da ulusal amaç ve siyasaları hakkında anlayış geliştirmek için yabancı kamulara yönelik gerçekleştirdiği iletişim etkinliğidir (</a:t>
            </a:r>
            <a:r>
              <a:rPr lang="tr-TR" dirty="0" err="1" smtClean="0"/>
              <a:t>Tuch</a:t>
            </a:r>
            <a:r>
              <a:rPr lang="tr-TR" dirty="0" smtClean="0"/>
              <a:t>, 1990: 3). Benzer bir tanım, “yurt dışındaki hedef kitlenin ‘duygu ve düşüncelerinde değişim yaratmak için yapılan kamusal iletişimdir” (</a:t>
            </a:r>
            <a:r>
              <a:rPr lang="tr-TR" dirty="0" err="1" smtClean="0"/>
              <a:t>Szondi</a:t>
            </a:r>
            <a:r>
              <a:rPr lang="tr-TR" dirty="0" smtClean="0"/>
              <a:t> 2008: 6) veya “devletlerin uluslararası kamuoyunu veya seçkinlerinin düşüncelerini ülkenin çıkarları doğrultusunda etkileme çabaları” (</a:t>
            </a:r>
            <a:r>
              <a:rPr lang="tr-TR" dirty="0" err="1" smtClean="0"/>
              <a:t>Manheim</a:t>
            </a:r>
            <a:r>
              <a:rPr lang="tr-TR" dirty="0" smtClean="0"/>
              <a:t>, 1990:4) şeklinde tanımlamalar mevcuttur. Kamu diplomasisine geleneksel bakışı açıklayan bu tanımlar kamu diplomasisi, devletlerin küresel kamuyla konuşması olarak değerlendirilmekte ve ulusal amaç ve dış politikayla ilgili destek sağlamak için bilgilendirme, etkileme ve ilgi çekmeye yönelik faaliyetleri içermektedir (</a:t>
            </a:r>
            <a:r>
              <a:rPr lang="tr-TR" dirty="0" err="1" smtClean="0"/>
              <a:t>Snow</a:t>
            </a:r>
            <a:r>
              <a:rPr lang="tr-TR" dirty="0" smtClean="0"/>
              <a:t>, 2009: 6).</a:t>
            </a:r>
            <a:endParaRPr lang="tr-TR" dirty="0"/>
          </a:p>
        </p:txBody>
      </p:sp>
    </p:spTree>
    <p:extLst>
      <p:ext uri="{BB962C8B-B14F-4D97-AF65-F5344CB8AC3E}">
        <p14:creationId xmlns:p14="http://schemas.microsoft.com/office/powerpoint/2010/main" val="15243726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Günümüzde Kamu Diplomasisi</a:t>
            </a:r>
            <a:endParaRPr lang="tr-TR" dirty="0"/>
          </a:p>
        </p:txBody>
      </p:sp>
      <p:sp>
        <p:nvSpPr>
          <p:cNvPr id="3" name="İçerik Yer Tutucusu 2"/>
          <p:cNvSpPr>
            <a:spLocks noGrp="1"/>
          </p:cNvSpPr>
          <p:nvPr>
            <p:ph idx="1"/>
          </p:nvPr>
        </p:nvSpPr>
        <p:spPr/>
        <p:txBody>
          <a:bodyPr>
            <a:normAutofit fontScale="92500" lnSpcReduction="10000"/>
          </a:bodyPr>
          <a:lstStyle/>
          <a:p>
            <a:r>
              <a:rPr lang="tr-TR" dirty="0" smtClean="0"/>
              <a:t>Kamu diplomasi günümüzde yukarıda ifade edilen amaçların da ötesine geçerek “devletler, devlet toplulukları, ve sivil toplum örgütleri tarafından kültürleri, tutumları ve davranışları anlamak için kullanılan bir araç, ilişki kurmak ve yönetmek; düşünceleri etkilemek ve çıkarlar ve değerleri geliştirmek için kullanılan eylemler olarak tanımlanmaktadır (</a:t>
            </a:r>
            <a:r>
              <a:rPr lang="tr-TR" dirty="0" err="1" smtClean="0"/>
              <a:t>Gregory</a:t>
            </a:r>
            <a:r>
              <a:rPr lang="tr-TR" dirty="0" smtClean="0"/>
              <a:t>, 2011: 353). </a:t>
            </a:r>
          </a:p>
          <a:p>
            <a:r>
              <a:rPr lang="tr-TR" dirty="0" smtClean="0"/>
              <a:t>Kamu diplomasisi, “kültürleri, tutumları ve davranışları anlamak için; ilişki kurmak ve sürdürmek, düşünceleri etkilemek ve davranışları yöneltmek için devletler tarafından çıkarlarını ve değerlerini yükseltmek için kullanılan bir araçtır” (</a:t>
            </a:r>
            <a:r>
              <a:rPr lang="tr-TR" dirty="0" err="1" smtClean="0"/>
              <a:t>Melissen</a:t>
            </a:r>
            <a:r>
              <a:rPr lang="tr-TR" dirty="0" smtClean="0"/>
              <a:t>, 2013: 436). “Kamu diplomasisi ilişki kurmak, diğer ülkelerin, kültürlerin, halkların ihtiyaçlarını kavramak, görüşleri iletmek, ortak bir ülkünün peşinden gidilecek alanları tarif etmektir” (</a:t>
            </a:r>
            <a:r>
              <a:rPr lang="tr-TR" dirty="0" err="1" smtClean="0"/>
              <a:t>Leonard</a:t>
            </a:r>
            <a:r>
              <a:rPr lang="tr-TR" dirty="0" smtClean="0"/>
              <a:t> vd., 2002: 8). </a:t>
            </a:r>
            <a:endParaRPr lang="tr-TR" dirty="0"/>
          </a:p>
        </p:txBody>
      </p:sp>
    </p:spTree>
    <p:extLst>
      <p:ext uri="{BB962C8B-B14F-4D97-AF65-F5344CB8AC3E}">
        <p14:creationId xmlns:p14="http://schemas.microsoft.com/office/powerpoint/2010/main" val="24657780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Ulus</a:t>
            </a:r>
            <a:endParaRPr lang="tr-TR" dirty="0"/>
          </a:p>
        </p:txBody>
      </p:sp>
      <p:sp>
        <p:nvSpPr>
          <p:cNvPr id="3" name="İçerik Yer Tutucusu 2"/>
          <p:cNvSpPr>
            <a:spLocks noGrp="1"/>
          </p:cNvSpPr>
          <p:nvPr>
            <p:ph idx="1"/>
          </p:nvPr>
        </p:nvSpPr>
        <p:spPr/>
        <p:txBody>
          <a:bodyPr>
            <a:normAutofit fontScale="92500" lnSpcReduction="10000"/>
          </a:bodyPr>
          <a:lstStyle/>
          <a:p>
            <a:r>
              <a:rPr lang="tr-TR" dirty="0" smtClean="0"/>
              <a:t>Benedict </a:t>
            </a:r>
            <a:r>
              <a:rPr lang="tr-TR" dirty="0" err="1" smtClean="0"/>
              <a:t>Anderson</a:t>
            </a:r>
            <a:r>
              <a:rPr lang="tr-TR" dirty="0" smtClean="0"/>
              <a:t>, “ulus hayal </a:t>
            </a:r>
            <a:r>
              <a:rPr lang="tr-TR" dirty="0" err="1" smtClean="0"/>
              <a:t>edilmis</a:t>
            </a:r>
            <a:r>
              <a:rPr lang="tr-TR" dirty="0" smtClean="0"/>
              <a:t>̧ bir siyasal topluluktur- kendisine aynı zamanda hem egemenlik hem de sınırlılık </a:t>
            </a:r>
            <a:r>
              <a:rPr lang="tr-TR" dirty="0" err="1" smtClean="0"/>
              <a:t>içkin</a:t>
            </a:r>
            <a:r>
              <a:rPr lang="tr-TR" dirty="0" smtClean="0"/>
              <a:t> olacak </a:t>
            </a:r>
            <a:r>
              <a:rPr lang="tr-TR" dirty="0" err="1" smtClean="0"/>
              <a:t>şekilde</a:t>
            </a:r>
            <a:r>
              <a:rPr lang="tr-TR" dirty="0" smtClean="0"/>
              <a:t> hayal </a:t>
            </a:r>
            <a:r>
              <a:rPr lang="tr-TR" dirty="0" err="1" smtClean="0"/>
              <a:t>edilmis</a:t>
            </a:r>
            <a:r>
              <a:rPr lang="tr-TR" dirty="0" smtClean="0"/>
              <a:t>̧ bir cemaattir. Tahayyül edilmiştir, </a:t>
            </a:r>
            <a:r>
              <a:rPr lang="tr-TR" dirty="0" err="1" smtClean="0"/>
              <a:t>çünkü</a:t>
            </a:r>
            <a:r>
              <a:rPr lang="tr-TR" dirty="0" smtClean="0"/>
              <a:t> en </a:t>
            </a:r>
            <a:r>
              <a:rPr lang="tr-TR" dirty="0" err="1" smtClean="0"/>
              <a:t>küçük</a:t>
            </a:r>
            <a:r>
              <a:rPr lang="tr-TR" dirty="0" smtClean="0"/>
              <a:t> ulusun </a:t>
            </a:r>
            <a:r>
              <a:rPr lang="tr-TR" dirty="0" err="1" smtClean="0"/>
              <a:t>üyeleri</a:t>
            </a:r>
            <a:r>
              <a:rPr lang="tr-TR" dirty="0" smtClean="0"/>
              <a:t> bile </a:t>
            </a:r>
            <a:r>
              <a:rPr lang="tr-TR" dirty="0" err="1" smtClean="0"/>
              <a:t>diğer</a:t>
            </a:r>
            <a:r>
              <a:rPr lang="tr-TR" dirty="0" smtClean="0"/>
              <a:t> </a:t>
            </a:r>
            <a:r>
              <a:rPr lang="tr-TR" dirty="0" err="1" smtClean="0"/>
              <a:t>üyeleri</a:t>
            </a:r>
            <a:r>
              <a:rPr lang="tr-TR" dirty="0" smtClean="0"/>
              <a:t> tanımayacak, onlarla </a:t>
            </a:r>
            <a:r>
              <a:rPr lang="tr-TR" dirty="0" err="1" smtClean="0"/>
              <a:t>tanışmayacak</a:t>
            </a:r>
            <a:r>
              <a:rPr lang="tr-TR" dirty="0" smtClean="0"/>
              <a:t>, </a:t>
            </a:r>
            <a:r>
              <a:rPr lang="tr-TR" dirty="0" err="1" smtClean="0"/>
              <a:t>çoğu</a:t>
            </a:r>
            <a:r>
              <a:rPr lang="tr-TR" dirty="0" smtClean="0"/>
              <a:t> hakkında </a:t>
            </a:r>
            <a:r>
              <a:rPr lang="tr-TR" dirty="0" err="1" smtClean="0"/>
              <a:t>hiçbir</a:t>
            </a:r>
            <a:r>
              <a:rPr lang="tr-TR" dirty="0" smtClean="0"/>
              <a:t> </a:t>
            </a:r>
            <a:r>
              <a:rPr lang="tr-TR" dirty="0" err="1" smtClean="0"/>
              <a:t>şey</a:t>
            </a:r>
            <a:r>
              <a:rPr lang="tr-TR" dirty="0" smtClean="0"/>
              <a:t> </a:t>
            </a:r>
            <a:r>
              <a:rPr lang="tr-TR" dirty="0" err="1" smtClean="0"/>
              <a:t>işitmeyecektir</a:t>
            </a:r>
            <a:r>
              <a:rPr lang="tr-TR" dirty="0" smtClean="0"/>
              <a:t> ama yine de her birinin zihninde toplamlarının hayali </a:t>
            </a:r>
            <a:r>
              <a:rPr lang="tr-TR" dirty="0" err="1" smtClean="0"/>
              <a:t>yaşamaya</a:t>
            </a:r>
            <a:r>
              <a:rPr lang="tr-TR" dirty="0" smtClean="0"/>
              <a:t> devam eder” demektedir (</a:t>
            </a:r>
            <a:r>
              <a:rPr lang="tr-TR" dirty="0" err="1" smtClean="0"/>
              <a:t>Anderson</a:t>
            </a:r>
            <a:r>
              <a:rPr lang="tr-TR" dirty="0" smtClean="0"/>
              <a:t>, 1995: 20). Ulus yazara göre diğer uluslara mensup insanların yaşadığını da kabul ederek sınırlı bir insan grubunu kapsayan şekilde hayal edilmektedir. Benedict </a:t>
            </a:r>
            <a:r>
              <a:rPr lang="tr-TR" dirty="0" err="1" smtClean="0"/>
              <a:t>Anderson</a:t>
            </a:r>
            <a:r>
              <a:rPr lang="tr-TR" dirty="0" smtClean="0"/>
              <a:t> ulusal toplulukların hayal edilebilirliğinin “yeni bir üretim ve üretim ilişkileri sistemi (kapitalizm), bir iletişim teknolojisi (matbaa) ve insanlığın mahkûm olduğu dilsel çeşitlilik” ile mümkün olduğunu ifade etmektedir (1995: 58). Yazar ulus olgusunun kandan değil dilden hareketle kavranması gerektiğini vurgulamıştır (</a:t>
            </a:r>
            <a:r>
              <a:rPr lang="tr-TR" dirty="0" err="1" smtClean="0"/>
              <a:t>Anderson</a:t>
            </a:r>
            <a:r>
              <a:rPr lang="tr-TR" dirty="0" smtClean="0"/>
              <a:t>, 1995: 163).</a:t>
            </a:r>
            <a:endParaRPr lang="tr-TR" dirty="0"/>
          </a:p>
        </p:txBody>
      </p:sp>
    </p:spTree>
    <p:extLst>
      <p:ext uri="{BB962C8B-B14F-4D97-AF65-F5344CB8AC3E}">
        <p14:creationId xmlns:p14="http://schemas.microsoft.com/office/powerpoint/2010/main" val="24024168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Marka</a:t>
            </a:r>
            <a:endParaRPr lang="tr-TR" dirty="0"/>
          </a:p>
        </p:txBody>
      </p:sp>
      <p:sp>
        <p:nvSpPr>
          <p:cNvPr id="3" name="İçerik Yer Tutucusu 2"/>
          <p:cNvSpPr>
            <a:spLocks noGrp="1"/>
          </p:cNvSpPr>
          <p:nvPr>
            <p:ph idx="1"/>
          </p:nvPr>
        </p:nvSpPr>
        <p:spPr/>
        <p:txBody>
          <a:bodyPr>
            <a:normAutofit fontScale="92500" lnSpcReduction="20000"/>
          </a:bodyPr>
          <a:lstStyle/>
          <a:p>
            <a:r>
              <a:rPr lang="tr-TR" dirty="0" smtClean="0"/>
              <a:t>Amerikan Pazarlama Birliği (</a:t>
            </a:r>
            <a:r>
              <a:rPr lang="tr-TR" dirty="0" err="1" smtClean="0"/>
              <a:t>American</a:t>
            </a:r>
            <a:r>
              <a:rPr lang="tr-TR" dirty="0" smtClean="0"/>
              <a:t> Market </a:t>
            </a:r>
            <a:r>
              <a:rPr lang="tr-TR" dirty="0" err="1" smtClean="0"/>
              <a:t>Association</a:t>
            </a:r>
            <a:r>
              <a:rPr lang="tr-TR" dirty="0" smtClean="0"/>
              <a:t>) markayı, bir ürünü rakiplerinden ayırmamızı sağlayan bir isim, sembol, tasarım veya bunların birleşimi olarak tanımlamaktadır (</a:t>
            </a:r>
            <a:r>
              <a:rPr lang="tr-TR" dirty="0" err="1" smtClean="0"/>
              <a:t>Dinnie</a:t>
            </a:r>
            <a:r>
              <a:rPr lang="tr-TR" dirty="0" smtClean="0"/>
              <a:t>, 2008: 14). Marka çoğunlukla bir işaret olarak algılanır. Bu işaret, isim, tasarım, stil, kelime ve sembolleri içeren bir bütündür (</a:t>
            </a:r>
            <a:r>
              <a:rPr lang="tr-TR" dirty="0" err="1" smtClean="0"/>
              <a:t>Ermann</a:t>
            </a:r>
            <a:r>
              <a:rPr lang="tr-TR" dirty="0" smtClean="0"/>
              <a:t> ve </a:t>
            </a:r>
            <a:r>
              <a:rPr lang="tr-TR" dirty="0" err="1" smtClean="0"/>
              <a:t>Hermanik</a:t>
            </a:r>
            <a:r>
              <a:rPr lang="tr-TR" dirty="0" smtClean="0"/>
              <a:t>, 2018: 3). Daha kapsamlı bir tanımlamayla, marka; aynı ya da farklı çeşitli niteliklerde ve sektördeki ürün veya hizmetlerin birbirlerinden ayrılmalarını sağlayan; yapılan tasarımlar ve tanıtım çalışmaları ile benzerlerinden farklılaştırılan; ürün ile birlikte onu piyasaya sunan kişi veya firmaları da tanımlayan; kitle iletişim araçlarıyla geniş kitlelere duyurulan, tanıtılan; onları başkalarının taklit etmesi ya da haksız davranışlara konu olmaları durumunda ait olduğu ülkenin ya da uluslararası hukuk kuralları çerçevesinde korunan; isim, sözcük, sözcük grubu, harf, sayı, renk, şekil ve tasarım bileşimidir (Ak, 1998: 121). </a:t>
            </a:r>
            <a:endParaRPr lang="tr-TR" dirty="0"/>
          </a:p>
        </p:txBody>
      </p:sp>
    </p:spTree>
    <p:extLst>
      <p:ext uri="{BB962C8B-B14F-4D97-AF65-F5344CB8AC3E}">
        <p14:creationId xmlns:p14="http://schemas.microsoft.com/office/powerpoint/2010/main" val="40619501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Markanın tüketici ve üretici için faydaları</a:t>
            </a:r>
            <a:endParaRPr lang="tr-TR" dirty="0"/>
          </a:p>
        </p:txBody>
      </p:sp>
      <p:sp>
        <p:nvSpPr>
          <p:cNvPr id="3" name="İçerik Yer Tutucusu 2"/>
          <p:cNvSpPr>
            <a:spLocks noGrp="1"/>
          </p:cNvSpPr>
          <p:nvPr>
            <p:ph idx="1"/>
          </p:nvPr>
        </p:nvSpPr>
        <p:spPr/>
        <p:txBody>
          <a:bodyPr/>
          <a:lstStyle/>
          <a:p>
            <a:r>
              <a:rPr lang="tr-TR" dirty="0" smtClean="0"/>
              <a:t>Farklı olmayı sağlayan marka hem tüketiciler hem de üreticiler için çeşitli faydalar sağlamaktadır. Tüketiciler için; ürünün kaynağının tanınması, ürünün yapana sorumluluk yüklemesi, riski azalma, arama maliyetini düşürme, ürünü yapanla bağ kurma, sembolik araç olma ve kalitenin göstergesi olma gibi faydalar sağlamaktadır. Öte yanda üreticiler için ise, tanınmayı kolaylaştırma, hukuksal olarak korunan bir özellik olma, kalitenin göstergesi olma, rekabet avantajı sağlama, ürünleri birbiriyle ilişkilendirme, finansal geri dönüş kaynağı olma gibi avantajlar sağlamaktadır (Keller, 2003: 8).</a:t>
            </a:r>
            <a:endParaRPr lang="tr-TR" dirty="0"/>
          </a:p>
        </p:txBody>
      </p:sp>
    </p:spTree>
    <p:extLst>
      <p:ext uri="{BB962C8B-B14F-4D97-AF65-F5344CB8AC3E}">
        <p14:creationId xmlns:p14="http://schemas.microsoft.com/office/powerpoint/2010/main" val="23525997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Markanın artı değeri</a:t>
            </a:r>
            <a:endParaRPr lang="tr-TR" dirty="0"/>
          </a:p>
        </p:txBody>
      </p:sp>
      <p:sp>
        <p:nvSpPr>
          <p:cNvPr id="3" name="İçerik Yer Tutucusu 2"/>
          <p:cNvSpPr>
            <a:spLocks noGrp="1"/>
          </p:cNvSpPr>
          <p:nvPr>
            <p:ph idx="1"/>
          </p:nvPr>
        </p:nvSpPr>
        <p:spPr/>
        <p:txBody>
          <a:bodyPr>
            <a:normAutofit fontScale="92500" lnSpcReduction="10000"/>
          </a:bodyPr>
          <a:lstStyle/>
          <a:p>
            <a:r>
              <a:rPr lang="tr-TR" dirty="0" smtClean="0"/>
              <a:t>Tüketiciler markayı ürünün önemli bir parçası olarak görürler ve markalaşmak ürüne artı değer katar. (</a:t>
            </a:r>
            <a:r>
              <a:rPr lang="tr-TR" dirty="0" err="1" smtClean="0"/>
              <a:t>Kotler</a:t>
            </a:r>
            <a:r>
              <a:rPr lang="tr-TR" dirty="0" smtClean="0"/>
              <a:t> ve </a:t>
            </a:r>
            <a:r>
              <a:rPr lang="tr-TR" dirty="0" err="1" smtClean="0"/>
              <a:t>Amstrong</a:t>
            </a:r>
            <a:r>
              <a:rPr lang="tr-TR" dirty="0" smtClean="0"/>
              <a:t>, 2012: 255). Böylesi bir artı değer ortaya çıkarabilmek için üreticiler, kendi markalarını destekleyecek reklam kampanyaları, sponsorluklar, sosyal sorumluk projeleri gibi etkinlikler yürüterek markalarını hem gündemde tutmak isterler hem de marka değerlerini yükseltmeyi amaçlarlar. Bir ürünün veya hizmetin marka değeri yüksek olması üreticiler açısından büyük yarar sağlamaktadır. Marka değeri yüksek olan ürünler; ürün performansı ile ilgili olumlu algıya sahiptir; bu ürünlere olan bağlılık yüksektir; pazar rekabetine karşı daha dayanıklıdır; pazardaki krizlere karşı daha dayanıklıdır; maliyet ile satış fiyatı arasındaki fark geniştir; fiyat artışlarında müşteri kaybetmez; ticari ortaklık ve destekleri fazladır; pazarlama iletişim etkililiği yüksektir vd. (</a:t>
            </a:r>
            <a:r>
              <a:rPr lang="tr-TR" dirty="0" err="1" smtClean="0"/>
              <a:t>Kellener</a:t>
            </a:r>
            <a:r>
              <a:rPr lang="tr-TR" dirty="0" smtClean="0"/>
              <a:t>, 2003: 9). </a:t>
            </a:r>
            <a:endParaRPr lang="tr-TR" dirty="0"/>
          </a:p>
        </p:txBody>
      </p:sp>
    </p:spTree>
    <p:extLst>
      <p:ext uri="{BB962C8B-B14F-4D97-AF65-F5344CB8AC3E}">
        <p14:creationId xmlns:p14="http://schemas.microsoft.com/office/powerpoint/2010/main" val="9009384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Menşei Ülke</a:t>
            </a:r>
            <a:endParaRPr lang="tr-TR" dirty="0"/>
          </a:p>
        </p:txBody>
      </p:sp>
      <p:sp>
        <p:nvSpPr>
          <p:cNvPr id="3" name="İçerik Yer Tutucusu 2"/>
          <p:cNvSpPr>
            <a:spLocks noGrp="1"/>
          </p:cNvSpPr>
          <p:nvPr>
            <p:ph idx="1"/>
          </p:nvPr>
        </p:nvSpPr>
        <p:spPr/>
        <p:txBody>
          <a:bodyPr/>
          <a:lstStyle/>
          <a:p>
            <a:r>
              <a:rPr lang="tr-TR" dirty="0" smtClean="0"/>
              <a:t>Geleneksel olarak markalar bir ürünün ortaya çıktığı ülkeyi de temsil etmektedirler. Pazarlama iletişiminde marka konumlandırma süreci bulunmaktadır. Marka konumlandırma markanın tüketici algılamalarında çeşitli markalara göre belli bir yer almasını ifade etmektedir (Özyurt Kaptanoğlu </a:t>
            </a:r>
            <a:r>
              <a:rPr lang="tr-TR" dirty="0" err="1" smtClean="0"/>
              <a:t>vd</a:t>
            </a:r>
            <a:r>
              <a:rPr lang="tr-TR" dirty="0" smtClean="0"/>
              <a:t>, 2019: 251). Ürüne yönelik olarak ve ürüne yönelik olmayan konumlandırma yapılabilir. Ürüne yönelik olan konumlandırma ürünün temel özelliklerini ön plana çıkarmaktayken, ürüne yönelik olmayan konumlandırma çeşitli çağrışımları kullanmaktadır. Ülke ya da bölgeye göre konumlandırma bu tür bir uygulamadır, kendisi de marka olmuş ülkeler kendi markalarına değerlerini taşıyabilmektedirler (</a:t>
            </a:r>
            <a:r>
              <a:rPr lang="tr-TR" dirty="0" err="1" smtClean="0"/>
              <a:t>Uztuğ</a:t>
            </a:r>
            <a:r>
              <a:rPr lang="tr-TR" dirty="0" smtClean="0"/>
              <a:t>, 2005: 147).</a:t>
            </a:r>
            <a:endParaRPr lang="tr-TR" dirty="0"/>
          </a:p>
        </p:txBody>
      </p:sp>
    </p:spTree>
    <p:extLst>
      <p:ext uri="{BB962C8B-B14F-4D97-AF65-F5344CB8AC3E}">
        <p14:creationId xmlns:p14="http://schemas.microsoft.com/office/powerpoint/2010/main" val="41345975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Ulus Markalaşması</a:t>
            </a:r>
            <a:endParaRPr lang="tr-TR" dirty="0"/>
          </a:p>
        </p:txBody>
      </p:sp>
      <p:sp>
        <p:nvSpPr>
          <p:cNvPr id="3" name="İçerik Yer Tutucusu 2"/>
          <p:cNvSpPr>
            <a:spLocks noGrp="1"/>
          </p:cNvSpPr>
          <p:nvPr>
            <p:ph idx="1"/>
          </p:nvPr>
        </p:nvSpPr>
        <p:spPr/>
        <p:txBody>
          <a:bodyPr/>
          <a:lstStyle/>
          <a:p>
            <a:r>
              <a:rPr lang="tr-TR" dirty="0" smtClean="0"/>
              <a:t>Ulus markası uluslararası paydaşların zihnindeki insanlar, yer, kültür, dil, tarih, yemek, moda, ünlü kişiler, küresel markalar gibi öğelerden oluşan tüm algıların toplamıdır (Fan, 2010: 98). Ulus markası, ulusun hedef kitlesi için temellendiği farklılıkları ve belirginliğini oluşturan özgün, çok yönlü öğelerin karışımıdır (</a:t>
            </a:r>
            <a:r>
              <a:rPr lang="tr-TR" dirty="0" err="1" smtClean="0"/>
              <a:t>Dinnie</a:t>
            </a:r>
            <a:r>
              <a:rPr lang="tr-TR" dirty="0" smtClean="0"/>
              <a:t>, 2008: 15).</a:t>
            </a:r>
            <a:endParaRPr lang="tr-TR" dirty="0"/>
          </a:p>
        </p:txBody>
      </p:sp>
    </p:spTree>
    <p:extLst>
      <p:ext uri="{BB962C8B-B14F-4D97-AF65-F5344CB8AC3E}">
        <p14:creationId xmlns:p14="http://schemas.microsoft.com/office/powerpoint/2010/main" val="411025762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56</TotalTime>
  <Words>1268</Words>
  <Application>Microsoft Office PowerPoint</Application>
  <PresentationFormat>Geniş ekran</PresentationFormat>
  <Paragraphs>22</Paragraphs>
  <Slides>12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12</vt:i4>
      </vt:variant>
    </vt:vector>
  </HeadingPairs>
  <TitlesOfParts>
    <vt:vector size="16" baseType="lpstr">
      <vt:lpstr>Arial</vt:lpstr>
      <vt:lpstr>Calibri</vt:lpstr>
      <vt:lpstr>Calibri Light</vt:lpstr>
      <vt:lpstr>Office Teması</vt:lpstr>
      <vt:lpstr>Kamu Diplomasisi ve Ulus Markalaşması</vt:lpstr>
      <vt:lpstr>Kamu Diplomasisi</vt:lpstr>
      <vt:lpstr>Günümüzde Kamu Diplomasisi</vt:lpstr>
      <vt:lpstr>Ulus</vt:lpstr>
      <vt:lpstr>Marka</vt:lpstr>
      <vt:lpstr>Markanın tüketici ve üretici için faydaları</vt:lpstr>
      <vt:lpstr>Markanın artı değeri</vt:lpstr>
      <vt:lpstr>Menşei Ülke</vt:lpstr>
      <vt:lpstr>Ulus Markalaşması</vt:lpstr>
      <vt:lpstr>PowerPoint Sunusu</vt:lpstr>
      <vt:lpstr>PowerPoint Sunusu</vt:lpstr>
      <vt:lpstr>Ulus markalaşması logoları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Kamu Diplomasisi ve Ulus Markalaşması</dc:title>
  <dc:creator>Asli.Yagmurlu</dc:creator>
  <cp:lastModifiedBy>Asli.Yagmurlu</cp:lastModifiedBy>
  <cp:revision>4</cp:revision>
  <dcterms:created xsi:type="dcterms:W3CDTF">2019-09-19T07:55:03Z</dcterms:created>
  <dcterms:modified xsi:type="dcterms:W3CDTF">2019-09-19T08:51:40Z</dcterms:modified>
</cp:coreProperties>
</file>