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7" d="100"/>
          <a:sy n="77" d="100"/>
        </p:scale>
        <p:origin x="883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75808D-51F8-4C27-B669-5B4B5E60A299}" type="datetimeFigureOut">
              <a:rPr lang="tr-TR" smtClean="0"/>
              <a:t>22.10.2017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1532F5-56BF-453D-99EA-3341CFE2697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369835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6ADAB1-C312-40F6-A8BF-2EB4FE0551D2}" type="slidenum">
              <a:rPr lang="tr-TR" smtClean="0">
                <a:solidFill>
                  <a:prstClr val="black"/>
                </a:solidFill>
              </a:rPr>
              <a:pPr/>
              <a:t>7</a:t>
            </a:fld>
            <a:endParaRPr lang="tr-T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25292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0AF3-0015-4797-A5B4-6D5368122CD6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22.10.2017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88D12-8B6E-49AF-ACBA-4DF433CD1E3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24142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0AF3-0015-4797-A5B4-6D5368122CD6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22.10.2017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88D12-8B6E-49AF-ACBA-4DF433CD1E3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40982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0AF3-0015-4797-A5B4-6D5368122CD6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22.10.2017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88D12-8B6E-49AF-ACBA-4DF433CD1E3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67075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0AF3-0015-4797-A5B4-6D5368122CD6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22.10.2017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88D12-8B6E-49AF-ACBA-4DF433CD1E3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76861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0AF3-0015-4797-A5B4-6D5368122CD6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22.10.2017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88D12-8B6E-49AF-ACBA-4DF433CD1E3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71772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0AF3-0015-4797-A5B4-6D5368122CD6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22.10.2017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88D12-8B6E-49AF-ACBA-4DF433CD1E3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32843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0AF3-0015-4797-A5B4-6D5368122CD6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22.10.2017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88D12-8B6E-49AF-ACBA-4DF433CD1E3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40236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0AF3-0015-4797-A5B4-6D5368122CD6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22.10.2017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88D12-8B6E-49AF-ACBA-4DF433CD1E3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99365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0AF3-0015-4797-A5B4-6D5368122CD6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22.10.2017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88D12-8B6E-49AF-ACBA-4DF433CD1E3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7751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0AF3-0015-4797-A5B4-6D5368122CD6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22.10.2017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88D12-8B6E-49AF-ACBA-4DF433CD1E3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45307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0AF3-0015-4797-A5B4-6D5368122CD6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22.10.2017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88D12-8B6E-49AF-ACBA-4DF433CD1E3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7217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E50AF3-0015-4797-A5B4-6D5368122CD6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22.10.2017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B88D12-8B6E-49AF-ACBA-4DF433CD1E3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59446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ctrTitle"/>
          </p:nvPr>
        </p:nvSpPr>
        <p:spPr>
          <a:xfrm>
            <a:off x="1424609" y="1808922"/>
            <a:ext cx="9144000" cy="2943433"/>
          </a:xfrm>
        </p:spPr>
        <p:txBody>
          <a:bodyPr>
            <a:normAutofit fontScale="90000"/>
          </a:bodyPr>
          <a:lstStyle/>
          <a:p>
            <a:r>
              <a:rPr lang="tr-TR" b="1" dirty="0" smtClean="0"/>
              <a:t>SHB-419 DAYANIŞMA MODELLERİ</a:t>
            </a:r>
            <a:br>
              <a:rPr lang="tr-TR" b="1" dirty="0" smtClean="0"/>
            </a:br>
            <a:r>
              <a:rPr lang="tr-TR" b="1" dirty="0" smtClean="0"/>
              <a:t>KUŞAK </a:t>
            </a:r>
            <a:r>
              <a:rPr lang="tr-TR" b="1" dirty="0" smtClean="0"/>
              <a:t>KAVRAMI VE KUŞAK SINIFLAMALARI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DOÇ.DR.FİLİZ YILDIRIM</a:t>
            </a: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523337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ctrTitle"/>
          </p:nvPr>
        </p:nvSpPr>
        <p:spPr>
          <a:xfrm>
            <a:off x="1623391" y="2534478"/>
            <a:ext cx="9144000" cy="2943433"/>
          </a:xfrm>
        </p:spPr>
        <p:txBody>
          <a:bodyPr>
            <a:normAutofit fontScale="90000"/>
          </a:bodyPr>
          <a:lstStyle/>
          <a:p>
            <a:pPr algn="l"/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>Kuşak Sınıflamaları</a:t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 smtClean="0"/>
              <a:t>a) Gelenekseller</a:t>
            </a:r>
            <a:br>
              <a:rPr lang="tr-TR" dirty="0" smtClean="0"/>
            </a:br>
            <a:r>
              <a:rPr lang="tr-TR" dirty="0" smtClean="0"/>
              <a:t>b) Bebek patlaması kuşağı</a:t>
            </a:r>
            <a:br>
              <a:rPr lang="tr-TR" dirty="0" smtClean="0"/>
            </a:br>
            <a:r>
              <a:rPr lang="tr-TR" dirty="0" smtClean="0"/>
              <a:t>c) X kuşağı</a:t>
            </a:r>
            <a:br>
              <a:rPr lang="tr-TR" dirty="0" smtClean="0"/>
            </a:br>
            <a:r>
              <a:rPr lang="tr-TR" dirty="0" smtClean="0"/>
              <a:t>d) Y kuşağı</a:t>
            </a:r>
            <a:br>
              <a:rPr lang="tr-TR" dirty="0" smtClean="0"/>
            </a:br>
            <a:r>
              <a:rPr lang="tr-TR" dirty="0" smtClean="0"/>
              <a:t>e) Z kuşağı</a:t>
            </a: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210233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ctrTitle"/>
          </p:nvPr>
        </p:nvSpPr>
        <p:spPr>
          <a:xfrm>
            <a:off x="1623391" y="2534478"/>
            <a:ext cx="9144000" cy="2943433"/>
          </a:xfrm>
        </p:spPr>
        <p:txBody>
          <a:bodyPr>
            <a:normAutofit/>
          </a:bodyPr>
          <a:lstStyle/>
          <a:p>
            <a:pPr algn="l"/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endParaRPr lang="tr-TR" sz="2000" dirty="0"/>
          </a:p>
        </p:txBody>
      </p:sp>
      <p:sp>
        <p:nvSpPr>
          <p:cNvPr id="2" name="Dikdörtgen 1"/>
          <p:cNvSpPr/>
          <p:nvPr/>
        </p:nvSpPr>
        <p:spPr>
          <a:xfrm>
            <a:off x="1477617" y="1918252"/>
            <a:ext cx="1683025" cy="18685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>
                <a:solidFill>
                  <a:prstClr val="white"/>
                </a:solidFill>
              </a:rPr>
              <a:t>GELENEKSELLER1922-1945</a:t>
            </a:r>
            <a:endParaRPr lang="tr-TR" dirty="0">
              <a:solidFill>
                <a:prstClr val="white"/>
              </a:solidFill>
            </a:endParaRPr>
          </a:p>
        </p:txBody>
      </p:sp>
      <p:sp>
        <p:nvSpPr>
          <p:cNvPr id="5" name="Dikdörtgen 4"/>
          <p:cNvSpPr/>
          <p:nvPr/>
        </p:nvSpPr>
        <p:spPr>
          <a:xfrm>
            <a:off x="3688658" y="1918247"/>
            <a:ext cx="1315277" cy="186855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>
                <a:solidFill>
                  <a:prstClr val="white"/>
                </a:solidFill>
              </a:rPr>
              <a:t>BEBEK PATLAMASI KUŞAĞI</a:t>
            </a:r>
          </a:p>
          <a:p>
            <a:pPr algn="ctr"/>
            <a:r>
              <a:rPr lang="tr-TR" dirty="0">
                <a:solidFill>
                  <a:prstClr val="white"/>
                </a:solidFill>
              </a:rPr>
              <a:t>1946-1964</a:t>
            </a:r>
            <a:endParaRPr lang="tr-TR" dirty="0">
              <a:solidFill>
                <a:prstClr val="white"/>
              </a:solidFill>
            </a:endParaRPr>
          </a:p>
        </p:txBody>
      </p:sp>
      <p:sp>
        <p:nvSpPr>
          <p:cNvPr id="6" name="Dikdörtgen 5"/>
          <p:cNvSpPr/>
          <p:nvPr/>
        </p:nvSpPr>
        <p:spPr>
          <a:xfrm>
            <a:off x="5531952" y="1918248"/>
            <a:ext cx="1323562" cy="1868557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>
                <a:solidFill>
                  <a:prstClr val="white"/>
                </a:solidFill>
              </a:rPr>
              <a:t>X KUŞAĞI</a:t>
            </a:r>
          </a:p>
          <a:p>
            <a:pPr algn="ctr"/>
            <a:r>
              <a:rPr lang="tr-TR" dirty="0">
                <a:solidFill>
                  <a:prstClr val="white"/>
                </a:solidFill>
              </a:rPr>
              <a:t>1965-1980</a:t>
            </a:r>
            <a:endParaRPr lang="tr-TR" dirty="0">
              <a:solidFill>
                <a:prstClr val="white"/>
              </a:solidFill>
            </a:endParaRPr>
          </a:p>
        </p:txBody>
      </p:sp>
      <p:sp>
        <p:nvSpPr>
          <p:cNvPr id="7" name="Dikdörtgen 6"/>
          <p:cNvSpPr/>
          <p:nvPr/>
        </p:nvSpPr>
        <p:spPr>
          <a:xfrm>
            <a:off x="7444409" y="1918249"/>
            <a:ext cx="1318592" cy="1868557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>
                <a:solidFill>
                  <a:prstClr val="white"/>
                </a:solidFill>
              </a:rPr>
              <a:t>Y KUŞAĞI 1981-2000</a:t>
            </a:r>
            <a:endParaRPr lang="tr-TR" dirty="0">
              <a:solidFill>
                <a:prstClr val="white"/>
              </a:solidFill>
            </a:endParaRPr>
          </a:p>
        </p:txBody>
      </p:sp>
      <p:sp>
        <p:nvSpPr>
          <p:cNvPr id="8" name="Dikdörtgen 7"/>
          <p:cNvSpPr/>
          <p:nvPr/>
        </p:nvSpPr>
        <p:spPr>
          <a:xfrm>
            <a:off x="9360593" y="1918246"/>
            <a:ext cx="1222512" cy="1868557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>
                <a:solidFill>
                  <a:prstClr val="white"/>
                </a:solidFill>
              </a:rPr>
              <a:t>Z KUŞAĞI</a:t>
            </a:r>
          </a:p>
          <a:p>
            <a:pPr algn="ctr"/>
            <a:r>
              <a:rPr lang="tr-TR" dirty="0">
                <a:solidFill>
                  <a:prstClr val="white"/>
                </a:solidFill>
              </a:rPr>
              <a:t>2001-2021</a:t>
            </a:r>
            <a:endParaRPr lang="tr-TR" dirty="0">
              <a:solidFill>
                <a:prstClr val="white"/>
              </a:solidFill>
            </a:endParaRPr>
          </a:p>
        </p:txBody>
      </p:sp>
      <p:sp>
        <p:nvSpPr>
          <p:cNvPr id="3" name="Sağ Ok 2"/>
          <p:cNvSpPr/>
          <p:nvPr/>
        </p:nvSpPr>
        <p:spPr>
          <a:xfrm>
            <a:off x="3240778" y="2683559"/>
            <a:ext cx="428623" cy="16896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>
              <a:solidFill>
                <a:prstClr val="white"/>
              </a:solidFill>
            </a:endParaRPr>
          </a:p>
        </p:txBody>
      </p:sp>
      <p:sp>
        <p:nvSpPr>
          <p:cNvPr id="9" name="Sağ Ok 8"/>
          <p:cNvSpPr/>
          <p:nvPr/>
        </p:nvSpPr>
        <p:spPr>
          <a:xfrm>
            <a:off x="5052596" y="2683558"/>
            <a:ext cx="428623" cy="16896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>
              <a:solidFill>
                <a:prstClr val="white"/>
              </a:solidFill>
            </a:endParaRPr>
          </a:p>
        </p:txBody>
      </p:sp>
      <p:sp>
        <p:nvSpPr>
          <p:cNvPr id="10" name="Sağ Ok 9"/>
          <p:cNvSpPr/>
          <p:nvPr/>
        </p:nvSpPr>
        <p:spPr>
          <a:xfrm>
            <a:off x="6955732" y="2683557"/>
            <a:ext cx="428623" cy="16896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>
              <a:solidFill>
                <a:prstClr val="white"/>
              </a:solidFill>
            </a:endParaRPr>
          </a:p>
        </p:txBody>
      </p:sp>
      <p:sp>
        <p:nvSpPr>
          <p:cNvPr id="11" name="Sağ Ok 10"/>
          <p:cNvSpPr/>
          <p:nvPr/>
        </p:nvSpPr>
        <p:spPr>
          <a:xfrm>
            <a:off x="8867365" y="2658696"/>
            <a:ext cx="428623" cy="16896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7326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ctrTitle"/>
          </p:nvPr>
        </p:nvSpPr>
        <p:spPr>
          <a:xfrm>
            <a:off x="1911626" y="4293703"/>
            <a:ext cx="9144000" cy="2943433"/>
          </a:xfrm>
        </p:spPr>
        <p:txBody>
          <a:bodyPr>
            <a:normAutofit fontScale="90000"/>
          </a:bodyPr>
          <a:lstStyle/>
          <a:p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b="1" dirty="0" smtClean="0"/>
              <a:t>a) Gelenekseller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sz="3100" dirty="0" smtClean="0"/>
              <a:t>«Sessiz kuşak»</a:t>
            </a:r>
            <a:br>
              <a:rPr lang="tr-TR" sz="3100" dirty="0" smtClean="0"/>
            </a:br>
            <a:r>
              <a:rPr lang="tr-TR" sz="3100" dirty="0" smtClean="0"/>
              <a:t>*2. dünya Savaşı</a:t>
            </a:r>
            <a:br>
              <a:rPr lang="tr-TR" sz="3100" dirty="0" smtClean="0"/>
            </a:br>
            <a:r>
              <a:rPr lang="tr-TR" sz="3100" dirty="0" smtClean="0"/>
              <a:t>*</a:t>
            </a:r>
            <a:r>
              <a:rPr lang="tr-TR" sz="3100" b="1" dirty="0" smtClean="0"/>
              <a:t>Fedakarlık</a:t>
            </a:r>
            <a:r>
              <a:rPr lang="tr-TR" sz="3100" dirty="0" smtClean="0"/>
              <a:t>(</a:t>
            </a:r>
            <a:r>
              <a:rPr lang="tr-TR" sz="2200" dirty="0" smtClean="0"/>
              <a:t>ülke için mal ve hizmet üretmeden ülkeye hizmet ederken ölme ve savaşma)</a:t>
            </a:r>
            <a:br>
              <a:rPr lang="tr-TR" sz="2200" dirty="0" smtClean="0"/>
            </a:br>
            <a:r>
              <a:rPr lang="tr-TR" sz="3100" dirty="0" smtClean="0"/>
              <a:t>*</a:t>
            </a:r>
            <a:r>
              <a:rPr lang="tr-TR" sz="3100" b="1" dirty="0" smtClean="0"/>
              <a:t>Herkesin iyiliği için fedakarlık, sadakat ve sıkı çalışma</a:t>
            </a:r>
            <a:r>
              <a:rPr lang="tr-TR" sz="3100" dirty="0" smtClean="0"/>
              <a:t/>
            </a:r>
            <a:br>
              <a:rPr lang="tr-TR" sz="3100" dirty="0" smtClean="0"/>
            </a:br>
            <a:r>
              <a:rPr lang="tr-TR" sz="3100" dirty="0" smtClean="0"/>
              <a:t>*İş yerinde bilgelik ve kurumsal deneyim</a:t>
            </a:r>
            <a:br>
              <a:rPr lang="tr-TR" sz="3100" dirty="0" smtClean="0"/>
            </a:br>
            <a:r>
              <a:rPr lang="tr-TR" sz="3100" dirty="0" smtClean="0"/>
              <a:t>*</a:t>
            </a:r>
            <a:r>
              <a:rPr lang="tr-TR" sz="3100" b="1" dirty="0" smtClean="0"/>
              <a:t>Teknoloji kullanarak iletişim kurmaz</a:t>
            </a:r>
            <a:r>
              <a:rPr lang="tr-TR" sz="4000" dirty="0" smtClean="0"/>
              <a:t/>
            </a:r>
            <a:br>
              <a:rPr lang="tr-TR" sz="4000" dirty="0" smtClean="0"/>
            </a:br>
            <a:r>
              <a:rPr lang="tr-TR" sz="3100" dirty="0"/>
              <a:t>*</a:t>
            </a:r>
            <a:r>
              <a:rPr lang="tr-TR" sz="3100" dirty="0" smtClean="0"/>
              <a:t>Yazılı iletişim</a:t>
            </a:r>
            <a:br>
              <a:rPr lang="tr-TR" sz="3100" dirty="0" smtClean="0"/>
            </a:br>
            <a:r>
              <a:rPr lang="tr-TR" sz="3100" dirty="0" smtClean="0"/>
              <a:t>*İşverenlere sadık</a:t>
            </a:r>
            <a:br>
              <a:rPr lang="tr-TR" sz="3100" dirty="0" smtClean="0"/>
            </a:br>
            <a:r>
              <a:rPr lang="tr-TR" sz="3100" dirty="0" smtClean="0"/>
              <a:t>*</a:t>
            </a:r>
            <a:r>
              <a:rPr lang="tr-TR" sz="3100" b="1" dirty="0" smtClean="0"/>
              <a:t>Otoriteye saygı</a:t>
            </a:r>
            <a:br>
              <a:rPr lang="tr-TR" sz="3100" b="1" dirty="0" smtClean="0"/>
            </a:br>
            <a:r>
              <a:rPr lang="tr-TR" sz="3100" b="1" dirty="0" smtClean="0"/>
              <a:t>*Emir-komuta zinciri</a:t>
            </a:r>
            <a:r>
              <a:rPr lang="tr-TR" sz="3100" dirty="0" smtClean="0"/>
              <a:t/>
            </a:r>
            <a:br>
              <a:rPr lang="tr-TR" sz="3100" dirty="0" smtClean="0"/>
            </a:br>
            <a:r>
              <a:rPr lang="tr-TR" sz="3100" dirty="0" smtClean="0"/>
              <a:t>*Örgütte hiyerarşik yapıya saygı, kurallara uyum</a:t>
            </a:r>
            <a:br>
              <a:rPr lang="tr-TR" sz="3100" dirty="0" smtClean="0"/>
            </a:br>
            <a:r>
              <a:rPr lang="tr-TR" sz="3100" dirty="0" smtClean="0"/>
              <a:t>*iş=yaşam boyu süren kariyer</a:t>
            </a:r>
            <a:r>
              <a:rPr lang="tr-TR" sz="4000" dirty="0" smtClean="0"/>
              <a:t/>
            </a:r>
            <a:br>
              <a:rPr lang="tr-TR" sz="4000" dirty="0" smtClean="0"/>
            </a:br>
            <a:r>
              <a:rPr lang="tr-TR" sz="3100" dirty="0" smtClean="0"/>
              <a:t/>
            </a:r>
            <a:br>
              <a:rPr lang="tr-TR" sz="3100" dirty="0" smtClean="0"/>
            </a:br>
            <a:r>
              <a:rPr lang="tr-TR" sz="2000" dirty="0" smtClean="0"/>
              <a:t>(Polat, Arslan, </a:t>
            </a:r>
            <a:r>
              <a:rPr lang="tr-TR" sz="2000" dirty="0" err="1" smtClean="0"/>
              <a:t>Günçavdı</a:t>
            </a:r>
            <a:r>
              <a:rPr lang="tr-TR" sz="2000" dirty="0" smtClean="0"/>
              <a:t>, Çiçek ve Kazak, 2016)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3942617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ctrTitle"/>
          </p:nvPr>
        </p:nvSpPr>
        <p:spPr>
          <a:xfrm>
            <a:off x="1913780" y="3626464"/>
            <a:ext cx="9144000" cy="2943433"/>
          </a:xfrm>
        </p:spPr>
        <p:txBody>
          <a:bodyPr>
            <a:noAutofit/>
          </a:bodyPr>
          <a:lstStyle/>
          <a:p>
            <a:r>
              <a:rPr lang="tr-TR" sz="2000" dirty="0" smtClean="0">
                <a:solidFill>
                  <a:srgbClr val="FF0000"/>
                </a:solidFill>
              </a:rPr>
              <a:t/>
            </a:r>
            <a:br>
              <a:rPr lang="tr-TR" sz="2000" dirty="0" smtClean="0">
                <a:solidFill>
                  <a:srgbClr val="FF0000"/>
                </a:solidFill>
              </a:rPr>
            </a:br>
            <a:r>
              <a:rPr lang="tr-TR" sz="2000" dirty="0">
                <a:solidFill>
                  <a:srgbClr val="FF0000"/>
                </a:solidFill>
              </a:rPr>
              <a:t/>
            </a:r>
            <a:br>
              <a:rPr lang="tr-TR" sz="2000" dirty="0">
                <a:solidFill>
                  <a:srgbClr val="FF0000"/>
                </a:solidFill>
              </a:rPr>
            </a:br>
            <a:r>
              <a:rPr lang="tr-TR" sz="2000" dirty="0" smtClean="0">
                <a:solidFill>
                  <a:srgbClr val="FF0000"/>
                </a:solidFill>
              </a:rPr>
              <a:t/>
            </a:r>
            <a:br>
              <a:rPr lang="tr-TR" sz="2000" dirty="0" smtClean="0">
                <a:solidFill>
                  <a:srgbClr val="FF0000"/>
                </a:solidFill>
              </a:rPr>
            </a:br>
            <a:r>
              <a:rPr lang="tr-TR" sz="2000" dirty="0" smtClean="0">
                <a:solidFill>
                  <a:srgbClr val="FF0000"/>
                </a:solidFill>
              </a:rPr>
              <a:t/>
            </a:r>
            <a:br>
              <a:rPr lang="tr-TR" sz="2000" dirty="0" smtClean="0">
                <a:solidFill>
                  <a:srgbClr val="FF0000"/>
                </a:solidFill>
              </a:rPr>
            </a:br>
            <a:r>
              <a:rPr lang="tr-TR" sz="2000" dirty="0">
                <a:solidFill>
                  <a:srgbClr val="FF0000"/>
                </a:solidFill>
              </a:rPr>
              <a:t/>
            </a:r>
            <a:br>
              <a:rPr lang="tr-TR" sz="2000" dirty="0">
                <a:solidFill>
                  <a:srgbClr val="FF0000"/>
                </a:solidFill>
              </a:rPr>
            </a:br>
            <a:r>
              <a:rPr lang="tr-TR" sz="2000" dirty="0" smtClean="0">
                <a:solidFill>
                  <a:srgbClr val="FF0000"/>
                </a:solidFill>
              </a:rPr>
              <a:t/>
            </a:r>
            <a:br>
              <a:rPr lang="tr-TR" sz="2000" dirty="0" smtClean="0">
                <a:solidFill>
                  <a:srgbClr val="FF0000"/>
                </a:solidFill>
              </a:rPr>
            </a:br>
            <a:r>
              <a:rPr lang="tr-TR" sz="2000" dirty="0">
                <a:solidFill>
                  <a:srgbClr val="FF0000"/>
                </a:solidFill>
              </a:rPr>
              <a:t/>
            </a:r>
            <a:br>
              <a:rPr lang="tr-TR" sz="2000" dirty="0">
                <a:solidFill>
                  <a:srgbClr val="FF0000"/>
                </a:solidFill>
              </a:rPr>
            </a:br>
            <a:r>
              <a:rPr lang="tr-TR" sz="2000" dirty="0" smtClean="0">
                <a:solidFill>
                  <a:srgbClr val="FF0000"/>
                </a:solidFill>
              </a:rPr>
              <a:t/>
            </a:r>
            <a:br>
              <a:rPr lang="tr-TR" sz="2000" dirty="0" smtClean="0">
                <a:solidFill>
                  <a:srgbClr val="FF0000"/>
                </a:solidFill>
              </a:rPr>
            </a:br>
            <a:r>
              <a:rPr lang="tr-TR" sz="2000" dirty="0" smtClean="0">
                <a:solidFill>
                  <a:srgbClr val="FF0000"/>
                </a:solidFill>
              </a:rPr>
              <a:t/>
            </a:r>
            <a:br>
              <a:rPr lang="tr-TR" sz="2000" dirty="0" smtClean="0">
                <a:solidFill>
                  <a:srgbClr val="FF0000"/>
                </a:solidFill>
              </a:rPr>
            </a:br>
            <a:r>
              <a:rPr lang="tr-TR" sz="2000" dirty="0">
                <a:solidFill>
                  <a:srgbClr val="FF0000"/>
                </a:solidFill>
              </a:rPr>
              <a:t/>
            </a:r>
            <a:br>
              <a:rPr lang="tr-TR" sz="2000" dirty="0">
                <a:solidFill>
                  <a:srgbClr val="FF0000"/>
                </a:solidFill>
              </a:rPr>
            </a:br>
            <a:r>
              <a:rPr lang="tr-TR" sz="2000" dirty="0" smtClean="0">
                <a:solidFill>
                  <a:srgbClr val="FF0000"/>
                </a:solidFill>
              </a:rPr>
              <a:t/>
            </a:r>
            <a:br>
              <a:rPr lang="tr-TR" sz="2000" dirty="0" smtClean="0">
                <a:solidFill>
                  <a:srgbClr val="FF0000"/>
                </a:solidFill>
              </a:rPr>
            </a:br>
            <a:r>
              <a:rPr lang="tr-TR" sz="2000" dirty="0">
                <a:solidFill>
                  <a:srgbClr val="FF0000"/>
                </a:solidFill>
              </a:rPr>
              <a:t/>
            </a:r>
            <a:br>
              <a:rPr lang="tr-TR" sz="2000" dirty="0">
                <a:solidFill>
                  <a:srgbClr val="FF0000"/>
                </a:solidFill>
              </a:rPr>
            </a:br>
            <a:r>
              <a:rPr lang="tr-TR" sz="2000" dirty="0" smtClean="0">
                <a:solidFill>
                  <a:srgbClr val="FF0000"/>
                </a:solidFill>
              </a:rPr>
              <a:t/>
            </a:r>
            <a:br>
              <a:rPr lang="tr-TR" sz="2000" dirty="0" smtClean="0">
                <a:solidFill>
                  <a:srgbClr val="FF0000"/>
                </a:solidFill>
              </a:rPr>
            </a:br>
            <a:r>
              <a:rPr lang="tr-TR" sz="2000" dirty="0">
                <a:solidFill>
                  <a:srgbClr val="FF0000"/>
                </a:solidFill>
              </a:rPr>
              <a:t/>
            </a:r>
            <a:br>
              <a:rPr lang="tr-TR" sz="2000" dirty="0">
                <a:solidFill>
                  <a:srgbClr val="FF0000"/>
                </a:solidFill>
              </a:rPr>
            </a:br>
            <a:r>
              <a:rPr lang="tr-TR" sz="2000" dirty="0" smtClean="0">
                <a:solidFill>
                  <a:srgbClr val="FF0000"/>
                </a:solidFill>
              </a:rPr>
              <a:t/>
            </a:r>
            <a:br>
              <a:rPr lang="tr-TR" sz="2000" dirty="0" smtClean="0">
                <a:solidFill>
                  <a:srgbClr val="FF0000"/>
                </a:solidFill>
              </a:rPr>
            </a:br>
            <a:r>
              <a:rPr lang="tr-TR" sz="2000" dirty="0">
                <a:solidFill>
                  <a:srgbClr val="FF0000"/>
                </a:solidFill>
              </a:rPr>
              <a:t/>
            </a:r>
            <a:br>
              <a:rPr lang="tr-TR" sz="2000" dirty="0">
                <a:solidFill>
                  <a:srgbClr val="FF0000"/>
                </a:solidFill>
              </a:rPr>
            </a:br>
            <a:r>
              <a:rPr lang="tr-TR" sz="2000" dirty="0" smtClean="0">
                <a:solidFill>
                  <a:srgbClr val="FF0000"/>
                </a:solidFill>
              </a:rPr>
              <a:t/>
            </a:r>
            <a:br>
              <a:rPr lang="tr-TR" sz="2000" dirty="0" smtClean="0">
                <a:solidFill>
                  <a:srgbClr val="FF0000"/>
                </a:solidFill>
              </a:rPr>
            </a:br>
            <a:r>
              <a:rPr lang="tr-TR" sz="2000" dirty="0">
                <a:solidFill>
                  <a:srgbClr val="FF0000"/>
                </a:solidFill>
              </a:rPr>
              <a:t/>
            </a:r>
            <a:br>
              <a:rPr lang="tr-TR" sz="2000" dirty="0">
                <a:solidFill>
                  <a:srgbClr val="FF0000"/>
                </a:solidFill>
              </a:rPr>
            </a:br>
            <a:r>
              <a:rPr lang="tr-TR" sz="2000" dirty="0" smtClean="0">
                <a:solidFill>
                  <a:srgbClr val="FF0000"/>
                </a:solidFill>
              </a:rPr>
              <a:t/>
            </a:r>
            <a:br>
              <a:rPr lang="tr-TR" sz="2000" dirty="0" smtClean="0">
                <a:solidFill>
                  <a:srgbClr val="FF0000"/>
                </a:solidFill>
              </a:rPr>
            </a:br>
            <a:r>
              <a:rPr lang="tr-TR" sz="2000" dirty="0">
                <a:solidFill>
                  <a:srgbClr val="FF0000"/>
                </a:solidFill>
              </a:rPr>
              <a:t/>
            </a:r>
            <a:br>
              <a:rPr lang="tr-TR" sz="2000" dirty="0">
                <a:solidFill>
                  <a:srgbClr val="FF0000"/>
                </a:solidFill>
              </a:rPr>
            </a:br>
            <a:r>
              <a:rPr lang="tr-TR" sz="2000" dirty="0" smtClean="0">
                <a:solidFill>
                  <a:srgbClr val="FF0000"/>
                </a:solidFill>
              </a:rPr>
              <a:t/>
            </a:r>
            <a:br>
              <a:rPr lang="tr-TR" sz="2000" dirty="0" smtClean="0">
                <a:solidFill>
                  <a:srgbClr val="FF0000"/>
                </a:solidFill>
              </a:rPr>
            </a:br>
            <a:r>
              <a:rPr lang="tr-TR" sz="2000" dirty="0">
                <a:solidFill>
                  <a:srgbClr val="FF0000"/>
                </a:solidFill>
              </a:rPr>
              <a:t/>
            </a:r>
            <a:br>
              <a:rPr lang="tr-TR" sz="2000" dirty="0">
                <a:solidFill>
                  <a:srgbClr val="FF0000"/>
                </a:solidFill>
              </a:rPr>
            </a:br>
            <a:r>
              <a:rPr lang="tr-TR" sz="2000" dirty="0" smtClean="0">
                <a:solidFill>
                  <a:srgbClr val="FF0000"/>
                </a:solidFill>
              </a:rPr>
              <a:t/>
            </a:r>
            <a:br>
              <a:rPr lang="tr-TR" sz="2000" dirty="0" smtClean="0">
                <a:solidFill>
                  <a:srgbClr val="FF0000"/>
                </a:solidFill>
              </a:rPr>
            </a:br>
            <a:r>
              <a:rPr lang="tr-TR" sz="2000" dirty="0">
                <a:solidFill>
                  <a:srgbClr val="FF0000"/>
                </a:solidFill>
              </a:rPr>
              <a:t/>
            </a:r>
            <a:br>
              <a:rPr lang="tr-TR" sz="2000" dirty="0">
                <a:solidFill>
                  <a:srgbClr val="FF0000"/>
                </a:solidFill>
              </a:rPr>
            </a:br>
            <a:r>
              <a:rPr lang="tr-TR" sz="2000" dirty="0" smtClean="0">
                <a:solidFill>
                  <a:srgbClr val="FF0000"/>
                </a:solidFill>
              </a:rPr>
              <a:t/>
            </a:r>
            <a:br>
              <a:rPr lang="tr-TR" sz="2000" dirty="0" smtClean="0">
                <a:solidFill>
                  <a:srgbClr val="FF0000"/>
                </a:solidFill>
              </a:rPr>
            </a:br>
            <a:r>
              <a:rPr lang="tr-TR" sz="2000" dirty="0">
                <a:solidFill>
                  <a:srgbClr val="FF0000"/>
                </a:solidFill>
              </a:rPr>
              <a:t/>
            </a:r>
            <a:br>
              <a:rPr lang="tr-TR" sz="2000" dirty="0">
                <a:solidFill>
                  <a:srgbClr val="FF0000"/>
                </a:solidFill>
              </a:rPr>
            </a:br>
            <a:r>
              <a:rPr lang="tr-TR" sz="2000" dirty="0" smtClean="0">
                <a:solidFill>
                  <a:srgbClr val="FF0000"/>
                </a:solidFill>
              </a:rPr>
              <a:t/>
            </a:r>
            <a:br>
              <a:rPr lang="tr-TR" sz="2000" dirty="0" smtClean="0">
                <a:solidFill>
                  <a:srgbClr val="FF0000"/>
                </a:solidFill>
              </a:rPr>
            </a:br>
            <a:r>
              <a:rPr lang="tr-TR" sz="2000" dirty="0">
                <a:solidFill>
                  <a:srgbClr val="FF0000"/>
                </a:solidFill>
              </a:rPr>
              <a:t/>
            </a:r>
            <a:br>
              <a:rPr lang="tr-TR" sz="2000" dirty="0">
                <a:solidFill>
                  <a:srgbClr val="FF0000"/>
                </a:solidFill>
              </a:rPr>
            </a:br>
            <a:r>
              <a:rPr lang="tr-TR" sz="2000" dirty="0" smtClean="0">
                <a:solidFill>
                  <a:srgbClr val="FF0000"/>
                </a:solidFill>
              </a:rPr>
              <a:t/>
            </a:r>
            <a:br>
              <a:rPr lang="tr-TR" sz="2000" dirty="0" smtClean="0">
                <a:solidFill>
                  <a:srgbClr val="FF0000"/>
                </a:solidFill>
              </a:rPr>
            </a:br>
            <a:r>
              <a:rPr lang="tr-TR" sz="2000" dirty="0">
                <a:solidFill>
                  <a:srgbClr val="FF0000"/>
                </a:solidFill>
              </a:rPr>
              <a:t/>
            </a:r>
            <a:br>
              <a:rPr lang="tr-TR" sz="2000" dirty="0">
                <a:solidFill>
                  <a:srgbClr val="FF0000"/>
                </a:solidFill>
              </a:rPr>
            </a:br>
            <a:r>
              <a:rPr lang="tr-TR" sz="2000" dirty="0" smtClean="0">
                <a:solidFill>
                  <a:srgbClr val="FF0000"/>
                </a:solidFill>
              </a:rPr>
              <a:t/>
            </a:r>
            <a:br>
              <a:rPr lang="tr-TR" sz="2000" dirty="0" smtClean="0">
                <a:solidFill>
                  <a:srgbClr val="FF0000"/>
                </a:solidFill>
              </a:rPr>
            </a:br>
            <a:r>
              <a:rPr lang="tr-TR" sz="2000" dirty="0">
                <a:solidFill>
                  <a:srgbClr val="FF0000"/>
                </a:solidFill>
              </a:rPr>
              <a:t/>
            </a:r>
            <a:br>
              <a:rPr lang="tr-TR" sz="2000" dirty="0">
                <a:solidFill>
                  <a:srgbClr val="FF0000"/>
                </a:solidFill>
              </a:rPr>
            </a:br>
            <a:r>
              <a:rPr lang="tr-TR" sz="2000" dirty="0" smtClean="0">
                <a:solidFill>
                  <a:srgbClr val="FF0000"/>
                </a:solidFill>
              </a:rPr>
              <a:t/>
            </a:r>
            <a:br>
              <a:rPr lang="tr-TR" sz="2000" dirty="0" smtClean="0">
                <a:solidFill>
                  <a:srgbClr val="FF0000"/>
                </a:solidFill>
              </a:rPr>
            </a:br>
            <a:r>
              <a:rPr lang="tr-TR" sz="2000" dirty="0">
                <a:solidFill>
                  <a:srgbClr val="FF0000"/>
                </a:solidFill>
              </a:rPr>
              <a:t/>
            </a:r>
            <a:br>
              <a:rPr lang="tr-TR" sz="2000" dirty="0">
                <a:solidFill>
                  <a:srgbClr val="FF0000"/>
                </a:solidFill>
              </a:rPr>
            </a:br>
            <a:r>
              <a:rPr lang="tr-TR" sz="2000" dirty="0" smtClean="0">
                <a:solidFill>
                  <a:srgbClr val="FF0000"/>
                </a:solidFill>
              </a:rPr>
              <a:t/>
            </a:r>
            <a:br>
              <a:rPr lang="tr-TR" sz="2000" dirty="0" smtClean="0">
                <a:solidFill>
                  <a:srgbClr val="FF0000"/>
                </a:solidFill>
              </a:rPr>
            </a:br>
            <a:r>
              <a:rPr lang="tr-TR" sz="2000" dirty="0">
                <a:solidFill>
                  <a:srgbClr val="FF0000"/>
                </a:solidFill>
              </a:rPr>
              <a:t/>
            </a:r>
            <a:br>
              <a:rPr lang="tr-TR" sz="2000" dirty="0">
                <a:solidFill>
                  <a:srgbClr val="FF0000"/>
                </a:solidFill>
              </a:rPr>
            </a:br>
            <a:r>
              <a:rPr lang="tr-TR" sz="2000" dirty="0" smtClean="0">
                <a:solidFill>
                  <a:srgbClr val="FF0000"/>
                </a:solidFill>
              </a:rPr>
              <a:t/>
            </a:r>
            <a:br>
              <a:rPr lang="tr-TR" sz="2000" dirty="0" smtClean="0">
                <a:solidFill>
                  <a:srgbClr val="FF0000"/>
                </a:solidFill>
              </a:rPr>
            </a:br>
            <a:r>
              <a:rPr lang="tr-TR" sz="2000" dirty="0">
                <a:solidFill>
                  <a:srgbClr val="FF0000"/>
                </a:solidFill>
              </a:rPr>
              <a:t/>
            </a:r>
            <a:br>
              <a:rPr lang="tr-TR" sz="2000" dirty="0">
                <a:solidFill>
                  <a:srgbClr val="FF0000"/>
                </a:solidFill>
              </a:rPr>
            </a:br>
            <a:r>
              <a:rPr lang="tr-TR" sz="2000" dirty="0" smtClean="0">
                <a:solidFill>
                  <a:srgbClr val="FF0000"/>
                </a:solidFill>
              </a:rPr>
              <a:t/>
            </a:r>
            <a:br>
              <a:rPr lang="tr-TR" sz="2000" dirty="0" smtClean="0">
                <a:solidFill>
                  <a:srgbClr val="FF0000"/>
                </a:solidFill>
              </a:rPr>
            </a:br>
            <a:r>
              <a:rPr lang="tr-TR" sz="2000" dirty="0">
                <a:solidFill>
                  <a:srgbClr val="FF0000"/>
                </a:solidFill>
              </a:rPr>
              <a:t/>
            </a:r>
            <a:br>
              <a:rPr lang="tr-TR" sz="2000" dirty="0">
                <a:solidFill>
                  <a:srgbClr val="FF0000"/>
                </a:solidFill>
              </a:rPr>
            </a:br>
            <a:r>
              <a:rPr lang="tr-TR" sz="2000" dirty="0" smtClean="0">
                <a:solidFill>
                  <a:srgbClr val="FF0000"/>
                </a:solidFill>
              </a:rPr>
              <a:t/>
            </a:r>
            <a:br>
              <a:rPr lang="tr-TR" sz="2000" dirty="0" smtClean="0">
                <a:solidFill>
                  <a:srgbClr val="FF0000"/>
                </a:solidFill>
              </a:rPr>
            </a:br>
            <a:r>
              <a:rPr lang="tr-TR" sz="2000" dirty="0">
                <a:solidFill>
                  <a:srgbClr val="FF0000"/>
                </a:solidFill>
              </a:rPr>
              <a:t/>
            </a:r>
            <a:br>
              <a:rPr lang="tr-TR" sz="2000" dirty="0">
                <a:solidFill>
                  <a:srgbClr val="FF0000"/>
                </a:solidFill>
              </a:rPr>
            </a:br>
            <a:r>
              <a:rPr lang="tr-TR" sz="2000" dirty="0" smtClean="0">
                <a:solidFill>
                  <a:srgbClr val="FF0000"/>
                </a:solidFill>
              </a:rPr>
              <a:t/>
            </a:r>
            <a:br>
              <a:rPr lang="tr-TR" sz="2000" dirty="0" smtClean="0">
                <a:solidFill>
                  <a:srgbClr val="FF0000"/>
                </a:solidFill>
              </a:rPr>
            </a:br>
            <a:r>
              <a:rPr lang="tr-TR" sz="2000" dirty="0">
                <a:solidFill>
                  <a:srgbClr val="FF0000"/>
                </a:solidFill>
              </a:rPr>
              <a:t/>
            </a:r>
            <a:br>
              <a:rPr lang="tr-TR" sz="2000" dirty="0">
                <a:solidFill>
                  <a:srgbClr val="FF0000"/>
                </a:solidFill>
              </a:rPr>
            </a:br>
            <a:r>
              <a:rPr lang="tr-TR" sz="2000" dirty="0" smtClean="0">
                <a:solidFill>
                  <a:srgbClr val="FF0000"/>
                </a:solidFill>
              </a:rPr>
              <a:t/>
            </a:r>
            <a:br>
              <a:rPr lang="tr-TR" sz="2000" dirty="0" smtClean="0">
                <a:solidFill>
                  <a:srgbClr val="FF0000"/>
                </a:solidFill>
              </a:rPr>
            </a:br>
            <a:r>
              <a:rPr lang="tr-TR" sz="2000" dirty="0">
                <a:solidFill>
                  <a:srgbClr val="FF0000"/>
                </a:solidFill>
              </a:rPr>
              <a:t/>
            </a:r>
            <a:br>
              <a:rPr lang="tr-TR" sz="2000" dirty="0">
                <a:solidFill>
                  <a:srgbClr val="FF0000"/>
                </a:solidFill>
              </a:rPr>
            </a:br>
            <a:r>
              <a:rPr lang="tr-TR" sz="2000" dirty="0" smtClean="0">
                <a:solidFill>
                  <a:srgbClr val="FF0000"/>
                </a:solidFill>
              </a:rPr>
              <a:t/>
            </a:r>
            <a:br>
              <a:rPr lang="tr-TR" sz="2000" dirty="0" smtClean="0">
                <a:solidFill>
                  <a:srgbClr val="FF0000"/>
                </a:solidFill>
              </a:rPr>
            </a:br>
            <a:r>
              <a:rPr lang="tr-TR" sz="2000" dirty="0">
                <a:solidFill>
                  <a:srgbClr val="FF0000"/>
                </a:solidFill>
              </a:rPr>
              <a:t/>
            </a:r>
            <a:br>
              <a:rPr lang="tr-TR" sz="2000" dirty="0">
                <a:solidFill>
                  <a:srgbClr val="FF0000"/>
                </a:solidFill>
              </a:rPr>
            </a:br>
            <a:r>
              <a:rPr lang="tr-TR" sz="2000" dirty="0" smtClean="0">
                <a:solidFill>
                  <a:srgbClr val="FF0000"/>
                </a:solidFill>
              </a:rPr>
              <a:t/>
            </a:r>
            <a:br>
              <a:rPr lang="tr-TR" sz="2000" dirty="0" smtClean="0">
                <a:solidFill>
                  <a:srgbClr val="FF0000"/>
                </a:solidFill>
              </a:rPr>
            </a:br>
            <a:r>
              <a:rPr lang="tr-TR" sz="2000" dirty="0">
                <a:solidFill>
                  <a:srgbClr val="FF0000"/>
                </a:solidFill>
              </a:rPr>
              <a:t/>
            </a:r>
            <a:br>
              <a:rPr lang="tr-TR" sz="2000" dirty="0">
                <a:solidFill>
                  <a:srgbClr val="FF0000"/>
                </a:solidFill>
              </a:rPr>
            </a:br>
            <a:r>
              <a:rPr lang="tr-TR" sz="2000" dirty="0" smtClean="0">
                <a:solidFill>
                  <a:srgbClr val="FF0000"/>
                </a:solidFill>
              </a:rPr>
              <a:t/>
            </a:r>
            <a:br>
              <a:rPr lang="tr-TR" sz="2000" dirty="0" smtClean="0">
                <a:solidFill>
                  <a:srgbClr val="FF0000"/>
                </a:solidFill>
              </a:rPr>
            </a:br>
            <a:r>
              <a:rPr lang="tr-TR" sz="2000" dirty="0">
                <a:solidFill>
                  <a:srgbClr val="FF0000"/>
                </a:solidFill>
              </a:rPr>
              <a:t/>
            </a:r>
            <a:br>
              <a:rPr lang="tr-TR" sz="2000" dirty="0">
                <a:solidFill>
                  <a:srgbClr val="FF0000"/>
                </a:solidFill>
              </a:rPr>
            </a:br>
            <a:r>
              <a:rPr lang="tr-TR" sz="2000" dirty="0" smtClean="0">
                <a:solidFill>
                  <a:srgbClr val="FF0000"/>
                </a:solidFill>
              </a:rPr>
              <a:t/>
            </a:r>
            <a:br>
              <a:rPr lang="tr-TR" sz="2000" dirty="0" smtClean="0">
                <a:solidFill>
                  <a:srgbClr val="FF0000"/>
                </a:solidFill>
              </a:rPr>
            </a:br>
            <a:r>
              <a:rPr lang="tr-TR" sz="2000" dirty="0">
                <a:solidFill>
                  <a:srgbClr val="FF0000"/>
                </a:solidFill>
              </a:rPr>
              <a:t/>
            </a:r>
            <a:br>
              <a:rPr lang="tr-TR" sz="2000" dirty="0">
                <a:solidFill>
                  <a:srgbClr val="FF0000"/>
                </a:solidFill>
              </a:rPr>
            </a:br>
            <a:r>
              <a:rPr lang="tr-TR" sz="2000" b="1" dirty="0" smtClean="0"/>
              <a:t>a) Bebek Patlaması Kuşağı</a:t>
            </a:r>
            <a:r>
              <a:rPr lang="tr-TR" sz="2000" dirty="0" smtClean="0"/>
              <a:t/>
            </a:r>
            <a:br>
              <a:rPr lang="tr-TR" sz="2000" dirty="0" smtClean="0"/>
            </a:br>
            <a:r>
              <a:rPr lang="tr-TR" sz="2000" dirty="0" smtClean="0"/>
              <a:t>«</a:t>
            </a:r>
            <a:r>
              <a:rPr lang="tr-TR" sz="2000" dirty="0" err="1" smtClean="0"/>
              <a:t>Baby</a:t>
            </a:r>
            <a:r>
              <a:rPr lang="tr-TR" sz="2000" dirty="0" smtClean="0"/>
              <a:t> </a:t>
            </a:r>
            <a:r>
              <a:rPr lang="tr-TR" sz="2000" dirty="0" err="1" smtClean="0"/>
              <a:t>Boomers</a:t>
            </a:r>
            <a:r>
              <a:rPr lang="tr-TR" sz="2000" dirty="0" smtClean="0"/>
              <a:t>»</a:t>
            </a:r>
            <a:br>
              <a:rPr lang="tr-TR" sz="2000" dirty="0" smtClean="0"/>
            </a:br>
            <a:r>
              <a:rPr lang="tr-TR" sz="2000" b="1" dirty="0" smtClean="0"/>
              <a:t>*2. Dünya Savaşı’ndan sonraki ekonomik patlama</a:t>
            </a:r>
            <a:r>
              <a:rPr lang="tr-TR" sz="2000" dirty="0" smtClean="0"/>
              <a:t/>
            </a:r>
            <a:br>
              <a:rPr lang="tr-TR" sz="2000" dirty="0" smtClean="0"/>
            </a:br>
            <a:r>
              <a:rPr lang="tr-TR" sz="2000" b="1" dirty="0" smtClean="0"/>
              <a:t>*Aileleri tarafından çok şımartılmış</a:t>
            </a:r>
            <a:r>
              <a:rPr lang="tr-TR" sz="2000" dirty="0" smtClean="0"/>
              <a:t/>
            </a:r>
            <a:br>
              <a:rPr lang="tr-TR" sz="2000" dirty="0" smtClean="0"/>
            </a:br>
            <a:r>
              <a:rPr lang="tr-TR" sz="2000" dirty="0" smtClean="0"/>
              <a:t>*Ruhsal gelişim ve kişisel değerlerine uygun yaşam tarzı arayan</a:t>
            </a:r>
            <a:br>
              <a:rPr lang="tr-TR" sz="2000" dirty="0" smtClean="0"/>
            </a:br>
            <a:r>
              <a:rPr lang="tr-TR" sz="2000" dirty="0" smtClean="0"/>
              <a:t>*Takım çalışmasına inanan</a:t>
            </a:r>
            <a:br>
              <a:rPr lang="tr-TR" sz="2000" dirty="0" smtClean="0"/>
            </a:br>
            <a:r>
              <a:rPr lang="tr-TR" sz="2000" dirty="0" smtClean="0"/>
              <a:t>*Güçlü iş ahlakı (hak ettiğini alacağına inanç)</a:t>
            </a:r>
            <a:br>
              <a:rPr lang="tr-TR" sz="2000" dirty="0" smtClean="0"/>
            </a:br>
            <a:r>
              <a:rPr lang="tr-TR" sz="2000" b="1" dirty="0" smtClean="0"/>
              <a:t>*Tek bir işte çok parlak bir başarı</a:t>
            </a:r>
            <a:r>
              <a:rPr lang="tr-TR" sz="2000" dirty="0" smtClean="0"/>
              <a:t/>
            </a:r>
            <a:br>
              <a:rPr lang="tr-TR" sz="2000" dirty="0" smtClean="0"/>
            </a:br>
            <a:r>
              <a:rPr lang="tr-TR" sz="2000" dirty="0" smtClean="0"/>
              <a:t>*Kariyerini dengeleme isteği (sürekli büyüyen kariyer)</a:t>
            </a:r>
            <a:br>
              <a:rPr lang="tr-TR" sz="2000" dirty="0" smtClean="0"/>
            </a:br>
            <a:r>
              <a:rPr lang="tr-TR" sz="2000" b="1" dirty="0" smtClean="0"/>
              <a:t>*Çalışkan, sorumlu, adil</a:t>
            </a:r>
            <a:r>
              <a:rPr lang="tr-TR" sz="2000" dirty="0" smtClean="0"/>
              <a:t/>
            </a:r>
            <a:br>
              <a:rPr lang="tr-TR" sz="2000" dirty="0" smtClean="0"/>
            </a:br>
            <a:r>
              <a:rPr lang="tr-TR" sz="2000" dirty="0" smtClean="0"/>
              <a:t>*Çok ileri iletişim yeteneği</a:t>
            </a:r>
            <a:br>
              <a:rPr lang="tr-TR" sz="2000" dirty="0" smtClean="0"/>
            </a:br>
            <a:r>
              <a:rPr lang="tr-TR" sz="2000" dirty="0" smtClean="0"/>
              <a:t>*Başkalarına güven</a:t>
            </a:r>
            <a:br>
              <a:rPr lang="tr-TR" sz="2000" dirty="0" smtClean="0"/>
            </a:br>
            <a:r>
              <a:rPr lang="tr-TR" sz="2000" dirty="0" smtClean="0"/>
              <a:t>*Sadakat ve gelenekleri önemser</a:t>
            </a:r>
            <a:br>
              <a:rPr lang="tr-TR" sz="2000" dirty="0" smtClean="0"/>
            </a:br>
            <a:r>
              <a:rPr lang="tr-TR" sz="2000" dirty="0" smtClean="0"/>
              <a:t>*Duygusal anlamda olgun</a:t>
            </a:r>
            <a:br>
              <a:rPr lang="tr-TR" sz="2000" dirty="0" smtClean="0"/>
            </a:br>
            <a:r>
              <a:rPr lang="tr-TR" sz="2000" dirty="0" smtClean="0"/>
              <a:t>*Çalışma ortamında olumlu yaklaşım, çatışmalardan kaçınma</a:t>
            </a:r>
            <a:br>
              <a:rPr lang="tr-TR" sz="2000" dirty="0" smtClean="0"/>
            </a:br>
            <a:r>
              <a:rPr lang="tr-TR" sz="2000" dirty="0" smtClean="0"/>
              <a:t>*Örgütün başarısında bireysel katkılara önem</a:t>
            </a:r>
            <a:br>
              <a:rPr lang="tr-TR" sz="2000" dirty="0" smtClean="0"/>
            </a:br>
            <a:r>
              <a:rPr lang="tr-TR" sz="2000" dirty="0" smtClean="0"/>
              <a:t>*Çalışana başarı fırsatı verirler</a:t>
            </a:r>
            <a:br>
              <a:rPr lang="tr-TR" sz="2000" dirty="0" smtClean="0"/>
            </a:br>
            <a:r>
              <a:rPr lang="tr-TR" sz="2000" dirty="0" smtClean="0"/>
              <a:t>*Genellikle grup halinde dolaşırlar</a:t>
            </a:r>
            <a:br>
              <a:rPr lang="tr-TR" sz="2000" dirty="0" smtClean="0"/>
            </a:br>
            <a:r>
              <a:rPr lang="tr-TR" sz="2000" dirty="0" smtClean="0"/>
              <a:t>*</a:t>
            </a:r>
            <a:r>
              <a:rPr lang="tr-TR" sz="2000" dirty="0"/>
              <a:t>Ö</a:t>
            </a:r>
            <a:r>
              <a:rPr lang="tr-TR" sz="2000" dirty="0" smtClean="0"/>
              <a:t>rgüte yeni katılanlara danışmanlık desteği </a:t>
            </a:r>
            <a:br>
              <a:rPr lang="tr-TR" sz="2000" dirty="0" smtClean="0"/>
            </a:br>
            <a:r>
              <a:rPr lang="tr-TR" sz="2000" dirty="0" smtClean="0"/>
              <a:t>(Polat, Arslan, </a:t>
            </a:r>
            <a:r>
              <a:rPr lang="tr-TR" sz="2000" dirty="0" err="1" smtClean="0"/>
              <a:t>Günçavdı</a:t>
            </a:r>
            <a:r>
              <a:rPr lang="tr-TR" sz="2000" dirty="0" smtClean="0"/>
              <a:t>, Çiçek ve Kazak, 2016)</a:t>
            </a:r>
            <a:br>
              <a:rPr lang="tr-TR" sz="2000" dirty="0" smtClean="0"/>
            </a:br>
            <a:r>
              <a:rPr lang="tr-TR" sz="2000" dirty="0" smtClean="0">
                <a:solidFill>
                  <a:srgbClr val="FF0000"/>
                </a:solidFill>
              </a:rPr>
              <a:t/>
            </a:r>
            <a:br>
              <a:rPr lang="tr-TR" sz="2000" dirty="0" smtClean="0">
                <a:solidFill>
                  <a:srgbClr val="FF0000"/>
                </a:solidFill>
              </a:rPr>
            </a:b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2413641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ctrTitle"/>
          </p:nvPr>
        </p:nvSpPr>
        <p:spPr>
          <a:xfrm>
            <a:off x="1891747" y="4452729"/>
            <a:ext cx="9144000" cy="2943433"/>
          </a:xfrm>
        </p:spPr>
        <p:txBody>
          <a:bodyPr>
            <a:normAutofit fontScale="90000"/>
          </a:bodyPr>
          <a:lstStyle/>
          <a:p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 smtClean="0"/>
              <a:t>a) </a:t>
            </a:r>
            <a:r>
              <a:rPr lang="tr-TR" b="1" dirty="0" smtClean="0"/>
              <a:t>X Kuşağı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sz="3100" dirty="0" smtClean="0"/>
              <a:t/>
            </a:r>
            <a:br>
              <a:rPr lang="tr-TR" sz="3100" dirty="0" smtClean="0"/>
            </a:br>
            <a:r>
              <a:rPr lang="tr-TR" sz="3100" b="1" dirty="0" smtClean="0"/>
              <a:t>*Bebek Patlaması kuşağının gölgesinde (bu nedenle benzer özellikler sergilerler)</a:t>
            </a:r>
            <a:r>
              <a:rPr lang="tr-TR" sz="4000" dirty="0" smtClean="0"/>
              <a:t/>
            </a:r>
            <a:br>
              <a:rPr lang="tr-TR" sz="4000" dirty="0" smtClean="0"/>
            </a:br>
            <a:r>
              <a:rPr lang="tr-TR" sz="3100" dirty="0" smtClean="0"/>
              <a:t>*</a:t>
            </a:r>
            <a:r>
              <a:rPr lang="tr-TR" sz="3100" b="1" dirty="0" smtClean="0"/>
              <a:t>Kendilerine daha çok güven ve bireysellik</a:t>
            </a:r>
            <a:r>
              <a:rPr lang="tr-TR" sz="3100" dirty="0" smtClean="0"/>
              <a:t/>
            </a:r>
            <a:br>
              <a:rPr lang="tr-TR" sz="3100" dirty="0" smtClean="0"/>
            </a:br>
            <a:r>
              <a:rPr lang="tr-TR" sz="3100" dirty="0" smtClean="0"/>
              <a:t>*Kanaat duygu ve marka sadakati yüksek</a:t>
            </a:r>
            <a:br>
              <a:rPr lang="tr-TR" sz="3100" dirty="0" smtClean="0"/>
            </a:br>
            <a:r>
              <a:rPr lang="tr-TR" sz="3100" dirty="0" smtClean="0"/>
              <a:t>*Toplumsal sorunlara duyarlı</a:t>
            </a:r>
            <a:br>
              <a:rPr lang="tr-TR" sz="3100" dirty="0" smtClean="0"/>
            </a:br>
            <a:r>
              <a:rPr lang="tr-TR" sz="3100" dirty="0" smtClean="0"/>
              <a:t>*Köklü değerlerin savunucusu</a:t>
            </a:r>
            <a:br>
              <a:rPr lang="tr-TR" sz="3100" dirty="0" smtClean="0"/>
            </a:br>
            <a:r>
              <a:rPr lang="tr-TR" sz="3100" dirty="0" smtClean="0"/>
              <a:t>*</a:t>
            </a:r>
            <a:r>
              <a:rPr lang="tr-TR" sz="3100" b="1" dirty="0" smtClean="0"/>
              <a:t>Teknolojik gelişmelere açık</a:t>
            </a:r>
            <a:r>
              <a:rPr lang="tr-TR" sz="3100" dirty="0" smtClean="0"/>
              <a:t/>
            </a:r>
            <a:br>
              <a:rPr lang="tr-TR" sz="3100" dirty="0" smtClean="0"/>
            </a:br>
            <a:r>
              <a:rPr lang="tr-TR" sz="3100" dirty="0" smtClean="0"/>
              <a:t>*Çok zeki, hırslı ve </a:t>
            </a:r>
            <a:r>
              <a:rPr lang="tr-TR" sz="3100" b="1" dirty="0" smtClean="0"/>
              <a:t>bağımsız</a:t>
            </a:r>
            <a:r>
              <a:rPr lang="tr-TR" sz="3100" dirty="0" smtClean="0"/>
              <a:t/>
            </a:r>
            <a:br>
              <a:rPr lang="tr-TR" sz="3100" dirty="0" smtClean="0"/>
            </a:br>
            <a:r>
              <a:rPr lang="tr-TR" sz="3100" dirty="0" smtClean="0"/>
              <a:t>*Dinlenme işten daha önemli: Tembel</a:t>
            </a:r>
            <a:br>
              <a:rPr lang="tr-TR" sz="3100" dirty="0" smtClean="0"/>
            </a:br>
            <a:r>
              <a:rPr lang="tr-TR" sz="3100" dirty="0" smtClean="0"/>
              <a:t>*</a:t>
            </a:r>
            <a:r>
              <a:rPr lang="tr-TR" sz="3100" b="1" dirty="0" smtClean="0"/>
              <a:t>Kendine sadakat işverene sadakatten daha önemli</a:t>
            </a:r>
            <a:r>
              <a:rPr lang="tr-TR" sz="3100" dirty="0" smtClean="0"/>
              <a:t/>
            </a:r>
            <a:br>
              <a:rPr lang="tr-TR" sz="3100" dirty="0" smtClean="0"/>
            </a:br>
            <a:r>
              <a:rPr lang="tr-TR" sz="3100" dirty="0" smtClean="0"/>
              <a:t>*Yaşam tarzına değer verme</a:t>
            </a:r>
            <a:br>
              <a:rPr lang="tr-TR" sz="3100" dirty="0" smtClean="0"/>
            </a:br>
            <a:r>
              <a:rPr lang="tr-TR" sz="3100" dirty="0" smtClean="0"/>
              <a:t>*</a:t>
            </a:r>
            <a:r>
              <a:rPr lang="tr-TR" sz="3100" b="1" dirty="0" smtClean="0"/>
              <a:t>Daha olumsuz düşünen bireyler</a:t>
            </a:r>
            <a:r>
              <a:rPr lang="tr-TR" sz="3100" dirty="0" smtClean="0"/>
              <a:t/>
            </a:r>
            <a:br>
              <a:rPr lang="tr-TR" sz="3100" dirty="0" smtClean="0"/>
            </a:br>
            <a:r>
              <a:rPr lang="tr-TR" sz="2000" dirty="0" smtClean="0"/>
              <a:t>(Polat, Arslan, </a:t>
            </a:r>
            <a:r>
              <a:rPr lang="tr-TR" sz="2000" dirty="0" err="1" smtClean="0"/>
              <a:t>Günçavdı</a:t>
            </a:r>
            <a:r>
              <a:rPr lang="tr-TR" sz="2000" dirty="0" smtClean="0"/>
              <a:t>, Çiçek ve Kazak, 2016)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3746633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ctrTitle"/>
          </p:nvPr>
        </p:nvSpPr>
        <p:spPr>
          <a:xfrm>
            <a:off x="1748528" y="3428160"/>
            <a:ext cx="9144000" cy="2943433"/>
          </a:xfrm>
        </p:spPr>
        <p:txBody>
          <a:bodyPr>
            <a:normAutofit fontScale="90000"/>
          </a:bodyPr>
          <a:lstStyle/>
          <a:p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sz="2200" dirty="0" smtClean="0"/>
              <a:t>a) </a:t>
            </a:r>
            <a:r>
              <a:rPr lang="tr-TR" sz="2200" b="1" dirty="0" smtClean="0"/>
              <a:t>Y Kuşağı</a:t>
            </a:r>
            <a:r>
              <a:rPr lang="tr-TR" sz="2200" dirty="0" smtClean="0"/>
              <a:t/>
            </a:r>
            <a:br>
              <a:rPr lang="tr-TR" sz="2200" dirty="0" smtClean="0"/>
            </a:br>
            <a:r>
              <a:rPr lang="tr-TR" sz="2200" dirty="0" smtClean="0"/>
              <a:t/>
            </a:r>
            <a:br>
              <a:rPr lang="tr-TR" sz="2200" dirty="0" smtClean="0"/>
            </a:br>
            <a:r>
              <a:rPr lang="tr-TR" sz="2200" b="1" dirty="0" smtClean="0"/>
              <a:t>*Bilgi ve iletişim teknolojileri (bilgisayar, internet) günlük yaşamın ayrılmaz parçası</a:t>
            </a:r>
            <a:br>
              <a:rPr lang="tr-TR" sz="2200" b="1" dirty="0" smtClean="0"/>
            </a:br>
            <a:r>
              <a:rPr lang="tr-TR" sz="2200" b="1" dirty="0" smtClean="0"/>
              <a:t>*Teknoloji bağımlısı</a:t>
            </a:r>
            <a:r>
              <a:rPr lang="tr-TR" sz="2200" dirty="0" smtClean="0"/>
              <a:t/>
            </a:r>
            <a:br>
              <a:rPr lang="tr-TR" sz="2200" dirty="0" smtClean="0"/>
            </a:br>
            <a:r>
              <a:rPr lang="tr-TR" sz="2200" dirty="0" smtClean="0"/>
              <a:t>*</a:t>
            </a:r>
            <a:r>
              <a:rPr lang="tr-TR" sz="2200" b="1" dirty="0" smtClean="0"/>
              <a:t>Ağ kuşağı (öğrenme, alışveriş yapma, çalışma, oynama, başkalarıyla iletişim şekilleri)</a:t>
            </a:r>
            <a:r>
              <a:rPr lang="tr-TR" sz="2200" dirty="0" smtClean="0"/>
              <a:t/>
            </a:r>
            <a:br>
              <a:rPr lang="tr-TR" sz="2200" dirty="0" smtClean="0"/>
            </a:br>
            <a:r>
              <a:rPr lang="tr-TR" sz="2200" dirty="0" smtClean="0"/>
              <a:t>*Çalışma hayatında yeni</a:t>
            </a:r>
            <a:br>
              <a:rPr lang="tr-TR" sz="2200" dirty="0" smtClean="0"/>
            </a:br>
            <a:r>
              <a:rPr lang="tr-TR" sz="2200" dirty="0" smtClean="0"/>
              <a:t>*Medya ve iletişime en yakın</a:t>
            </a:r>
            <a:br>
              <a:rPr lang="tr-TR" sz="2200" dirty="0" smtClean="0"/>
            </a:br>
            <a:r>
              <a:rPr lang="tr-TR" sz="2200" dirty="0" smtClean="0"/>
              <a:t>*Özgürlüklerine düşkün</a:t>
            </a:r>
            <a:br>
              <a:rPr lang="tr-TR" sz="2200" dirty="0" smtClean="0"/>
            </a:br>
            <a:r>
              <a:rPr lang="tr-TR" sz="2200" dirty="0" smtClean="0"/>
              <a:t>*</a:t>
            </a:r>
            <a:r>
              <a:rPr lang="tr-TR" sz="2200" b="1" dirty="0" smtClean="0"/>
              <a:t>En tüketici </a:t>
            </a:r>
            <a:r>
              <a:rPr lang="tr-TR" sz="2200" dirty="0" smtClean="0"/>
              <a:t/>
            </a:r>
            <a:br>
              <a:rPr lang="tr-TR" sz="2200" dirty="0" smtClean="0"/>
            </a:br>
            <a:r>
              <a:rPr lang="tr-TR" sz="2200" dirty="0" smtClean="0"/>
              <a:t>*Çok çalışmaktansa zekasını kullanarak çalışma (Teknoloji)</a:t>
            </a:r>
            <a:br>
              <a:rPr lang="tr-TR" sz="2200" dirty="0" smtClean="0"/>
            </a:br>
            <a:r>
              <a:rPr lang="tr-TR" sz="2200" dirty="0" smtClean="0"/>
              <a:t>*Çabuk ulaşılırdırlar</a:t>
            </a:r>
            <a:br>
              <a:rPr lang="tr-TR" sz="2200" dirty="0" smtClean="0"/>
            </a:br>
            <a:r>
              <a:rPr lang="tr-TR" sz="2200" dirty="0" smtClean="0"/>
              <a:t>*İş yerine bağı değil</a:t>
            </a:r>
            <a:br>
              <a:rPr lang="tr-TR" sz="2200" dirty="0" smtClean="0"/>
            </a:br>
            <a:r>
              <a:rPr lang="tr-TR" sz="2200" dirty="0" smtClean="0"/>
              <a:t>*</a:t>
            </a:r>
            <a:r>
              <a:rPr lang="tr-TR" sz="2200" b="1" dirty="0" smtClean="0"/>
              <a:t>10’dan fazla iş değiştirebilirler</a:t>
            </a:r>
            <a:r>
              <a:rPr lang="tr-TR" sz="2200" dirty="0" smtClean="0"/>
              <a:t/>
            </a:r>
            <a:br>
              <a:rPr lang="tr-TR" sz="2200" dirty="0" smtClean="0"/>
            </a:br>
            <a:r>
              <a:rPr lang="tr-TR" sz="2200" dirty="0" smtClean="0"/>
              <a:t>*İşten çok işin getirdiği fırsatlar</a:t>
            </a:r>
            <a:r>
              <a:rPr lang="tr-TR" sz="2200" dirty="0"/>
              <a:t> </a:t>
            </a:r>
            <a:r>
              <a:rPr lang="tr-TR" sz="2200" dirty="0" smtClean="0"/>
              <a:t>(yüksek ücret, iş güvencesi gibi) önemli</a:t>
            </a:r>
            <a:br>
              <a:rPr lang="tr-TR" sz="2200" dirty="0" smtClean="0"/>
            </a:br>
            <a:r>
              <a:rPr lang="tr-TR" sz="2200" dirty="0" smtClean="0"/>
              <a:t>*Nüfus dağılımında ve çalışma yaşamında en yüksek paya sahip</a:t>
            </a:r>
            <a:br>
              <a:rPr lang="tr-TR" sz="2200" dirty="0" smtClean="0"/>
            </a:br>
            <a:r>
              <a:rPr lang="tr-TR" sz="2200" dirty="0" smtClean="0"/>
              <a:t/>
            </a:r>
            <a:br>
              <a:rPr lang="tr-TR" sz="2200" dirty="0" smtClean="0"/>
            </a:br>
            <a:r>
              <a:rPr lang="tr-TR" sz="2200" dirty="0" smtClean="0"/>
              <a:t>(Polat, Arslan, </a:t>
            </a:r>
            <a:r>
              <a:rPr lang="tr-TR" sz="2200" dirty="0" err="1" smtClean="0"/>
              <a:t>Günçavdı</a:t>
            </a:r>
            <a:r>
              <a:rPr lang="tr-TR" sz="2200" dirty="0" smtClean="0"/>
              <a:t>, Çiçek ve Kazak, 2016)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1127441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ctrTitle"/>
          </p:nvPr>
        </p:nvSpPr>
        <p:spPr>
          <a:xfrm>
            <a:off x="1921565" y="3528390"/>
            <a:ext cx="9144000" cy="2943433"/>
          </a:xfrm>
        </p:spPr>
        <p:txBody>
          <a:bodyPr>
            <a:normAutofit fontScale="90000"/>
          </a:bodyPr>
          <a:lstStyle/>
          <a:p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 smtClean="0"/>
              <a:t>a) </a:t>
            </a:r>
            <a:r>
              <a:rPr lang="tr-TR" b="1" dirty="0"/>
              <a:t>Z</a:t>
            </a:r>
            <a:r>
              <a:rPr lang="tr-TR" b="1" dirty="0" smtClean="0"/>
              <a:t> Kuşağı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sz="3100" dirty="0" smtClean="0"/>
              <a:t/>
            </a:r>
            <a:br>
              <a:rPr lang="tr-TR" sz="3100" dirty="0" smtClean="0"/>
            </a:br>
            <a:r>
              <a:rPr lang="tr-TR" sz="3100" b="1" dirty="0" smtClean="0"/>
              <a:t>*Yaşça küçük; çalışma yaşamında hemen hemen yok</a:t>
            </a:r>
            <a:br>
              <a:rPr lang="tr-TR" sz="3100" b="1" dirty="0" smtClean="0"/>
            </a:br>
            <a:r>
              <a:rPr lang="tr-TR" sz="3100" b="1" dirty="0" smtClean="0"/>
              <a:t>*Çalışma yaşamında nasıl davranış sergiledikleri tam olarak bilinmiyor</a:t>
            </a:r>
            <a:br>
              <a:rPr lang="tr-TR" sz="3100" b="1" dirty="0" smtClean="0"/>
            </a:br>
            <a:r>
              <a:rPr lang="tr-TR" sz="3100" b="1" dirty="0" smtClean="0">
                <a:solidFill>
                  <a:srgbClr val="FF0000"/>
                </a:solidFill>
              </a:rPr>
              <a:t>*Bazı tahminlere göre</a:t>
            </a:r>
            <a:r>
              <a:rPr lang="tr-TR" sz="3100" dirty="0" smtClean="0"/>
              <a:t/>
            </a:r>
            <a:br>
              <a:rPr lang="tr-TR" sz="3100" dirty="0" smtClean="0"/>
            </a:br>
            <a:r>
              <a:rPr lang="tr-TR" sz="3100" dirty="0" smtClean="0"/>
              <a:t>*bu kuşak çalışma hayatına girdiğinde çalışma hayatında 5 farklı kuşak söz konusu</a:t>
            </a:r>
            <a:br>
              <a:rPr lang="tr-TR" sz="3100" dirty="0" smtClean="0"/>
            </a:br>
            <a:r>
              <a:rPr lang="tr-TR" sz="3100" dirty="0" smtClean="0"/>
              <a:t>*Bu nedenle bu kuşakların farklılıklarına bağlı olarak ihtiyaçlarının iyi analiz edilmesi önemli</a:t>
            </a:r>
            <a:br>
              <a:rPr lang="tr-TR" sz="3100" dirty="0" smtClean="0"/>
            </a:br>
            <a:r>
              <a:rPr lang="tr-TR" sz="2000" dirty="0" smtClean="0"/>
              <a:t>(Polat, Arslan, </a:t>
            </a:r>
            <a:r>
              <a:rPr lang="tr-TR" sz="2000" dirty="0" err="1" smtClean="0"/>
              <a:t>Günçavdı</a:t>
            </a:r>
            <a:r>
              <a:rPr lang="tr-TR" sz="2000" dirty="0" smtClean="0"/>
              <a:t>, Çiçek ve Kazak, 2016)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4228108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ctrTitle"/>
          </p:nvPr>
        </p:nvSpPr>
        <p:spPr>
          <a:xfrm>
            <a:off x="1653208" y="1401416"/>
            <a:ext cx="9144000" cy="2943433"/>
          </a:xfrm>
        </p:spPr>
        <p:txBody>
          <a:bodyPr>
            <a:normAutofit fontScale="90000"/>
          </a:bodyPr>
          <a:lstStyle/>
          <a:p>
            <a:pPr algn="just"/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>YARARLANILAN </a:t>
            </a:r>
            <a:r>
              <a:rPr lang="tr-TR" dirty="0" smtClean="0">
                <a:solidFill>
                  <a:srgbClr val="FF0000"/>
                </a:solidFill>
              </a:rPr>
              <a:t>KAYNAKLAR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sz="3100" dirty="0" smtClean="0"/>
              <a:t/>
            </a:r>
            <a:br>
              <a:rPr lang="tr-TR" sz="3100" dirty="0" smtClean="0"/>
            </a:br>
            <a:r>
              <a:rPr lang="tr-TR" sz="3100" dirty="0" smtClean="0"/>
              <a:t/>
            </a:r>
            <a:br>
              <a:rPr lang="tr-TR" sz="3100" dirty="0" smtClean="0"/>
            </a:br>
            <a:r>
              <a:rPr lang="tr-TR" sz="3100" dirty="0" smtClean="0"/>
              <a:t>Polat, S., Arslan, Y., </a:t>
            </a:r>
            <a:r>
              <a:rPr lang="tr-TR" sz="3100" dirty="0" err="1" smtClean="0"/>
              <a:t>Günçavdı</a:t>
            </a:r>
            <a:r>
              <a:rPr lang="tr-TR" sz="3100" dirty="0" smtClean="0"/>
              <a:t>, G., Çiçek, H., ve Kazak, E. (2016). </a:t>
            </a:r>
            <a:r>
              <a:rPr lang="tr-TR" sz="3100" i="1" dirty="0" smtClean="0"/>
              <a:t>Okullarda Kuşaklararası Öğrenme</a:t>
            </a:r>
            <a:r>
              <a:rPr lang="tr-TR" sz="3100" dirty="0" smtClean="0"/>
              <a:t>. Ankara: </a:t>
            </a:r>
            <a:r>
              <a:rPr lang="tr-TR" sz="3100" dirty="0" err="1" smtClean="0"/>
              <a:t>Pegem</a:t>
            </a:r>
            <a:r>
              <a:rPr lang="tr-TR" sz="3100" dirty="0" smtClean="0"/>
              <a:t> Akademi. </a:t>
            </a: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2800334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</Words>
  <Application>Microsoft Office PowerPoint</Application>
  <PresentationFormat>Geniş ekran</PresentationFormat>
  <Paragraphs>18</Paragraphs>
  <Slides>9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1_Office Teması</vt:lpstr>
      <vt:lpstr>SHB-419 DAYANIŞMA MODELLERİ KUŞAK KAVRAMI VE KUŞAK SINIFLAMALARI DOÇ.DR.FİLİZ YILDIRIM</vt:lpstr>
      <vt:lpstr>  Kuşak Sınıflamaları a) Gelenekseller b) Bebek patlaması kuşağı c) X kuşağı d) Y kuşağı e) Z kuşağı </vt:lpstr>
      <vt:lpstr>   </vt:lpstr>
      <vt:lpstr>                                                       a) Gelenekseller «Sessiz kuşak» *2. dünya Savaşı *Fedakarlık(ülke için mal ve hizmet üretmeden ülkeye hizmet ederken ölme ve savaşma) *Herkesin iyiliği için fedakarlık, sadakat ve sıkı çalışma *İş yerinde bilgelik ve kurumsal deneyim *Teknoloji kullanarak iletişim kurmaz *Yazılı iletişim *İşverenlere sadık *Otoriteye saygı *Emir-komuta zinciri *Örgütte hiyerarşik yapıya saygı, kurallara uyum *iş=yaşam boyu süren kariyer  (Polat, Arslan, Günçavdı, Çiçek ve Kazak, 2016)  </vt:lpstr>
      <vt:lpstr>                                                      a) Bebek Patlaması Kuşağı «Baby Boomers» *2. Dünya Savaşı’ndan sonraki ekonomik patlama *Aileleri tarafından çok şımartılmış *Ruhsal gelişim ve kişisel değerlerine uygun yaşam tarzı arayan *Takım çalışmasına inanan *Güçlü iş ahlakı (hak ettiğini alacağına inanç) *Tek bir işte çok parlak bir başarı *Kariyerini dengeleme isteği (sürekli büyüyen kariyer) *Çalışkan, sorumlu, adil *Çok ileri iletişim yeteneği *Başkalarına güven *Sadakat ve gelenekleri önemser *Duygusal anlamda olgun *Çalışma ortamında olumlu yaklaşım, çatışmalardan kaçınma *Örgütün başarısında bireysel katkılara önem *Çalışana başarı fırsatı verirler *Genellikle grup halinde dolaşırlar *Örgüte yeni katılanlara danışmanlık desteği  (Polat, Arslan, Günçavdı, Çiçek ve Kazak, 2016)  </vt:lpstr>
      <vt:lpstr>                                                       a) X Kuşağı  *Bebek Patlaması kuşağının gölgesinde (bu nedenle benzer özellikler sergilerler) *Kendilerine daha çok güven ve bireysellik *Kanaat duygu ve marka sadakati yüksek *Toplumsal sorunlara duyarlı *Köklü değerlerin savunucusu *Teknolojik gelişmelere açık *Çok zeki, hırslı ve bağımsız *Dinlenme işten daha önemli: Tembel *Kendine sadakat işverene sadakatten daha önemli *Yaşam tarzına değer verme *Daha olumsuz düşünen bireyler (Polat, Arslan, Günçavdı, Çiçek ve Kazak, 2016)  </vt:lpstr>
      <vt:lpstr>                                                       a) Y Kuşağı  *Bilgi ve iletişim teknolojileri (bilgisayar, internet) günlük yaşamın ayrılmaz parçası *Teknoloji bağımlısı *Ağ kuşağı (öğrenme, alışveriş yapma, çalışma, oynama, başkalarıyla iletişim şekilleri) *Çalışma hayatında yeni *Medya ve iletişime en yakın *Özgürlüklerine düşkün *En tüketici  *Çok çalışmaktansa zekasını kullanarak çalışma (Teknoloji) *Çabuk ulaşılırdırlar *İş yerine bağı değil *10’dan fazla iş değiştirebilirler *İşten çok işin getirdiği fırsatlar (yüksek ücret, iş güvencesi gibi) önemli *Nüfus dağılımında ve çalışma yaşamında en yüksek paya sahip  (Polat, Arslan, Günçavdı, Çiçek ve Kazak, 2016)  </vt:lpstr>
      <vt:lpstr>                                                       a) Z Kuşağı  *Yaşça küçük; çalışma yaşamında hemen hemen yok *Çalışma yaşamında nasıl davranış sergiledikleri tam olarak bilinmiyor *Bazı tahminlere göre *bu kuşak çalışma hayatına girdiğinde çalışma hayatında 5 farklı kuşak söz konusu *Bu nedenle bu kuşakların farklılıklarına bağlı olarak ihtiyaçlarının iyi analiz edilmesi önemli (Polat, Arslan, Günçavdı, Çiçek ve Kazak, 2016)  </vt:lpstr>
      <vt:lpstr>                                                      YARARLANILAN KAYNAKLAR   Polat, S., Arslan, Y., Günçavdı, G., Çiçek, H., ve Kazak, E. (2016). Okullarda Kuşaklararası Öğrenme. Ankara: Pegem Akademi. 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SHB-419 DAYANIŞMA MODELLERİ KUŞAK KAVRAMI VE KUŞAK SINIFLAMALARI DOÇ.DR.FİLİZ YILDIRIM</dc:title>
  <dc:creator>C</dc:creator>
  <cp:lastModifiedBy>C</cp:lastModifiedBy>
  <cp:revision>3</cp:revision>
  <dcterms:created xsi:type="dcterms:W3CDTF">2017-10-22T16:18:04Z</dcterms:created>
  <dcterms:modified xsi:type="dcterms:W3CDTF">2017-10-22T16:19:03Z</dcterms:modified>
</cp:coreProperties>
</file>