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endParaRPr lang="tr-TR" sz="5000" b="1" i="1" dirty="0" smtClean="0"/>
          </a:p>
          <a:p>
            <a:pPr algn="ctr">
              <a:buNone/>
            </a:pPr>
            <a:endParaRPr lang="tr-TR" sz="5000" b="1" i="1" dirty="0" smtClean="0"/>
          </a:p>
          <a:p>
            <a:pPr algn="ctr">
              <a:buNone/>
            </a:pPr>
            <a:r>
              <a:rPr lang="tr-TR" sz="5000" b="1" i="1" dirty="0" smtClean="0"/>
              <a:t>LİMİTED ŞİRKETLER</a:t>
            </a:r>
            <a:endParaRPr lang="tr-TR" sz="5000" b="1" i="1" dirty="0"/>
          </a:p>
        </p:txBody>
      </p:sp>
    </p:spTree>
    <p:extLst>
      <p:ext uri="{BB962C8B-B14F-4D97-AF65-F5344CB8AC3E}">
        <p14:creationId xmlns:p14="http://schemas.microsoft.com/office/powerpoint/2010/main" val="4026356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II- LİMİTED ŞİRKETLER</a:t>
            </a:r>
            <a:endParaRPr lang="tr-TR" b="1" dirty="0"/>
          </a:p>
        </p:txBody>
      </p:sp>
      <p:sp>
        <p:nvSpPr>
          <p:cNvPr id="3" name="2 İçerik Yer Tutucusu"/>
          <p:cNvSpPr>
            <a:spLocks noGrp="1"/>
          </p:cNvSpPr>
          <p:nvPr>
            <p:ph idx="1"/>
          </p:nvPr>
        </p:nvSpPr>
        <p:spPr>
          <a:xfrm>
            <a:off x="179512" y="1340768"/>
            <a:ext cx="8507288" cy="5256584"/>
          </a:xfrm>
        </p:spPr>
        <p:txBody>
          <a:bodyPr>
            <a:noAutofit/>
          </a:bodyPr>
          <a:lstStyle/>
          <a:p>
            <a:pPr lvl="0"/>
            <a:r>
              <a:rPr lang="tr-TR" sz="2100" dirty="0" err="1" smtClean="0"/>
              <a:t>Limited</a:t>
            </a:r>
            <a:r>
              <a:rPr lang="tr-TR" sz="2100" dirty="0" smtClean="0"/>
              <a:t> şirketler tüzel kişiliği haizdir; sermaye şirketi kategorisine dahil olan bir ticaret şirketidir.</a:t>
            </a:r>
          </a:p>
          <a:p>
            <a:pPr lvl="0"/>
            <a:r>
              <a:rPr lang="tr-TR" sz="2100" dirty="0" smtClean="0"/>
              <a:t>Bütün ticaret şirketleri doğrudan “tacir” sıfatına sahip olduklarından (TTK m. 16/1) </a:t>
            </a:r>
            <a:r>
              <a:rPr lang="tr-TR" sz="2100" dirty="0" err="1" smtClean="0"/>
              <a:t>limited</a:t>
            </a:r>
            <a:r>
              <a:rPr lang="tr-TR" sz="2100" dirty="0" smtClean="0"/>
              <a:t> şirketler de tacir niteliğindedir. Dolayısıyla tacir olmanın hüküm ve sonuçlarına tabidirler.</a:t>
            </a:r>
          </a:p>
          <a:p>
            <a:pPr lvl="0"/>
            <a:r>
              <a:rPr lang="tr-TR" sz="2100" dirty="0" err="1" smtClean="0"/>
              <a:t>Limited</a:t>
            </a:r>
            <a:r>
              <a:rPr lang="tr-TR" sz="2100" dirty="0" smtClean="0"/>
              <a:t> şirketler, bir veya daha çok gerçek veya tüzel kişi tarafından kurulur. Yeni TTK ile birlikte tek kişilik </a:t>
            </a:r>
            <a:r>
              <a:rPr lang="tr-TR" sz="2100" dirty="0" err="1" smtClean="0"/>
              <a:t>limited</a:t>
            </a:r>
            <a:r>
              <a:rPr lang="tr-TR" sz="2100" dirty="0" smtClean="0"/>
              <a:t> şirket kurulması mümkün hale gelmiştir. </a:t>
            </a:r>
          </a:p>
          <a:p>
            <a:pPr lvl="0"/>
            <a:r>
              <a:rPr lang="tr-TR" sz="2100" dirty="0" err="1" smtClean="0"/>
              <a:t>Limited</a:t>
            </a:r>
            <a:r>
              <a:rPr lang="tr-TR" sz="2100" dirty="0" smtClean="0"/>
              <a:t> şirketler bir ticaret unvanı altında kurulur. Tacir olmanın en temel hukuki sonuçlarından biri Türk Ticaret Kanunu’na uygun bir ticaret unvanının seçilmesi, tescil ettirilmesi ve şirket işlerinde kullanılmasıdır. Kanun’un 43. maddesi çerçevesinde </a:t>
            </a:r>
            <a:r>
              <a:rPr lang="tr-TR" sz="2100" dirty="0" err="1" smtClean="0"/>
              <a:t>limited</a:t>
            </a:r>
            <a:r>
              <a:rPr lang="tr-TR" sz="2100" dirty="0" smtClean="0"/>
              <a:t> şirket ticaret unvanlarında “işletme konusu” ve “</a:t>
            </a:r>
            <a:r>
              <a:rPr lang="tr-TR" sz="2100" dirty="0" err="1" smtClean="0"/>
              <a:t>limited</a:t>
            </a:r>
            <a:r>
              <a:rPr lang="tr-TR" sz="2100" dirty="0" smtClean="0"/>
              <a:t> şirket” ifadesi bulunması zorunludur. Bunlarla birlikte ayırt ediciliği sağlamak üzere gerekli ekler yasal çerçeve içerisinde yapılır.</a:t>
            </a:r>
            <a:endParaRPr lang="tr-TR" sz="2100" dirty="0"/>
          </a:p>
        </p:txBody>
      </p:sp>
    </p:spTree>
    <p:extLst>
      <p:ext uri="{BB962C8B-B14F-4D97-AF65-F5344CB8AC3E}">
        <p14:creationId xmlns:p14="http://schemas.microsoft.com/office/powerpoint/2010/main" val="131894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Limited</a:t>
            </a:r>
            <a:r>
              <a:rPr lang="tr-TR" b="1" dirty="0" smtClean="0"/>
              <a:t> Şirketlerin Temel Özellikleri</a:t>
            </a:r>
            <a:endParaRPr lang="tr-TR" b="1" dirty="0"/>
          </a:p>
        </p:txBody>
      </p:sp>
      <p:sp>
        <p:nvSpPr>
          <p:cNvPr id="3" name="2 İçerik Yer Tutucusu"/>
          <p:cNvSpPr>
            <a:spLocks noGrp="1"/>
          </p:cNvSpPr>
          <p:nvPr>
            <p:ph idx="1"/>
          </p:nvPr>
        </p:nvSpPr>
        <p:spPr>
          <a:xfrm>
            <a:off x="395536" y="1340768"/>
            <a:ext cx="8496944" cy="5256584"/>
          </a:xfrm>
        </p:spPr>
        <p:txBody>
          <a:bodyPr>
            <a:noAutofit/>
          </a:bodyPr>
          <a:lstStyle/>
          <a:p>
            <a:pPr lvl="0"/>
            <a:r>
              <a:rPr lang="tr-TR" sz="2500" dirty="0" err="1" smtClean="0"/>
              <a:t>Limited</a:t>
            </a:r>
            <a:r>
              <a:rPr lang="tr-TR" sz="2500" dirty="0" smtClean="0"/>
              <a:t> şirket esas sermayesi belirli olup, bu sermaye esas sermaye paylarının toplamından oluşur. </a:t>
            </a:r>
            <a:r>
              <a:rPr lang="tr-TR" sz="2500" dirty="0" err="1" smtClean="0"/>
              <a:t>Limited</a:t>
            </a:r>
            <a:r>
              <a:rPr lang="tr-TR" sz="2500" dirty="0" smtClean="0"/>
              <a:t> şirketin esas sermayesi en az </a:t>
            </a:r>
            <a:r>
              <a:rPr lang="tr-TR" sz="2500" dirty="0" err="1" smtClean="0"/>
              <a:t>onbin</a:t>
            </a:r>
            <a:r>
              <a:rPr lang="tr-TR" sz="2500" dirty="0" smtClean="0"/>
              <a:t> Türk Lirasıdır.  Bu tutar, Bakanlar Kurulu’nca on katına kadar artırılabilir (TTK m. 580).</a:t>
            </a:r>
          </a:p>
          <a:p>
            <a:pPr lvl="0"/>
            <a:r>
              <a:rPr lang="tr-TR" sz="2500" dirty="0" smtClean="0"/>
              <a:t>Ortaklar, şirket borçlarından sorumlu olmayıp, sadece taahhüt ettikleri esas sermaye paylarını ödemekle ve şirket sözleşmesinde öngörülmüşse ek ödeme ve yan edim yükümlülüklerini yerine getirmekle yükümlüdürler.</a:t>
            </a:r>
          </a:p>
          <a:p>
            <a:pPr lvl="0"/>
            <a:r>
              <a:rPr lang="tr-TR" sz="2500" dirty="0" err="1" smtClean="0"/>
              <a:t>Limited</a:t>
            </a:r>
            <a:r>
              <a:rPr lang="tr-TR" sz="2500" dirty="0" smtClean="0"/>
              <a:t> şirket, kanunen yasak olmayan her türlü ekonomik amaç ve konu için kurulabilir</a:t>
            </a:r>
          </a:p>
          <a:p>
            <a:pPr lvl="0"/>
            <a:r>
              <a:rPr lang="tr-TR" sz="2500" dirty="0" err="1" smtClean="0"/>
              <a:t>Limited</a:t>
            </a:r>
            <a:r>
              <a:rPr lang="tr-TR" sz="2500" smtClean="0"/>
              <a:t> şirketlerde ortakların </a:t>
            </a:r>
            <a:r>
              <a:rPr lang="tr-TR" sz="2500" dirty="0" smtClean="0"/>
              <a:t>sayısı elliyi aşamaz.</a:t>
            </a:r>
          </a:p>
        </p:txBody>
      </p:sp>
    </p:spTree>
    <p:extLst>
      <p:ext uri="{BB962C8B-B14F-4D97-AF65-F5344CB8AC3E}">
        <p14:creationId xmlns:p14="http://schemas.microsoft.com/office/powerpoint/2010/main" val="1121965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Limited</a:t>
            </a:r>
            <a:r>
              <a:rPr lang="tr-TR" b="1" dirty="0" smtClean="0"/>
              <a:t> Şirketlerin </a:t>
            </a:r>
            <a:r>
              <a:rPr lang="tr-TR" b="1" dirty="0" err="1" smtClean="0"/>
              <a:t>TTK’da</a:t>
            </a:r>
            <a:r>
              <a:rPr lang="tr-TR" b="1" dirty="0" smtClean="0"/>
              <a:t> Düzenlenişi</a:t>
            </a:r>
            <a:endParaRPr lang="tr-TR" b="1" dirty="0"/>
          </a:p>
        </p:txBody>
      </p:sp>
      <p:sp>
        <p:nvSpPr>
          <p:cNvPr id="3" name="2 İçerik Yer Tutucusu"/>
          <p:cNvSpPr>
            <a:spLocks noGrp="1"/>
          </p:cNvSpPr>
          <p:nvPr>
            <p:ph idx="1"/>
          </p:nvPr>
        </p:nvSpPr>
        <p:spPr>
          <a:xfrm>
            <a:off x="457200" y="1600200"/>
            <a:ext cx="8291264" cy="4709120"/>
          </a:xfrm>
        </p:spPr>
        <p:txBody>
          <a:bodyPr>
            <a:normAutofit fontScale="77500" lnSpcReduction="20000"/>
          </a:bodyPr>
          <a:lstStyle/>
          <a:p>
            <a:r>
              <a:rPr lang="tr-TR" dirty="0" smtClean="0"/>
              <a:t>Türk Ticaret Kanunu’nun “</a:t>
            </a:r>
            <a:r>
              <a:rPr lang="tr-TR" dirty="0" err="1" smtClean="0"/>
              <a:t>Limited</a:t>
            </a:r>
            <a:r>
              <a:rPr lang="tr-TR" dirty="0" smtClean="0"/>
              <a:t> </a:t>
            </a:r>
            <a:r>
              <a:rPr lang="tr-TR" dirty="0" err="1" smtClean="0"/>
              <a:t>Şirketler”in</a:t>
            </a:r>
            <a:r>
              <a:rPr lang="tr-TR" dirty="0" smtClean="0"/>
              <a:t> düzenlendiği 573-644. maddeleri arasında </a:t>
            </a:r>
            <a:r>
              <a:rPr lang="tr-TR" dirty="0" err="1" smtClean="0"/>
              <a:t>limited</a:t>
            </a:r>
            <a:r>
              <a:rPr lang="tr-TR" dirty="0" smtClean="0"/>
              <a:t> şirketleri kendine özgü özelliklerine açıkça yer verilmekle birlikte bunun yanı sıra anonim şirketlere ilişkin bazı maddelere yasa içi yollama hükümleri ile düzenlemiştir. </a:t>
            </a:r>
          </a:p>
          <a:p>
            <a:endParaRPr lang="tr-TR" dirty="0" smtClean="0"/>
          </a:p>
          <a:p>
            <a:r>
              <a:rPr lang="tr-TR" dirty="0" smtClean="0"/>
              <a:t>Söz konusu yollamalar Kanun’un bazı yerlerinde ilgili düzenlemenin içerisinde yapılmış ve ayrıca “Uygulanacak Hükümler” kenar başlıklı 644. maddede de bir liste anlayışı içerisinde yollamada bulunulmuştur. </a:t>
            </a:r>
          </a:p>
          <a:p>
            <a:endParaRPr lang="tr-TR" dirty="0" smtClean="0"/>
          </a:p>
          <a:p>
            <a:r>
              <a:rPr lang="tr-TR" dirty="0" smtClean="0"/>
              <a:t>Yollamada bulunulan konularda anonim şirketlere ilişkin kuralların </a:t>
            </a:r>
            <a:r>
              <a:rPr lang="tr-TR" dirty="0" err="1" smtClean="0"/>
              <a:t>limited</a:t>
            </a:r>
            <a:r>
              <a:rPr lang="tr-TR" dirty="0" smtClean="0"/>
              <a:t> şirketler için de göz önüne alınması gerekir.</a:t>
            </a:r>
          </a:p>
        </p:txBody>
      </p:sp>
    </p:spTree>
    <p:extLst>
      <p:ext uri="{BB962C8B-B14F-4D97-AF65-F5344CB8AC3E}">
        <p14:creationId xmlns:p14="http://schemas.microsoft.com/office/powerpoint/2010/main" val="933249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Limited</a:t>
            </a:r>
            <a:r>
              <a:rPr lang="tr-TR" b="1" dirty="0" smtClean="0"/>
              <a:t> Şirketlerin Kuruluşu</a:t>
            </a:r>
            <a:endParaRPr lang="tr-TR" b="1" dirty="0"/>
          </a:p>
        </p:txBody>
      </p:sp>
      <p:sp>
        <p:nvSpPr>
          <p:cNvPr id="3" name="2 İçerik Yer Tutucusu"/>
          <p:cNvSpPr>
            <a:spLocks noGrp="1"/>
          </p:cNvSpPr>
          <p:nvPr>
            <p:ph idx="1"/>
          </p:nvPr>
        </p:nvSpPr>
        <p:spPr/>
        <p:txBody>
          <a:bodyPr/>
          <a:lstStyle/>
          <a:p>
            <a:r>
              <a:rPr lang="tr-TR" dirty="0" err="1" smtClean="0"/>
              <a:t>Limited</a:t>
            </a:r>
            <a:r>
              <a:rPr lang="tr-TR" dirty="0" smtClean="0"/>
              <a:t> şirketlerin kuruluş sürecinde;</a:t>
            </a:r>
          </a:p>
          <a:p>
            <a:pPr lvl="1"/>
            <a:r>
              <a:rPr lang="tr-TR" dirty="0" smtClean="0"/>
              <a:t>şirket sözleşmesinin yazılı şekilde yapılması ve </a:t>
            </a:r>
          </a:p>
          <a:p>
            <a:pPr lvl="1"/>
            <a:r>
              <a:rPr lang="tr-TR" dirty="0" smtClean="0"/>
              <a:t>kurucuların imzalarının noterce onaylanması şarttır (TTK m. 575/1). </a:t>
            </a:r>
          </a:p>
          <a:p>
            <a:pPr lvl="1"/>
            <a:r>
              <a:rPr lang="tr-TR" dirty="0" smtClean="0"/>
              <a:t>Şirket sözleşmesi ticaret siciline tescil ve Türkiye Ticaret Sicili Gazetesi’nde ilan olunur.</a:t>
            </a:r>
          </a:p>
          <a:p>
            <a:pPr marL="0" lvl="1" indent="457200">
              <a:buFont typeface="Arial" pitchFamily="34" charset="0"/>
              <a:buChar char="•"/>
            </a:pPr>
            <a:endParaRPr lang="tr-TR" dirty="0" smtClean="0"/>
          </a:p>
          <a:p>
            <a:pPr marL="0" lvl="1" indent="457200">
              <a:buFont typeface="Arial" pitchFamily="34" charset="0"/>
              <a:buChar char="•"/>
            </a:pPr>
            <a:r>
              <a:rPr lang="tr-TR" dirty="0" smtClean="0"/>
              <a:t>Şirket “ticaret siciline tescil” ile birlikte tüzel kişilik kazanır. </a:t>
            </a:r>
            <a:endParaRPr lang="tr-TR" dirty="0"/>
          </a:p>
        </p:txBody>
      </p:sp>
    </p:spTree>
    <p:extLst>
      <p:ext uri="{BB962C8B-B14F-4D97-AF65-F5344CB8AC3E}">
        <p14:creationId xmlns:p14="http://schemas.microsoft.com/office/powerpoint/2010/main" val="86291431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370</Words>
  <Application>Microsoft Office PowerPoint</Application>
  <PresentationFormat>Ekran Gösterisi (4:3)</PresentationFormat>
  <Paragraphs>26</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II- LİMİTED ŞİRKETLER</vt:lpstr>
      <vt:lpstr>Limited Şirketlerin Temel Özellikleri</vt:lpstr>
      <vt:lpstr>Limited Şirketlerin TTK’da Düzenlenişi</vt:lpstr>
      <vt:lpstr>Limited Şirketlerin Kuruluşu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2</cp:revision>
  <dcterms:created xsi:type="dcterms:W3CDTF">2019-12-24T09:19:50Z</dcterms:created>
  <dcterms:modified xsi:type="dcterms:W3CDTF">2019-12-24T09:36:39Z</dcterms:modified>
</cp:coreProperties>
</file>