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6" r:id="rId18"/>
    <p:sldId id="277" r:id="rId19"/>
    <p:sldId id="278" r:id="rId20"/>
    <p:sldId id="271" r:id="rId21"/>
    <p:sldId id="272" r:id="rId22"/>
    <p:sldId id="273" r:id="rId23"/>
    <p:sldId id="274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833053" y="2377439"/>
            <a:ext cx="8915399" cy="1328787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Dört İşlem Öğretimi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589214" y="4777379"/>
            <a:ext cx="7634650" cy="1126283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tr-TR" sz="2000" b="1" dirty="0" smtClean="0"/>
              <a:t>Matematik Öğretimi </a:t>
            </a:r>
            <a:r>
              <a:rPr lang="tr-TR" sz="2000" b="1" dirty="0" smtClean="0"/>
              <a:t>Dersi</a:t>
            </a:r>
          </a:p>
          <a:p>
            <a:pPr algn="r"/>
            <a:r>
              <a:rPr lang="tr-TR" sz="2000" dirty="0"/>
              <a:t>Van De </a:t>
            </a:r>
            <a:r>
              <a:rPr lang="tr-TR" sz="2000" dirty="0" err="1"/>
              <a:t>Wale</a:t>
            </a:r>
            <a:r>
              <a:rPr lang="tr-TR" sz="2000" dirty="0"/>
              <a:t> (2012). İlkokul ve Ortaokul Matematiği Gelişimsel Yaklaşımla Öğretim (Çev. Ed. Soner Durmuş), Nobel Akademik Yayıncılık, Ankara. 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1544347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3697017" y="470263"/>
            <a:ext cx="5743073" cy="842085"/>
          </a:xfrm>
        </p:spPr>
        <p:txBody>
          <a:bodyPr/>
          <a:lstStyle/>
          <a:p>
            <a:r>
              <a:rPr lang="tr-TR" dirty="0" smtClean="0"/>
              <a:t>5. Diğer Kurallar İçin Bilinen Kuralların Kullanılması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55" y="2002971"/>
            <a:ext cx="3372711" cy="3838394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17" y="2002971"/>
            <a:ext cx="3398412" cy="3820976"/>
          </a:xfrm>
        </p:spPr>
      </p:pic>
    </p:spTree>
    <p:extLst>
      <p:ext uri="{BB962C8B-B14F-4D97-AF65-F5344CB8AC3E}">
        <p14:creationId xmlns:p14="http://schemas.microsoft.com/office/powerpoint/2010/main" val="286782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38633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Doğal Sayılarda Hesaplama Stratejileri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8" y="1742676"/>
            <a:ext cx="4902926" cy="4360764"/>
          </a:xfrm>
        </p:spPr>
      </p:pic>
    </p:spTree>
    <p:extLst>
      <p:ext uri="{BB962C8B-B14F-4D97-AF65-F5344CB8AC3E}">
        <p14:creationId xmlns:p14="http://schemas.microsoft.com/office/powerpoint/2010/main" val="3700996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33" y="1250503"/>
            <a:ext cx="3613094" cy="4661348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6" y="1250502"/>
            <a:ext cx="4096376" cy="4653411"/>
          </a:xfrm>
        </p:spPr>
      </p:pic>
    </p:spTree>
    <p:extLst>
      <p:ext uri="{BB962C8B-B14F-4D97-AF65-F5344CB8AC3E}">
        <p14:creationId xmlns:p14="http://schemas.microsoft.com/office/powerpoint/2010/main" val="53224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926016"/>
          </a:xfrm>
        </p:spPr>
        <p:txBody>
          <a:bodyPr>
            <a:normAutofit fontScale="90000"/>
          </a:bodyPr>
          <a:lstStyle/>
          <a:p>
            <a:r>
              <a:rPr lang="tr-TR" sz="2800" dirty="0" smtClean="0"/>
              <a:t>Öğrenci icadı stratejilere örnekler</a:t>
            </a:r>
            <a:br>
              <a:rPr lang="tr-TR" sz="2800" dirty="0" smtClean="0"/>
            </a:br>
            <a:r>
              <a:rPr lang="tr-TR" sz="2800" dirty="0" smtClean="0"/>
              <a:t>(toplama)</a:t>
            </a:r>
            <a:endParaRPr lang="tr-TR" sz="28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09" y="1759131"/>
            <a:ext cx="3962644" cy="415271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88" y="1759131"/>
            <a:ext cx="4041211" cy="4144782"/>
          </a:xfrm>
        </p:spPr>
      </p:pic>
    </p:spTree>
    <p:extLst>
      <p:ext uri="{BB962C8B-B14F-4D97-AF65-F5344CB8AC3E}">
        <p14:creationId xmlns:p14="http://schemas.microsoft.com/office/powerpoint/2010/main" val="79594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013101"/>
          </a:xfrm>
        </p:spPr>
        <p:txBody>
          <a:bodyPr>
            <a:normAutofit fontScale="90000"/>
          </a:bodyPr>
          <a:lstStyle/>
          <a:p>
            <a:r>
              <a:rPr lang="tr-TR" dirty="0"/>
              <a:t>Öğrenci icadı stratejilere örnekler</a:t>
            </a:r>
            <a:br>
              <a:rPr lang="tr-TR" dirty="0"/>
            </a:br>
            <a:r>
              <a:rPr lang="tr-TR" dirty="0" smtClean="0"/>
              <a:t>(çıkarma)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72" y="1915886"/>
            <a:ext cx="3531509" cy="399596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60" y="1915886"/>
            <a:ext cx="3553736" cy="3988027"/>
          </a:xfrm>
        </p:spPr>
      </p:pic>
    </p:spTree>
    <p:extLst>
      <p:ext uri="{BB962C8B-B14F-4D97-AF65-F5344CB8AC3E}">
        <p14:creationId xmlns:p14="http://schemas.microsoft.com/office/powerpoint/2010/main" val="3721330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48" y="1114697"/>
            <a:ext cx="3877738" cy="4789216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06" y="1114697"/>
            <a:ext cx="3936262" cy="4789216"/>
          </a:xfrm>
        </p:spPr>
      </p:pic>
    </p:spTree>
    <p:extLst>
      <p:ext uri="{BB962C8B-B14F-4D97-AF65-F5344CB8AC3E}">
        <p14:creationId xmlns:p14="http://schemas.microsoft.com/office/powerpoint/2010/main" val="936141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Öğrenci icadı stratejilere örnekler</a:t>
            </a:r>
            <a:br>
              <a:rPr lang="tr-TR" dirty="0"/>
            </a:br>
            <a:r>
              <a:rPr lang="tr-TR" dirty="0"/>
              <a:t>(</a:t>
            </a:r>
            <a:r>
              <a:rPr lang="tr-TR" dirty="0" smtClean="0"/>
              <a:t>çarpma)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8" y="2529296"/>
            <a:ext cx="5879270" cy="3073400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01" y="2529296"/>
            <a:ext cx="3200400" cy="3073400"/>
          </a:xfrm>
        </p:spPr>
      </p:pic>
    </p:spTree>
    <p:extLst>
      <p:ext uri="{BB962C8B-B14F-4D97-AF65-F5344CB8AC3E}">
        <p14:creationId xmlns:p14="http://schemas.microsoft.com/office/powerpoint/2010/main" val="3928556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95" y="1846217"/>
            <a:ext cx="3939186" cy="3821158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23" y="1705093"/>
            <a:ext cx="3283822" cy="4198820"/>
          </a:xfrm>
        </p:spPr>
      </p:pic>
    </p:spTree>
    <p:extLst>
      <p:ext uri="{BB962C8B-B14F-4D97-AF65-F5344CB8AC3E}">
        <p14:creationId xmlns:p14="http://schemas.microsoft.com/office/powerpoint/2010/main" val="4154689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5" y="957918"/>
            <a:ext cx="6357256" cy="5233876"/>
          </a:xfrm>
        </p:spPr>
      </p:pic>
    </p:spTree>
    <p:extLst>
      <p:ext uri="{BB962C8B-B14F-4D97-AF65-F5344CB8AC3E}">
        <p14:creationId xmlns:p14="http://schemas.microsoft.com/office/powerpoint/2010/main" val="485431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Öğrenci icadı stratejilere örnekler</a:t>
            </a:r>
            <a:br>
              <a:rPr lang="tr-TR" dirty="0"/>
            </a:br>
            <a:r>
              <a:rPr lang="tr-TR" dirty="0" smtClean="0"/>
              <a:t>(bölme)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74" y="2325187"/>
            <a:ext cx="3274329" cy="316982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23" y="2040770"/>
            <a:ext cx="3954643" cy="4429201"/>
          </a:xfrm>
        </p:spPr>
      </p:pic>
    </p:spTree>
    <p:extLst>
      <p:ext uri="{BB962C8B-B14F-4D97-AF65-F5344CB8AC3E}">
        <p14:creationId xmlns:p14="http://schemas.microsoft.com/office/powerpoint/2010/main" val="3536393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90" y="1194956"/>
            <a:ext cx="6982691" cy="46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60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95090"/>
          </a:xfrm>
        </p:spPr>
        <p:txBody>
          <a:bodyPr>
            <a:normAutofit/>
          </a:bodyPr>
          <a:lstStyle/>
          <a:p>
            <a:r>
              <a:rPr lang="tr-TR" sz="3200" dirty="0" smtClean="0"/>
              <a:t>Geleneksel Algoritma Öğretimi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1441985"/>
            <a:ext cx="3466011" cy="4473468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166730"/>
            <a:ext cx="3528876" cy="3023978"/>
          </a:xfrm>
        </p:spPr>
      </p:pic>
    </p:spTree>
    <p:extLst>
      <p:ext uri="{BB962C8B-B14F-4D97-AF65-F5344CB8AC3E}">
        <p14:creationId xmlns:p14="http://schemas.microsoft.com/office/powerpoint/2010/main" val="3997906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08004"/>
          </a:xfrm>
        </p:spPr>
        <p:txBody>
          <a:bodyPr>
            <a:normAutofit fontScale="90000"/>
          </a:bodyPr>
          <a:lstStyle/>
          <a:p>
            <a:r>
              <a:rPr lang="tr-TR" sz="2800" dirty="0" smtClean="0"/>
              <a:t>Toplama işlemi</a:t>
            </a:r>
            <a:endParaRPr lang="tr-TR" sz="28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23" y="1306286"/>
            <a:ext cx="7999522" cy="5075827"/>
          </a:xfrm>
        </p:spPr>
      </p:pic>
    </p:spTree>
    <p:extLst>
      <p:ext uri="{BB962C8B-B14F-4D97-AF65-F5344CB8AC3E}">
        <p14:creationId xmlns:p14="http://schemas.microsoft.com/office/powerpoint/2010/main" val="81867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06693"/>
            <a:ext cx="8911687" cy="595090"/>
          </a:xfrm>
        </p:spPr>
        <p:txBody>
          <a:bodyPr>
            <a:normAutofit/>
          </a:bodyPr>
          <a:lstStyle/>
          <a:p>
            <a:r>
              <a:rPr lang="tr-TR" sz="2800" dirty="0" smtClean="0"/>
              <a:t>Çıkarma İşlemi</a:t>
            </a:r>
            <a:endParaRPr lang="tr-TR" sz="28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77" y="372253"/>
            <a:ext cx="5233852" cy="6141760"/>
          </a:xfrm>
        </p:spPr>
      </p:pic>
    </p:spTree>
    <p:extLst>
      <p:ext uri="{BB962C8B-B14F-4D97-AF65-F5344CB8AC3E}">
        <p14:creationId xmlns:p14="http://schemas.microsoft.com/office/powerpoint/2010/main" val="2997313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23255" y="554442"/>
            <a:ext cx="8911687" cy="612507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latin typeface="Algerian" panose="04020705040A02060702" pitchFamily="82" charset="0"/>
              </a:rPr>
              <a:t>?</a:t>
            </a:r>
            <a:endParaRPr lang="tr-TR" dirty="0">
              <a:latin typeface="Algerian" panose="04020705040A02060702" pitchFamily="82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33" y="1643585"/>
            <a:ext cx="4313237" cy="304162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35" y="2377440"/>
            <a:ext cx="4313238" cy="3709851"/>
          </a:xfrm>
        </p:spPr>
      </p:pic>
    </p:spTree>
    <p:extLst>
      <p:ext uri="{BB962C8B-B14F-4D97-AF65-F5344CB8AC3E}">
        <p14:creationId xmlns:p14="http://schemas.microsoft.com/office/powerpoint/2010/main" val="963815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77673"/>
          </a:xfrm>
        </p:spPr>
        <p:txBody>
          <a:bodyPr>
            <a:normAutofit fontScale="90000"/>
          </a:bodyPr>
          <a:lstStyle/>
          <a:p>
            <a:r>
              <a:rPr lang="tr-TR" sz="3200" dirty="0" smtClean="0"/>
              <a:t>Çarpma </a:t>
            </a:r>
            <a:r>
              <a:rPr lang="tr-TR" sz="3200" dirty="0"/>
              <a:t>işlemi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03" y="2101767"/>
            <a:ext cx="4368934" cy="3208822"/>
          </a:xfrm>
        </p:spPr>
      </p:pic>
    </p:spTree>
    <p:extLst>
      <p:ext uri="{BB962C8B-B14F-4D97-AF65-F5344CB8AC3E}">
        <p14:creationId xmlns:p14="http://schemas.microsoft.com/office/powerpoint/2010/main" val="104527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1509889"/>
            <a:ext cx="6853645" cy="4303536"/>
          </a:xfrm>
        </p:spPr>
      </p:pic>
    </p:spTree>
    <p:extLst>
      <p:ext uri="{BB962C8B-B14F-4D97-AF65-F5344CB8AC3E}">
        <p14:creationId xmlns:p14="http://schemas.microsoft.com/office/powerpoint/2010/main" val="1608089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03" y="1553978"/>
            <a:ext cx="4680177" cy="4321314"/>
          </a:xfrm>
        </p:spPr>
      </p:pic>
    </p:spTree>
    <p:extLst>
      <p:ext uri="{BB962C8B-B14F-4D97-AF65-F5344CB8AC3E}">
        <p14:creationId xmlns:p14="http://schemas.microsoft.com/office/powerpoint/2010/main" val="1074355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560256"/>
          </a:xfrm>
        </p:spPr>
        <p:txBody>
          <a:bodyPr>
            <a:normAutofit fontScale="90000"/>
          </a:bodyPr>
          <a:lstStyle/>
          <a:p>
            <a:r>
              <a:rPr lang="tr-TR" sz="3200" dirty="0" smtClean="0"/>
              <a:t>Bölme işlemi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950323"/>
            <a:ext cx="5282657" cy="311949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25" y="1950323"/>
            <a:ext cx="4811986" cy="3614197"/>
          </a:xfrm>
        </p:spPr>
      </p:pic>
    </p:spTree>
    <p:extLst>
      <p:ext uri="{BB962C8B-B14F-4D97-AF65-F5344CB8AC3E}">
        <p14:creationId xmlns:p14="http://schemas.microsoft.com/office/powerpoint/2010/main" val="2069962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1428651"/>
            <a:ext cx="4303871" cy="448319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96" y="2481943"/>
            <a:ext cx="4271489" cy="2716667"/>
          </a:xfrm>
        </p:spPr>
      </p:pic>
    </p:spTree>
    <p:extLst>
      <p:ext uri="{BB962C8B-B14F-4D97-AF65-F5344CB8AC3E}">
        <p14:creationId xmlns:p14="http://schemas.microsoft.com/office/powerpoint/2010/main" val="562411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93" y="837186"/>
            <a:ext cx="3309256" cy="5292378"/>
          </a:xfrm>
        </p:spPr>
      </p:pic>
    </p:spTree>
    <p:extLst>
      <p:ext uri="{BB962C8B-B14F-4D97-AF65-F5344CB8AC3E}">
        <p14:creationId xmlns:p14="http://schemas.microsoft.com/office/powerpoint/2010/main" val="352745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4" y="468193"/>
            <a:ext cx="8911687" cy="128089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Toplama işleminde kullanılabilecek muhakeme stratejileri</a:t>
            </a:r>
            <a:endParaRPr lang="tr-TR" b="1" dirty="0">
              <a:solidFill>
                <a:schemeClr val="accent1"/>
              </a:solidFill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50" y="2758660"/>
            <a:ext cx="3476593" cy="3153190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88" y="2125663"/>
            <a:ext cx="3506611" cy="3778250"/>
          </a:xfrm>
        </p:spPr>
      </p:pic>
      <p:sp>
        <p:nvSpPr>
          <p:cNvPr id="6" name="Dikdörtgen 5"/>
          <p:cNvSpPr/>
          <p:nvPr/>
        </p:nvSpPr>
        <p:spPr>
          <a:xfrm>
            <a:off x="3304543" y="1962498"/>
            <a:ext cx="2599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chemeClr val="accent1"/>
                </a:solidFill>
              </a:rPr>
              <a:t>1) Bir </a:t>
            </a:r>
            <a:r>
              <a:rPr lang="tr-TR" b="1" dirty="0">
                <a:solidFill>
                  <a:schemeClr val="accent1"/>
                </a:solidFill>
              </a:rPr>
              <a:t>ve İki Fazlası</a:t>
            </a:r>
          </a:p>
        </p:txBody>
      </p:sp>
    </p:spTree>
    <p:extLst>
      <p:ext uri="{BB962C8B-B14F-4D97-AF65-F5344CB8AC3E}">
        <p14:creationId xmlns:p14="http://schemas.microsoft.com/office/powerpoint/2010/main" val="190086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589212" y="1032178"/>
            <a:ext cx="3992732" cy="576262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2) Sıfır Ekleme</a:t>
            </a:r>
            <a:endParaRPr lang="tr-TR" b="1" dirty="0">
              <a:solidFill>
                <a:schemeClr val="accent1"/>
              </a:solidFill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2532416"/>
            <a:ext cx="3586480" cy="3352800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7227955" y="1032178"/>
            <a:ext cx="3999001" cy="576262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3) 5 Kuralı</a:t>
            </a:r>
            <a:endParaRPr lang="tr-TR" b="1" dirty="0">
              <a:solidFill>
                <a:schemeClr val="accent1"/>
              </a:solidFill>
            </a:endParaRP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61" y="2546350"/>
            <a:ext cx="4257040" cy="3352800"/>
          </a:xfrm>
        </p:spPr>
      </p:pic>
    </p:spTree>
    <p:extLst>
      <p:ext uri="{BB962C8B-B14F-4D97-AF65-F5344CB8AC3E}">
        <p14:creationId xmlns:p14="http://schemas.microsoft.com/office/powerpoint/2010/main" val="2542820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589212" y="962508"/>
            <a:ext cx="3992732" cy="576262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4) 10 Kuralı</a:t>
            </a:r>
            <a:endParaRPr lang="tr-TR" b="1" dirty="0">
              <a:solidFill>
                <a:schemeClr val="accent1"/>
              </a:solidFill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44" y="2306502"/>
            <a:ext cx="4343400" cy="2637064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7166957" y="962508"/>
            <a:ext cx="3999001" cy="576262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5) 10’dan Fazla</a:t>
            </a:r>
            <a:endParaRPr lang="tr-TR" b="1" dirty="0">
              <a:solidFill>
                <a:schemeClr val="accent1"/>
              </a:solidFill>
            </a:endParaRP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51" y="2306502"/>
            <a:ext cx="3374809" cy="3352800"/>
          </a:xfrm>
        </p:spPr>
      </p:pic>
    </p:spTree>
    <p:extLst>
      <p:ext uri="{BB962C8B-B14F-4D97-AF65-F5344CB8AC3E}">
        <p14:creationId xmlns:p14="http://schemas.microsoft.com/office/powerpoint/2010/main" val="177124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589212" y="892840"/>
            <a:ext cx="3992732" cy="576262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6) İki Katlar Kuralı</a:t>
            </a:r>
            <a:endParaRPr lang="tr-TR" b="1" dirty="0">
              <a:solidFill>
                <a:schemeClr val="accent1"/>
              </a:solidFill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76846"/>
            <a:ext cx="3498079" cy="4093028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7167563" y="1058303"/>
            <a:ext cx="3999001" cy="576262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7) Yaklaşık İki Katlar Kuralı</a:t>
            </a:r>
            <a:endParaRPr lang="tr-TR" b="1" dirty="0">
              <a:solidFill>
                <a:schemeClr val="accent1"/>
              </a:solidFill>
            </a:endParaRP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63" y="2325444"/>
            <a:ext cx="4338637" cy="3150178"/>
          </a:xfrm>
        </p:spPr>
      </p:pic>
    </p:spTree>
    <p:extLst>
      <p:ext uri="{BB962C8B-B14F-4D97-AF65-F5344CB8AC3E}">
        <p14:creationId xmlns:p14="http://schemas.microsoft.com/office/powerpoint/2010/main" val="3873660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76261" y="284476"/>
            <a:ext cx="8911687" cy="1280890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Çıkarma </a:t>
            </a:r>
            <a:r>
              <a:rPr lang="tr-TR" b="1" dirty="0">
                <a:solidFill>
                  <a:schemeClr val="accent1"/>
                </a:solidFill>
              </a:rPr>
              <a:t>işleminde kullanılabilecek muhakeme stratejileri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AutoNum type="arabicParenR"/>
            </a:pPr>
            <a:r>
              <a:rPr lang="tr-TR" sz="2000" dirty="0" smtClean="0"/>
              <a:t>Toplamayı Düşün Yöntemi</a:t>
            </a:r>
          </a:p>
          <a:p>
            <a:pPr marL="457200" indent="-457200">
              <a:buAutoNum type="arabicParenR"/>
            </a:pPr>
            <a:r>
              <a:rPr lang="tr-TR" sz="2000" dirty="0" smtClean="0"/>
              <a:t>10’a Doğru İnme</a:t>
            </a:r>
            <a:endParaRPr lang="tr-TR" sz="2000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73" y="3080748"/>
            <a:ext cx="3561866" cy="3352800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7506629" y="1746795"/>
            <a:ext cx="3999001" cy="576262"/>
          </a:xfrm>
        </p:spPr>
        <p:txBody>
          <a:bodyPr/>
          <a:lstStyle/>
          <a:p>
            <a:r>
              <a:rPr lang="tr-TR" sz="2000" dirty="0" smtClean="0">
                <a:solidFill>
                  <a:srgbClr val="FFC000"/>
                </a:solidFill>
              </a:rPr>
              <a:t>3) </a:t>
            </a:r>
            <a:r>
              <a:rPr lang="tr-TR" sz="2000" dirty="0" smtClean="0"/>
              <a:t>10’dan Çıkarma</a:t>
            </a: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69" y="3080748"/>
            <a:ext cx="3178628" cy="3352800"/>
          </a:xfrm>
        </p:spPr>
      </p:pic>
    </p:spTree>
    <p:extLst>
      <p:ext uri="{BB962C8B-B14F-4D97-AF65-F5344CB8AC3E}">
        <p14:creationId xmlns:p14="http://schemas.microsoft.com/office/powerpoint/2010/main" val="964592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Çarpma </a:t>
            </a:r>
            <a:r>
              <a:rPr lang="tr-TR" b="1" dirty="0">
                <a:solidFill>
                  <a:schemeClr val="accent1"/>
                </a:solidFill>
              </a:rPr>
              <a:t>işleminde kullanılabilecek muhakeme stratejileri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1. İki Katlar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93" y="2616668"/>
            <a:ext cx="3683000" cy="3327400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smtClean="0"/>
              <a:t>2. Beşler</a:t>
            </a:r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32" y="2899954"/>
            <a:ext cx="4868879" cy="1757505"/>
          </a:xfrm>
        </p:spPr>
      </p:pic>
    </p:spTree>
    <p:extLst>
      <p:ext uri="{BB962C8B-B14F-4D97-AF65-F5344CB8AC3E}">
        <p14:creationId xmlns:p14="http://schemas.microsoft.com/office/powerpoint/2010/main" val="344945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678115" y="657709"/>
            <a:ext cx="3992732" cy="576262"/>
          </a:xfrm>
        </p:spPr>
        <p:txBody>
          <a:bodyPr/>
          <a:lstStyle/>
          <a:p>
            <a:r>
              <a:rPr lang="tr-TR" dirty="0" smtClean="0"/>
              <a:t>3. Sıfırlar ve Birler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51" y="1469839"/>
            <a:ext cx="3042444" cy="2128554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4217" y="618523"/>
            <a:ext cx="3999001" cy="576262"/>
          </a:xfrm>
        </p:spPr>
        <p:txBody>
          <a:bodyPr/>
          <a:lstStyle/>
          <a:p>
            <a:r>
              <a:rPr lang="tr-TR" dirty="0" smtClean="0"/>
              <a:t>4. Havalı Dokuzlar</a:t>
            </a:r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44" y="1373593"/>
            <a:ext cx="3483020" cy="2224800"/>
          </a:xfr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363" y="3777201"/>
            <a:ext cx="4788626" cy="27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57119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203</TotalTime>
  <Words>147</Words>
  <Application>Microsoft Office PowerPoint</Application>
  <PresentationFormat>Geniş ekran</PresentationFormat>
  <Paragraphs>32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4" baseType="lpstr">
      <vt:lpstr>Algerian</vt:lpstr>
      <vt:lpstr>Arial</vt:lpstr>
      <vt:lpstr>Century Gothic</vt:lpstr>
      <vt:lpstr>Wingdings 3</vt:lpstr>
      <vt:lpstr>Duman</vt:lpstr>
      <vt:lpstr>Dört İşlem Öğretimi</vt:lpstr>
      <vt:lpstr>PowerPoint Sunusu</vt:lpstr>
      <vt:lpstr>Toplama işleminde kullanılabilecek muhakeme stratejileri</vt:lpstr>
      <vt:lpstr>PowerPoint Sunusu</vt:lpstr>
      <vt:lpstr>PowerPoint Sunusu</vt:lpstr>
      <vt:lpstr>PowerPoint Sunusu</vt:lpstr>
      <vt:lpstr>Çıkarma işleminde kullanılabilecek muhakeme stratejileri</vt:lpstr>
      <vt:lpstr>Çarpma işleminde kullanılabilecek muhakeme stratejileri</vt:lpstr>
      <vt:lpstr>PowerPoint Sunusu</vt:lpstr>
      <vt:lpstr>PowerPoint Sunusu</vt:lpstr>
      <vt:lpstr>Doğal Sayılarda Hesaplama Stratejileri</vt:lpstr>
      <vt:lpstr>PowerPoint Sunusu</vt:lpstr>
      <vt:lpstr>Öğrenci icadı stratejilere örnekler (toplama)</vt:lpstr>
      <vt:lpstr>Öğrenci icadı stratejilere örnekler (çıkarma)</vt:lpstr>
      <vt:lpstr>PowerPoint Sunusu</vt:lpstr>
      <vt:lpstr>Öğrenci icadı stratejilere örnekler (çarpma)</vt:lpstr>
      <vt:lpstr>PowerPoint Sunusu</vt:lpstr>
      <vt:lpstr>PowerPoint Sunusu</vt:lpstr>
      <vt:lpstr>Öğrenci icadı stratejilere örnekler (bölme)</vt:lpstr>
      <vt:lpstr>Geleneksel Algoritma Öğretimi</vt:lpstr>
      <vt:lpstr>Toplama işlemi</vt:lpstr>
      <vt:lpstr>Çıkarma İşlemi</vt:lpstr>
      <vt:lpstr>?</vt:lpstr>
      <vt:lpstr>Çarpma işlemi</vt:lpstr>
      <vt:lpstr>PowerPoint Sunusu</vt:lpstr>
      <vt:lpstr>PowerPoint Sunusu</vt:lpstr>
      <vt:lpstr>Bölme işlemi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Dört İşlem Öğretimi</dc:title>
  <dc:creator>user</dc:creator>
  <cp:lastModifiedBy>ea</cp:lastModifiedBy>
  <cp:revision>20</cp:revision>
  <dcterms:created xsi:type="dcterms:W3CDTF">2017-02-19T15:18:58Z</dcterms:created>
  <dcterms:modified xsi:type="dcterms:W3CDTF">2018-04-09T13:05:32Z</dcterms:modified>
</cp:coreProperties>
</file>