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4865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16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7667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2086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772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24256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0496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418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0867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882235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EBEBEB"/>
                </a:solidFill>
                <a:latin typeface="TeXGyreAdventor"/>
                <a:cs typeface="TeXGyreAdvento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703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59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24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5588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478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850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83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324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086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08955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3.gazi.edu.tr/~ozkaraca/elektronik/bolum_1.pdf" TargetMode="External"/><Relationship Id="rId2" Type="http://schemas.openxmlformats.org/officeDocument/2006/relationships/hyperlink" Target="http://teknikbilimlermyo.istanbul.edu.tr/elektrik/wp-content/uploads/2015/03/B%C3%B6l%C3%BCm-2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g.harran.edu.tr/~nbesli/ETK/AC_RLC/AC_RLC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676" y="473405"/>
            <a:ext cx="262318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EBEBEB"/>
                </a:solidFill>
                <a:latin typeface="TeXGyreAdventor"/>
                <a:cs typeface="TeXGyreAdventor"/>
              </a:rPr>
              <a:t>İçindekiler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34131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Seri-Paralel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RLC</a:t>
            </a:r>
            <a:r>
              <a:rPr sz="2000" spc="-114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Devreleri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7868" y="1269491"/>
            <a:ext cx="7703820" cy="50398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3088" y="332231"/>
            <a:ext cx="8209788" cy="61661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8204" y="117347"/>
            <a:ext cx="9000744" cy="65516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8204" y="1484375"/>
            <a:ext cx="8855964" cy="36012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29864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KAYNAKÇA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540500" cy="2414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2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http://teknikbilimlermyo.istanbul.edu.tr/elektrik/wp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-content/uploads/2015/03/B%C3%B6l%C3%BCm-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2.pdf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3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http://w3.gazi.edu.tr/~ozkaraca/elektronik/bolum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_1.pdf</a:t>
            </a:r>
            <a:endParaRPr sz="2000">
              <a:latin typeface="TeXGyreAdventor"/>
              <a:cs typeface="TeXGyreAdventor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4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4"/>
              </a:rPr>
              <a:t>http://eng.harran.edu.tr/~nbesli/ETK/AC_RLC/AC_ </a:t>
            </a:r>
            <a:r>
              <a:rPr sz="2000" spc="-5" dirty="0">
                <a:solidFill>
                  <a:srgbClr val="57C1B9"/>
                </a:solidFill>
                <a:latin typeface="TeXGyreAdventor"/>
                <a:cs typeface="TeXGyreAdventor"/>
                <a:hlinkClick r:id="rId4"/>
              </a:rPr>
              <a:t> </a:t>
            </a:r>
            <a:r>
              <a:rPr sz="2000" u="heavy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4"/>
              </a:rPr>
              <a:t>RLC.html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4443730" cy="1306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TeXGyreAdventor"/>
                <a:cs typeface="TeXGyreAdventor"/>
              </a:rPr>
              <a:t>SERİ PARALEL</a:t>
            </a:r>
            <a:r>
              <a:rPr b="1" spc="-70" dirty="0">
                <a:latin typeface="TeXGyreAdventor"/>
                <a:cs typeface="TeXGyreAdventor"/>
              </a:rPr>
              <a:t> </a:t>
            </a:r>
            <a:r>
              <a:rPr b="1" spc="-5" dirty="0">
                <a:latin typeface="TeXGyreAdventor"/>
                <a:cs typeface="TeXGyreAdventor"/>
              </a:rPr>
              <a:t>RLC  DEVRELERİ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6576" y="1954555"/>
            <a:ext cx="6367780" cy="404241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19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Paralel</a:t>
            </a:r>
            <a:r>
              <a:rPr sz="1900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 </a:t>
            </a:r>
            <a:r>
              <a:rPr sz="19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Devreler</a:t>
            </a:r>
            <a:endParaRPr sz="19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354965" algn="l"/>
              </a:tabLst>
            </a:pPr>
            <a:r>
              <a:rPr sz="1500" spc="285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Paralel </a:t>
            </a:r>
            <a:r>
              <a:rPr sz="1900" spc="-35" dirty="0">
                <a:solidFill>
                  <a:srgbClr val="FFFFFF"/>
                </a:solidFill>
                <a:latin typeface="TeXGyreAdventor"/>
                <a:cs typeface="TeXGyreAdventor"/>
              </a:rPr>
              <a:t>R</a:t>
            </a:r>
            <a:r>
              <a:rPr sz="1900" spc="-35" dirty="0">
                <a:solidFill>
                  <a:srgbClr val="FFFFFF"/>
                </a:solidFill>
                <a:latin typeface="Trebuchet MS"/>
                <a:cs typeface="Trebuchet MS"/>
              </a:rPr>
              <a:t>‐</a:t>
            </a:r>
            <a:r>
              <a:rPr sz="1900" spc="-35" dirty="0">
                <a:solidFill>
                  <a:srgbClr val="FFFFFF"/>
                </a:solidFill>
                <a:latin typeface="TeXGyreAdventor"/>
                <a:cs typeface="TeXGyreAdventor"/>
              </a:rPr>
              <a:t>L</a:t>
            </a:r>
            <a:r>
              <a:rPr sz="1900" spc="-35" dirty="0">
                <a:solidFill>
                  <a:srgbClr val="FFFFFF"/>
                </a:solidFill>
                <a:latin typeface="Trebuchet MS"/>
                <a:cs typeface="Trebuchet MS"/>
              </a:rPr>
              <a:t>‐</a:t>
            </a:r>
            <a:r>
              <a:rPr sz="1900" spc="-35" dirty="0">
                <a:solidFill>
                  <a:srgbClr val="FFFFFF"/>
                </a:solidFill>
                <a:latin typeface="TeXGyreAdventor"/>
                <a:cs typeface="TeXGyreAdventor"/>
              </a:rPr>
              <a:t>C</a:t>
            </a:r>
            <a:r>
              <a:rPr sz="1900" spc="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Devresi</a:t>
            </a:r>
            <a:endParaRPr sz="1900">
              <a:latin typeface="TeXGyreAdventor"/>
              <a:cs typeface="TeXGyreAdventor"/>
            </a:endParaRPr>
          </a:p>
          <a:p>
            <a:pPr marL="12700">
              <a:lnSpc>
                <a:spcPts val="2170"/>
              </a:lnSpc>
              <a:spcBef>
                <a:spcPts val="765"/>
              </a:spcBef>
              <a:tabLst>
                <a:tab pos="354965" algn="l"/>
              </a:tabLst>
            </a:pPr>
            <a:r>
              <a:rPr sz="1500" spc="285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Paralel </a:t>
            </a:r>
            <a:r>
              <a:rPr sz="1900" spc="-35" dirty="0">
                <a:solidFill>
                  <a:srgbClr val="FFFFFF"/>
                </a:solidFill>
                <a:latin typeface="TeXGyreAdventor"/>
                <a:cs typeface="TeXGyreAdventor"/>
              </a:rPr>
              <a:t>R</a:t>
            </a:r>
            <a:r>
              <a:rPr sz="1900" spc="-35" dirty="0">
                <a:solidFill>
                  <a:srgbClr val="FFFFFF"/>
                </a:solidFill>
                <a:latin typeface="Trebuchet MS"/>
                <a:cs typeface="Trebuchet MS"/>
              </a:rPr>
              <a:t>‐</a:t>
            </a:r>
            <a:r>
              <a:rPr sz="1900" spc="-35" dirty="0">
                <a:solidFill>
                  <a:srgbClr val="FFFFFF"/>
                </a:solidFill>
                <a:latin typeface="TeXGyreAdventor"/>
                <a:cs typeface="TeXGyreAdventor"/>
              </a:rPr>
              <a:t>L</a:t>
            </a:r>
            <a:r>
              <a:rPr sz="1900" spc="-35" dirty="0">
                <a:solidFill>
                  <a:srgbClr val="FFFFFF"/>
                </a:solidFill>
                <a:latin typeface="Trebuchet MS"/>
                <a:cs typeface="Trebuchet MS"/>
              </a:rPr>
              <a:t>‐</a:t>
            </a:r>
            <a:r>
              <a:rPr sz="1900" spc="-35" dirty="0">
                <a:solidFill>
                  <a:srgbClr val="FFFFFF"/>
                </a:solidFill>
                <a:latin typeface="TeXGyreAdventor"/>
                <a:cs typeface="TeXGyreAdventor"/>
              </a:rPr>
              <a:t>C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devresinde direnç, bobin</a:t>
            </a:r>
            <a:r>
              <a:rPr sz="1900" spc="3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dirty="0">
                <a:solidFill>
                  <a:srgbClr val="FFFFFF"/>
                </a:solidFill>
                <a:latin typeface="TeXGyreAdventor"/>
                <a:cs typeface="TeXGyreAdventor"/>
              </a:rPr>
              <a:t>ve</a:t>
            </a:r>
            <a:endParaRPr sz="1900">
              <a:latin typeface="TeXGyreAdventor"/>
              <a:cs typeface="TeXGyreAdventor"/>
            </a:endParaRPr>
          </a:p>
          <a:p>
            <a:pPr marL="355600" marR="916940">
              <a:lnSpc>
                <a:spcPts val="2050"/>
              </a:lnSpc>
              <a:spcBef>
                <a:spcPts val="155"/>
              </a:spcBef>
            </a:pP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kondansatör,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A.C </a:t>
            </a:r>
            <a:r>
              <a:rPr sz="1900" dirty="0">
                <a:solidFill>
                  <a:srgbClr val="FFFFFF"/>
                </a:solidFill>
                <a:latin typeface="TeXGyreAdventor"/>
                <a:cs typeface="TeXGyreAdventor"/>
              </a:rPr>
              <a:t>gerilim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kaynağı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ile paralel 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bağlanır.</a:t>
            </a:r>
            <a:endParaRPr sz="19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  <a:tabLst>
                <a:tab pos="354965" algn="l"/>
              </a:tabLst>
            </a:pPr>
            <a:r>
              <a:rPr sz="1500" spc="285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900" dirty="0">
                <a:solidFill>
                  <a:srgbClr val="FFFFFF"/>
                </a:solidFill>
                <a:latin typeface="TeXGyreAdventor"/>
                <a:cs typeface="TeXGyreAdventor"/>
              </a:rPr>
              <a:t>Direnç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akımı,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devre </a:t>
            </a:r>
            <a:r>
              <a:rPr sz="1900" dirty="0">
                <a:solidFill>
                  <a:srgbClr val="FFFFFF"/>
                </a:solidFill>
                <a:latin typeface="TeXGyreAdventor"/>
                <a:cs typeface="TeXGyreAdventor"/>
              </a:rPr>
              <a:t>gerilimi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ile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aynı</a:t>
            </a:r>
            <a:r>
              <a:rPr sz="1900" spc="-4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fazdadır.</a:t>
            </a:r>
            <a:endParaRPr sz="1900">
              <a:latin typeface="TeXGyreAdventor"/>
              <a:cs typeface="TeXGyreAdventor"/>
            </a:endParaRPr>
          </a:p>
          <a:p>
            <a:pPr marL="355600" marR="737870" indent="-342900">
              <a:lnSpc>
                <a:spcPts val="2050"/>
              </a:lnSpc>
              <a:spcBef>
                <a:spcPts val="1030"/>
              </a:spcBef>
              <a:tabLst>
                <a:tab pos="354965" algn="l"/>
              </a:tabLst>
            </a:pPr>
            <a:r>
              <a:rPr sz="1500" spc="285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Bobin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akımı,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devre geriliminde 90 derece geri  fazdadır.</a:t>
            </a:r>
            <a:endParaRPr sz="1900">
              <a:latin typeface="TeXGyreAdventor"/>
              <a:cs typeface="TeXGyreAdventor"/>
            </a:endParaRPr>
          </a:p>
          <a:p>
            <a:pPr marL="12700">
              <a:lnSpc>
                <a:spcPts val="2165"/>
              </a:lnSpc>
              <a:spcBef>
                <a:spcPts val="750"/>
              </a:spcBef>
              <a:tabLst>
                <a:tab pos="354965" algn="l"/>
              </a:tabLst>
            </a:pPr>
            <a:r>
              <a:rPr sz="1500" spc="285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Kondansatör akımı,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devre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akımından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90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derece</a:t>
            </a:r>
            <a:r>
              <a:rPr sz="1900" spc="18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ileri</a:t>
            </a:r>
            <a:endParaRPr sz="1900">
              <a:latin typeface="TeXGyreAdventor"/>
              <a:cs typeface="TeXGyreAdventor"/>
            </a:endParaRPr>
          </a:p>
          <a:p>
            <a:pPr marL="355600">
              <a:lnSpc>
                <a:spcPts val="2165"/>
              </a:lnSpc>
            </a:pP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fazdadır.</a:t>
            </a:r>
            <a:endParaRPr sz="1900">
              <a:latin typeface="TeXGyreAdventor"/>
              <a:cs typeface="TeXGyreAdventor"/>
            </a:endParaRPr>
          </a:p>
          <a:p>
            <a:pPr marL="355600" marR="232410" indent="-342900">
              <a:lnSpc>
                <a:spcPts val="2050"/>
              </a:lnSpc>
              <a:spcBef>
                <a:spcPts val="1030"/>
              </a:spcBef>
              <a:tabLst>
                <a:tab pos="354965" algn="l"/>
                <a:tab pos="4452620" algn="l"/>
              </a:tabLst>
            </a:pPr>
            <a:r>
              <a:rPr sz="1500" spc="285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Toplam akım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ile </a:t>
            </a:r>
            <a:r>
              <a:rPr sz="1900" dirty="0">
                <a:solidFill>
                  <a:srgbClr val="FFFFFF"/>
                </a:solidFill>
                <a:latin typeface="TeXGyreAdventor"/>
                <a:cs typeface="TeXGyreAdventor"/>
              </a:rPr>
              <a:t>gerilim</a:t>
            </a:r>
            <a:r>
              <a:rPr sz="1900" spc="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arasında</a:t>
            </a:r>
            <a:r>
              <a:rPr sz="1900" spc="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60" dirty="0">
                <a:solidFill>
                  <a:srgbClr val="FFFFFF"/>
                </a:solidFill>
                <a:latin typeface="TeXGyreAdventor"/>
                <a:cs typeface="TeXGyreAdventor"/>
              </a:rPr>
              <a:t>α	</a:t>
            </a:r>
            <a:r>
              <a:rPr sz="1900" spc="-10" dirty="0">
                <a:solidFill>
                  <a:srgbClr val="FFFFFF"/>
                </a:solidFill>
                <a:latin typeface="TeXGyreAdventor"/>
                <a:cs typeface="TeXGyreAdventor"/>
              </a:rPr>
              <a:t>açısı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kadar</a:t>
            </a:r>
            <a:r>
              <a:rPr sz="1900" spc="-5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faz  farkı</a:t>
            </a:r>
            <a:r>
              <a:rPr sz="1900" spc="-1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TeXGyreAdventor"/>
                <a:cs typeface="TeXGyreAdventor"/>
              </a:rPr>
              <a:t>vardır.</a:t>
            </a:r>
            <a:endParaRPr sz="19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15796" y="533400"/>
            <a:ext cx="5256276" cy="5251704"/>
            <a:chOff x="864107" y="537972"/>
            <a:chExt cx="5256276" cy="5251704"/>
          </a:xfrm>
        </p:grpSpPr>
        <p:sp>
          <p:nvSpPr>
            <p:cNvPr id="3" name="object 3"/>
            <p:cNvSpPr/>
            <p:nvPr/>
          </p:nvSpPr>
          <p:spPr>
            <a:xfrm>
              <a:off x="972311" y="537972"/>
              <a:ext cx="5039868" cy="224332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64107" y="3052572"/>
              <a:ext cx="5256276" cy="273710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39" y="287782"/>
            <a:ext cx="230503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Seri</a:t>
            </a:r>
            <a:r>
              <a:rPr sz="2000" u="heavy" spc="-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sz="2000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Devreler</a:t>
            </a:r>
            <a:endParaRPr sz="20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719074"/>
            <a:ext cx="8027034" cy="1805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27329" indent="-343535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Seri bağlı bir RLC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devresinde devrenin tamamının akıma</a:t>
            </a:r>
            <a:r>
              <a:rPr sz="2000" spc="-1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karşı  gösterdiği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dirence ise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empedans </a:t>
            </a:r>
            <a:r>
              <a:rPr sz="2000" spc="-15" dirty="0">
                <a:solidFill>
                  <a:srgbClr val="FFFFFF"/>
                </a:solidFill>
                <a:latin typeface="TeXGyreAdventor"/>
                <a:cs typeface="TeXGyreAdventor"/>
              </a:rPr>
              <a:t>(Z)</a:t>
            </a:r>
            <a:r>
              <a:rPr sz="2000" spc="-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denir.</a:t>
            </a:r>
            <a:endParaRPr sz="2000" dirty="0">
              <a:latin typeface="TeXGyreAdventor"/>
              <a:cs typeface="TeXGyreAdventor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000" dirty="0">
              <a:latin typeface="TeXGyreAdventor"/>
              <a:cs typeface="TeXGyreAdventor"/>
            </a:endParaRPr>
          </a:p>
          <a:p>
            <a:pPr marL="355600" marR="5080" indent="-343535">
              <a:lnSpc>
                <a:spcPct val="100000"/>
              </a:lnSpc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dirençten geçen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akım ile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uçları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arasındaki gerilim  daima aynı</a:t>
            </a:r>
            <a:r>
              <a:rPr sz="2000" spc="-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fazdadır.</a:t>
            </a:r>
            <a:endParaRPr sz="2000" dirty="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87444" y="4971488"/>
            <a:ext cx="227329" cy="652145"/>
          </a:xfrm>
          <a:custGeom>
            <a:avLst/>
            <a:gdLst/>
            <a:ahLst/>
            <a:cxnLst/>
            <a:rect l="l" t="t" r="r" b="b"/>
            <a:pathLst>
              <a:path w="227330" h="652145">
                <a:moveTo>
                  <a:pt x="155877" y="572222"/>
                </a:moveTo>
                <a:lnTo>
                  <a:pt x="155877" y="651614"/>
                </a:lnTo>
              </a:path>
              <a:path w="227330" h="652145">
                <a:moveTo>
                  <a:pt x="155877" y="79807"/>
                </a:moveTo>
                <a:lnTo>
                  <a:pt x="155877" y="0"/>
                </a:lnTo>
              </a:path>
              <a:path w="227330" h="652145">
                <a:moveTo>
                  <a:pt x="103783" y="217198"/>
                </a:moveTo>
                <a:lnTo>
                  <a:pt x="103783" y="224606"/>
                </a:lnTo>
                <a:lnTo>
                  <a:pt x="110446" y="224606"/>
                </a:lnTo>
                <a:lnTo>
                  <a:pt x="116722" y="231599"/>
                </a:lnTo>
                <a:lnTo>
                  <a:pt x="123369" y="231599"/>
                </a:lnTo>
                <a:lnTo>
                  <a:pt x="123369" y="239007"/>
                </a:lnTo>
                <a:lnTo>
                  <a:pt x="136291" y="239007"/>
                </a:lnTo>
                <a:lnTo>
                  <a:pt x="136291" y="246414"/>
                </a:lnTo>
                <a:lnTo>
                  <a:pt x="175463" y="246414"/>
                </a:lnTo>
                <a:lnTo>
                  <a:pt x="175463" y="239007"/>
                </a:lnTo>
                <a:lnTo>
                  <a:pt x="188385" y="239007"/>
                </a:lnTo>
                <a:lnTo>
                  <a:pt x="201308" y="224606"/>
                </a:lnTo>
                <a:lnTo>
                  <a:pt x="207583" y="224606"/>
                </a:lnTo>
                <a:lnTo>
                  <a:pt x="207583" y="217198"/>
                </a:lnTo>
                <a:lnTo>
                  <a:pt x="214246" y="217198"/>
                </a:lnTo>
                <a:lnTo>
                  <a:pt x="214246" y="210223"/>
                </a:lnTo>
                <a:lnTo>
                  <a:pt x="220893" y="202798"/>
                </a:lnTo>
                <a:lnTo>
                  <a:pt x="220893" y="195823"/>
                </a:lnTo>
                <a:lnTo>
                  <a:pt x="227169" y="195823"/>
                </a:lnTo>
                <a:lnTo>
                  <a:pt x="227169" y="137824"/>
                </a:lnTo>
                <a:lnTo>
                  <a:pt x="220893" y="130398"/>
                </a:lnTo>
                <a:lnTo>
                  <a:pt x="220893" y="123423"/>
                </a:lnTo>
                <a:lnTo>
                  <a:pt x="214246" y="123423"/>
                </a:lnTo>
                <a:lnTo>
                  <a:pt x="214246" y="116016"/>
                </a:lnTo>
                <a:lnTo>
                  <a:pt x="194660" y="94207"/>
                </a:lnTo>
                <a:lnTo>
                  <a:pt x="188385" y="94207"/>
                </a:lnTo>
                <a:lnTo>
                  <a:pt x="188385" y="87232"/>
                </a:lnTo>
                <a:lnTo>
                  <a:pt x="168799" y="87232"/>
                </a:lnTo>
                <a:lnTo>
                  <a:pt x="162152" y="79807"/>
                </a:lnTo>
                <a:lnTo>
                  <a:pt x="155877" y="79807"/>
                </a:lnTo>
              </a:path>
              <a:path w="227330" h="652145">
                <a:moveTo>
                  <a:pt x="103783" y="325807"/>
                </a:moveTo>
                <a:lnTo>
                  <a:pt x="103783" y="333215"/>
                </a:lnTo>
                <a:lnTo>
                  <a:pt x="110446" y="333215"/>
                </a:lnTo>
                <a:lnTo>
                  <a:pt x="116722" y="340190"/>
                </a:lnTo>
                <a:lnTo>
                  <a:pt x="123369" y="340190"/>
                </a:lnTo>
                <a:lnTo>
                  <a:pt x="123369" y="347615"/>
                </a:lnTo>
                <a:lnTo>
                  <a:pt x="136291" y="347615"/>
                </a:lnTo>
                <a:lnTo>
                  <a:pt x="136291" y="355023"/>
                </a:lnTo>
                <a:lnTo>
                  <a:pt x="175463" y="355023"/>
                </a:lnTo>
                <a:lnTo>
                  <a:pt x="175463" y="347615"/>
                </a:lnTo>
                <a:lnTo>
                  <a:pt x="188385" y="347615"/>
                </a:lnTo>
                <a:lnTo>
                  <a:pt x="201308" y="333215"/>
                </a:lnTo>
                <a:lnTo>
                  <a:pt x="207583" y="333215"/>
                </a:lnTo>
                <a:lnTo>
                  <a:pt x="207583" y="325807"/>
                </a:lnTo>
                <a:lnTo>
                  <a:pt x="214246" y="325807"/>
                </a:lnTo>
                <a:lnTo>
                  <a:pt x="214246" y="318814"/>
                </a:lnTo>
                <a:lnTo>
                  <a:pt x="220893" y="311406"/>
                </a:lnTo>
                <a:lnTo>
                  <a:pt x="220893" y="303999"/>
                </a:lnTo>
                <a:lnTo>
                  <a:pt x="227169" y="303999"/>
                </a:lnTo>
                <a:lnTo>
                  <a:pt x="227169" y="246414"/>
                </a:lnTo>
                <a:lnTo>
                  <a:pt x="220893" y="239007"/>
                </a:lnTo>
                <a:lnTo>
                  <a:pt x="220893" y="231599"/>
                </a:lnTo>
                <a:lnTo>
                  <a:pt x="214246" y="231599"/>
                </a:lnTo>
                <a:lnTo>
                  <a:pt x="214246" y="224606"/>
                </a:lnTo>
                <a:lnTo>
                  <a:pt x="194660" y="202798"/>
                </a:lnTo>
                <a:lnTo>
                  <a:pt x="188385" y="202798"/>
                </a:lnTo>
                <a:lnTo>
                  <a:pt x="188385" y="195823"/>
                </a:lnTo>
                <a:lnTo>
                  <a:pt x="168799" y="195823"/>
                </a:lnTo>
                <a:lnTo>
                  <a:pt x="162152" y="188415"/>
                </a:lnTo>
                <a:lnTo>
                  <a:pt x="149230" y="188415"/>
                </a:lnTo>
                <a:lnTo>
                  <a:pt x="149230" y="195823"/>
                </a:lnTo>
                <a:lnTo>
                  <a:pt x="123369" y="195823"/>
                </a:lnTo>
                <a:lnTo>
                  <a:pt x="123369" y="202798"/>
                </a:lnTo>
                <a:lnTo>
                  <a:pt x="116722" y="202798"/>
                </a:lnTo>
                <a:lnTo>
                  <a:pt x="110446" y="210223"/>
                </a:lnTo>
                <a:lnTo>
                  <a:pt x="103783" y="210223"/>
                </a:lnTo>
                <a:lnTo>
                  <a:pt x="103783" y="217198"/>
                </a:lnTo>
              </a:path>
              <a:path w="227330" h="652145">
                <a:moveTo>
                  <a:pt x="103783" y="434397"/>
                </a:moveTo>
                <a:lnTo>
                  <a:pt x="116722" y="420015"/>
                </a:lnTo>
                <a:lnTo>
                  <a:pt x="123369" y="420015"/>
                </a:lnTo>
                <a:lnTo>
                  <a:pt x="129644" y="412589"/>
                </a:lnTo>
                <a:lnTo>
                  <a:pt x="149230" y="412589"/>
                </a:lnTo>
                <a:lnTo>
                  <a:pt x="149230" y="405614"/>
                </a:lnTo>
                <a:lnTo>
                  <a:pt x="162152" y="405614"/>
                </a:lnTo>
                <a:lnTo>
                  <a:pt x="168799" y="412589"/>
                </a:lnTo>
                <a:lnTo>
                  <a:pt x="188385" y="412589"/>
                </a:lnTo>
                <a:lnTo>
                  <a:pt x="188385" y="420015"/>
                </a:lnTo>
                <a:lnTo>
                  <a:pt x="194660" y="420015"/>
                </a:lnTo>
                <a:lnTo>
                  <a:pt x="214246" y="441823"/>
                </a:lnTo>
                <a:lnTo>
                  <a:pt x="214246" y="448798"/>
                </a:lnTo>
                <a:lnTo>
                  <a:pt x="220893" y="448798"/>
                </a:lnTo>
                <a:lnTo>
                  <a:pt x="220893" y="456206"/>
                </a:lnTo>
                <a:lnTo>
                  <a:pt x="227169" y="463631"/>
                </a:lnTo>
                <a:lnTo>
                  <a:pt x="227169" y="521198"/>
                </a:lnTo>
                <a:lnTo>
                  <a:pt x="220893" y="521198"/>
                </a:lnTo>
                <a:lnTo>
                  <a:pt x="220893" y="528605"/>
                </a:lnTo>
                <a:lnTo>
                  <a:pt x="214246" y="536031"/>
                </a:lnTo>
                <a:lnTo>
                  <a:pt x="214246" y="543006"/>
                </a:lnTo>
                <a:lnTo>
                  <a:pt x="207583" y="543006"/>
                </a:lnTo>
                <a:lnTo>
                  <a:pt x="207583" y="550413"/>
                </a:lnTo>
                <a:lnTo>
                  <a:pt x="201308" y="550413"/>
                </a:lnTo>
                <a:lnTo>
                  <a:pt x="188385" y="564814"/>
                </a:lnTo>
                <a:lnTo>
                  <a:pt x="175463" y="564814"/>
                </a:lnTo>
                <a:lnTo>
                  <a:pt x="175463" y="572222"/>
                </a:lnTo>
                <a:lnTo>
                  <a:pt x="155877" y="572222"/>
                </a:lnTo>
              </a:path>
              <a:path w="227330" h="652145">
                <a:moveTo>
                  <a:pt x="103783" y="325807"/>
                </a:moveTo>
                <a:lnTo>
                  <a:pt x="103783" y="318814"/>
                </a:lnTo>
                <a:lnTo>
                  <a:pt x="110446" y="318814"/>
                </a:lnTo>
                <a:lnTo>
                  <a:pt x="116722" y="311406"/>
                </a:lnTo>
                <a:lnTo>
                  <a:pt x="123369" y="311406"/>
                </a:lnTo>
                <a:lnTo>
                  <a:pt x="123369" y="303999"/>
                </a:lnTo>
                <a:lnTo>
                  <a:pt x="149230" y="303999"/>
                </a:lnTo>
                <a:lnTo>
                  <a:pt x="149230" y="297024"/>
                </a:lnTo>
                <a:lnTo>
                  <a:pt x="162152" y="297024"/>
                </a:lnTo>
                <a:lnTo>
                  <a:pt x="168799" y="303999"/>
                </a:lnTo>
                <a:lnTo>
                  <a:pt x="188385" y="303999"/>
                </a:lnTo>
                <a:lnTo>
                  <a:pt x="188385" y="311406"/>
                </a:lnTo>
                <a:lnTo>
                  <a:pt x="194660" y="311406"/>
                </a:lnTo>
                <a:lnTo>
                  <a:pt x="214246" y="333215"/>
                </a:lnTo>
                <a:lnTo>
                  <a:pt x="214246" y="340190"/>
                </a:lnTo>
                <a:lnTo>
                  <a:pt x="220893" y="340190"/>
                </a:lnTo>
                <a:lnTo>
                  <a:pt x="220893" y="347615"/>
                </a:lnTo>
                <a:lnTo>
                  <a:pt x="227169" y="355023"/>
                </a:lnTo>
                <a:lnTo>
                  <a:pt x="227169" y="412589"/>
                </a:lnTo>
                <a:lnTo>
                  <a:pt x="220893" y="412589"/>
                </a:lnTo>
                <a:lnTo>
                  <a:pt x="220893" y="420015"/>
                </a:lnTo>
                <a:lnTo>
                  <a:pt x="214246" y="427422"/>
                </a:lnTo>
                <a:lnTo>
                  <a:pt x="214246" y="434397"/>
                </a:lnTo>
                <a:lnTo>
                  <a:pt x="207583" y="434397"/>
                </a:lnTo>
                <a:lnTo>
                  <a:pt x="207583" y="441823"/>
                </a:lnTo>
                <a:lnTo>
                  <a:pt x="201308" y="441823"/>
                </a:lnTo>
                <a:lnTo>
                  <a:pt x="188385" y="456206"/>
                </a:lnTo>
                <a:lnTo>
                  <a:pt x="175463" y="456206"/>
                </a:lnTo>
                <a:lnTo>
                  <a:pt x="175463" y="463631"/>
                </a:lnTo>
                <a:lnTo>
                  <a:pt x="136291" y="463631"/>
                </a:lnTo>
                <a:lnTo>
                  <a:pt x="136291" y="456206"/>
                </a:lnTo>
                <a:lnTo>
                  <a:pt x="123369" y="456206"/>
                </a:lnTo>
                <a:lnTo>
                  <a:pt x="123369" y="448798"/>
                </a:lnTo>
                <a:lnTo>
                  <a:pt x="116722" y="448798"/>
                </a:lnTo>
                <a:lnTo>
                  <a:pt x="110446" y="441823"/>
                </a:lnTo>
                <a:lnTo>
                  <a:pt x="103783" y="441823"/>
                </a:lnTo>
                <a:lnTo>
                  <a:pt x="103783" y="434397"/>
                </a:lnTo>
              </a:path>
              <a:path w="227330" h="652145">
                <a:moveTo>
                  <a:pt x="162152" y="0"/>
                </a:moveTo>
                <a:lnTo>
                  <a:pt x="0" y="0"/>
                </a:lnTo>
              </a:path>
              <a:path w="227330" h="652145">
                <a:moveTo>
                  <a:pt x="162152" y="651614"/>
                </a:moveTo>
                <a:lnTo>
                  <a:pt x="0" y="651614"/>
                </a:lnTo>
              </a:path>
            </a:pathLst>
          </a:custGeom>
          <a:ln w="66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09662" y="4211770"/>
            <a:ext cx="4090670" cy="1731010"/>
          </a:xfrm>
          <a:custGeom>
            <a:avLst/>
            <a:gdLst/>
            <a:ahLst/>
            <a:cxnLst/>
            <a:rect l="l" t="t" r="r" b="b"/>
            <a:pathLst>
              <a:path w="4090670" h="1731010">
                <a:moveTo>
                  <a:pt x="2194479" y="332710"/>
                </a:moveTo>
                <a:lnTo>
                  <a:pt x="2272434" y="332710"/>
                </a:lnTo>
              </a:path>
              <a:path w="4090670" h="1731010">
                <a:moveTo>
                  <a:pt x="2071239" y="390727"/>
                </a:moveTo>
                <a:lnTo>
                  <a:pt x="2058301" y="376326"/>
                </a:lnTo>
                <a:lnTo>
                  <a:pt x="2058301" y="361493"/>
                </a:lnTo>
                <a:lnTo>
                  <a:pt x="2051993" y="354518"/>
                </a:lnTo>
                <a:lnTo>
                  <a:pt x="2051993" y="310902"/>
                </a:lnTo>
                <a:lnTo>
                  <a:pt x="2058301" y="310902"/>
                </a:lnTo>
                <a:lnTo>
                  <a:pt x="2058301" y="296519"/>
                </a:lnTo>
                <a:lnTo>
                  <a:pt x="2064932" y="296519"/>
                </a:lnTo>
                <a:lnTo>
                  <a:pt x="2064932" y="282118"/>
                </a:lnTo>
                <a:lnTo>
                  <a:pt x="2071239" y="282118"/>
                </a:lnTo>
                <a:lnTo>
                  <a:pt x="2071239" y="274711"/>
                </a:lnTo>
                <a:lnTo>
                  <a:pt x="2077870" y="274711"/>
                </a:lnTo>
                <a:lnTo>
                  <a:pt x="2077870" y="267736"/>
                </a:lnTo>
                <a:lnTo>
                  <a:pt x="2090809" y="267736"/>
                </a:lnTo>
                <a:lnTo>
                  <a:pt x="2090809" y="260310"/>
                </a:lnTo>
                <a:lnTo>
                  <a:pt x="2116524" y="260310"/>
                </a:lnTo>
                <a:lnTo>
                  <a:pt x="2116524" y="252903"/>
                </a:lnTo>
                <a:lnTo>
                  <a:pt x="2129948" y="252903"/>
                </a:lnTo>
                <a:lnTo>
                  <a:pt x="2136256" y="260310"/>
                </a:lnTo>
                <a:lnTo>
                  <a:pt x="2155825" y="260310"/>
                </a:lnTo>
                <a:lnTo>
                  <a:pt x="2161971" y="267736"/>
                </a:lnTo>
                <a:lnTo>
                  <a:pt x="2168764" y="267736"/>
                </a:lnTo>
                <a:lnTo>
                  <a:pt x="2168764" y="274711"/>
                </a:lnTo>
                <a:lnTo>
                  <a:pt x="2175395" y="274711"/>
                </a:lnTo>
                <a:lnTo>
                  <a:pt x="2175395" y="282118"/>
                </a:lnTo>
                <a:lnTo>
                  <a:pt x="2181541" y="282118"/>
                </a:lnTo>
                <a:lnTo>
                  <a:pt x="2181541" y="296519"/>
                </a:lnTo>
                <a:lnTo>
                  <a:pt x="2188333" y="296519"/>
                </a:lnTo>
                <a:lnTo>
                  <a:pt x="2194479" y="303927"/>
                </a:lnTo>
                <a:lnTo>
                  <a:pt x="2194479" y="332710"/>
                </a:lnTo>
              </a:path>
              <a:path w="4090670" h="1731010">
                <a:moveTo>
                  <a:pt x="1759743" y="332710"/>
                </a:moveTo>
                <a:lnTo>
                  <a:pt x="1688096" y="332710"/>
                </a:lnTo>
              </a:path>
              <a:path w="4090670" h="1731010">
                <a:moveTo>
                  <a:pt x="1883145" y="390727"/>
                </a:moveTo>
                <a:lnTo>
                  <a:pt x="1889452" y="383301"/>
                </a:lnTo>
                <a:lnTo>
                  <a:pt x="1896083" y="383301"/>
                </a:lnTo>
                <a:lnTo>
                  <a:pt x="1896083" y="368919"/>
                </a:lnTo>
                <a:lnTo>
                  <a:pt x="1902391" y="361493"/>
                </a:lnTo>
                <a:lnTo>
                  <a:pt x="1902391" y="347110"/>
                </a:lnTo>
                <a:lnTo>
                  <a:pt x="1909022" y="347110"/>
                </a:lnTo>
                <a:lnTo>
                  <a:pt x="1909022" y="325302"/>
                </a:lnTo>
                <a:lnTo>
                  <a:pt x="1902391" y="325302"/>
                </a:lnTo>
                <a:lnTo>
                  <a:pt x="1902391" y="303927"/>
                </a:lnTo>
                <a:lnTo>
                  <a:pt x="1896083" y="303927"/>
                </a:lnTo>
                <a:lnTo>
                  <a:pt x="1896083" y="296519"/>
                </a:lnTo>
                <a:lnTo>
                  <a:pt x="1889452" y="289093"/>
                </a:lnTo>
                <a:lnTo>
                  <a:pt x="1889452" y="282118"/>
                </a:lnTo>
                <a:lnTo>
                  <a:pt x="1883145" y="282118"/>
                </a:lnTo>
                <a:lnTo>
                  <a:pt x="1883145" y="274711"/>
                </a:lnTo>
                <a:lnTo>
                  <a:pt x="1876514" y="267736"/>
                </a:lnTo>
                <a:lnTo>
                  <a:pt x="1869883" y="267736"/>
                </a:lnTo>
                <a:lnTo>
                  <a:pt x="1863575" y="260310"/>
                </a:lnTo>
                <a:lnTo>
                  <a:pt x="1844005" y="260310"/>
                </a:lnTo>
                <a:lnTo>
                  <a:pt x="1837374" y="252903"/>
                </a:lnTo>
                <a:lnTo>
                  <a:pt x="1824436" y="252903"/>
                </a:lnTo>
                <a:lnTo>
                  <a:pt x="1824436" y="260310"/>
                </a:lnTo>
                <a:lnTo>
                  <a:pt x="1805190" y="260310"/>
                </a:lnTo>
                <a:lnTo>
                  <a:pt x="1798559" y="267736"/>
                </a:lnTo>
                <a:lnTo>
                  <a:pt x="1785620" y="267736"/>
                </a:lnTo>
                <a:lnTo>
                  <a:pt x="1785620" y="274711"/>
                </a:lnTo>
                <a:lnTo>
                  <a:pt x="1778989" y="274711"/>
                </a:lnTo>
                <a:lnTo>
                  <a:pt x="1778989" y="289093"/>
                </a:lnTo>
                <a:lnTo>
                  <a:pt x="1772682" y="289093"/>
                </a:lnTo>
                <a:lnTo>
                  <a:pt x="1772682" y="296519"/>
                </a:lnTo>
                <a:lnTo>
                  <a:pt x="1766051" y="296519"/>
                </a:lnTo>
                <a:lnTo>
                  <a:pt x="1766051" y="310902"/>
                </a:lnTo>
                <a:lnTo>
                  <a:pt x="1759743" y="310902"/>
                </a:lnTo>
                <a:lnTo>
                  <a:pt x="1759743" y="332710"/>
                </a:lnTo>
              </a:path>
              <a:path w="4090670" h="1731010">
                <a:moveTo>
                  <a:pt x="1980346" y="397702"/>
                </a:moveTo>
                <a:lnTo>
                  <a:pt x="1980346" y="390727"/>
                </a:lnTo>
                <a:lnTo>
                  <a:pt x="1986977" y="390727"/>
                </a:lnTo>
                <a:lnTo>
                  <a:pt x="1986977" y="383301"/>
                </a:lnTo>
                <a:lnTo>
                  <a:pt x="1993284" y="383301"/>
                </a:lnTo>
                <a:lnTo>
                  <a:pt x="1993284" y="368919"/>
                </a:lnTo>
                <a:lnTo>
                  <a:pt x="1999915" y="361493"/>
                </a:lnTo>
                <a:lnTo>
                  <a:pt x="1999915" y="303927"/>
                </a:lnTo>
                <a:lnTo>
                  <a:pt x="1993284" y="303927"/>
                </a:lnTo>
                <a:lnTo>
                  <a:pt x="1993284" y="296519"/>
                </a:lnTo>
                <a:lnTo>
                  <a:pt x="1986977" y="289093"/>
                </a:lnTo>
                <a:lnTo>
                  <a:pt x="1986977" y="282118"/>
                </a:lnTo>
                <a:lnTo>
                  <a:pt x="1974038" y="267736"/>
                </a:lnTo>
                <a:lnTo>
                  <a:pt x="1960776" y="267736"/>
                </a:lnTo>
                <a:lnTo>
                  <a:pt x="1960776" y="260310"/>
                </a:lnTo>
                <a:lnTo>
                  <a:pt x="1941530" y="260310"/>
                </a:lnTo>
                <a:lnTo>
                  <a:pt x="1934899" y="252903"/>
                </a:lnTo>
                <a:lnTo>
                  <a:pt x="1921960" y="252903"/>
                </a:lnTo>
                <a:lnTo>
                  <a:pt x="1921960" y="260310"/>
                </a:lnTo>
                <a:lnTo>
                  <a:pt x="1896083" y="260310"/>
                </a:lnTo>
                <a:lnTo>
                  <a:pt x="1896083" y="267736"/>
                </a:lnTo>
                <a:lnTo>
                  <a:pt x="1883145" y="267736"/>
                </a:lnTo>
                <a:lnTo>
                  <a:pt x="1883145" y="274711"/>
                </a:lnTo>
                <a:lnTo>
                  <a:pt x="1876514" y="274711"/>
                </a:lnTo>
                <a:lnTo>
                  <a:pt x="1876514" y="289093"/>
                </a:lnTo>
                <a:lnTo>
                  <a:pt x="1869883" y="289093"/>
                </a:lnTo>
                <a:lnTo>
                  <a:pt x="1869883" y="296519"/>
                </a:lnTo>
                <a:lnTo>
                  <a:pt x="1863575" y="296519"/>
                </a:lnTo>
                <a:lnTo>
                  <a:pt x="1863575" y="303927"/>
                </a:lnTo>
                <a:lnTo>
                  <a:pt x="1856944" y="310902"/>
                </a:lnTo>
                <a:lnTo>
                  <a:pt x="1856944" y="361493"/>
                </a:lnTo>
                <a:lnTo>
                  <a:pt x="1863575" y="361493"/>
                </a:lnTo>
                <a:lnTo>
                  <a:pt x="1863575" y="376326"/>
                </a:lnTo>
                <a:lnTo>
                  <a:pt x="1869883" y="376326"/>
                </a:lnTo>
                <a:lnTo>
                  <a:pt x="1869883" y="383301"/>
                </a:lnTo>
                <a:lnTo>
                  <a:pt x="1876514" y="383301"/>
                </a:lnTo>
                <a:lnTo>
                  <a:pt x="1876514" y="390727"/>
                </a:lnTo>
                <a:lnTo>
                  <a:pt x="1883145" y="397702"/>
                </a:lnTo>
              </a:path>
              <a:path w="4090670" h="1731010">
                <a:moveTo>
                  <a:pt x="1980346" y="397702"/>
                </a:moveTo>
                <a:lnTo>
                  <a:pt x="1974038" y="390727"/>
                </a:lnTo>
                <a:lnTo>
                  <a:pt x="1967407" y="390727"/>
                </a:lnTo>
                <a:lnTo>
                  <a:pt x="1967407" y="383301"/>
                </a:lnTo>
                <a:lnTo>
                  <a:pt x="1960776" y="376326"/>
                </a:lnTo>
                <a:lnTo>
                  <a:pt x="1960776" y="361493"/>
                </a:lnTo>
                <a:lnTo>
                  <a:pt x="1954469" y="361493"/>
                </a:lnTo>
                <a:lnTo>
                  <a:pt x="1954469" y="310902"/>
                </a:lnTo>
                <a:lnTo>
                  <a:pt x="1960776" y="303927"/>
                </a:lnTo>
                <a:lnTo>
                  <a:pt x="1960776" y="296519"/>
                </a:lnTo>
                <a:lnTo>
                  <a:pt x="1967407" y="296519"/>
                </a:lnTo>
                <a:lnTo>
                  <a:pt x="1967407" y="282118"/>
                </a:lnTo>
                <a:lnTo>
                  <a:pt x="1974038" y="282118"/>
                </a:lnTo>
                <a:lnTo>
                  <a:pt x="1974038" y="274711"/>
                </a:lnTo>
                <a:lnTo>
                  <a:pt x="1980346" y="274711"/>
                </a:lnTo>
                <a:lnTo>
                  <a:pt x="1980346" y="267736"/>
                </a:lnTo>
                <a:lnTo>
                  <a:pt x="1993284" y="267736"/>
                </a:lnTo>
                <a:lnTo>
                  <a:pt x="1993284" y="260310"/>
                </a:lnTo>
                <a:lnTo>
                  <a:pt x="2019485" y="260310"/>
                </a:lnTo>
                <a:lnTo>
                  <a:pt x="2019485" y="252903"/>
                </a:lnTo>
                <a:lnTo>
                  <a:pt x="2032423" y="252903"/>
                </a:lnTo>
                <a:lnTo>
                  <a:pt x="2038731" y="260310"/>
                </a:lnTo>
                <a:lnTo>
                  <a:pt x="2058301" y="260310"/>
                </a:lnTo>
                <a:lnTo>
                  <a:pt x="2058301" y="267736"/>
                </a:lnTo>
                <a:lnTo>
                  <a:pt x="2071239" y="267736"/>
                </a:lnTo>
                <a:lnTo>
                  <a:pt x="2071239" y="274711"/>
                </a:lnTo>
                <a:lnTo>
                  <a:pt x="2077870" y="274711"/>
                </a:lnTo>
                <a:lnTo>
                  <a:pt x="2077870" y="282118"/>
                </a:lnTo>
                <a:lnTo>
                  <a:pt x="2084016" y="282118"/>
                </a:lnTo>
                <a:lnTo>
                  <a:pt x="2084016" y="289093"/>
                </a:lnTo>
                <a:lnTo>
                  <a:pt x="2090809" y="289093"/>
                </a:lnTo>
                <a:lnTo>
                  <a:pt x="2090809" y="303927"/>
                </a:lnTo>
                <a:lnTo>
                  <a:pt x="2097440" y="303927"/>
                </a:lnTo>
                <a:lnTo>
                  <a:pt x="2097440" y="361493"/>
                </a:lnTo>
                <a:lnTo>
                  <a:pt x="2090809" y="368919"/>
                </a:lnTo>
                <a:lnTo>
                  <a:pt x="2090809" y="383301"/>
                </a:lnTo>
                <a:lnTo>
                  <a:pt x="2084016" y="383301"/>
                </a:lnTo>
                <a:lnTo>
                  <a:pt x="2084016" y="390727"/>
                </a:lnTo>
                <a:lnTo>
                  <a:pt x="2077870" y="390727"/>
                </a:lnTo>
                <a:lnTo>
                  <a:pt x="2077870" y="397702"/>
                </a:lnTo>
              </a:path>
              <a:path w="4090670" h="1731010">
                <a:moveTo>
                  <a:pt x="980355" y="310902"/>
                </a:moveTo>
                <a:lnTo>
                  <a:pt x="934909" y="397702"/>
                </a:lnTo>
                <a:lnTo>
                  <a:pt x="856954" y="231527"/>
                </a:lnTo>
                <a:lnTo>
                  <a:pt x="772368" y="397702"/>
                </a:lnTo>
                <a:lnTo>
                  <a:pt x="688105" y="231527"/>
                </a:lnTo>
                <a:lnTo>
                  <a:pt x="610150" y="397702"/>
                </a:lnTo>
              </a:path>
              <a:path w="4090670" h="1731010">
                <a:moveTo>
                  <a:pt x="610150" y="397702"/>
                </a:moveTo>
                <a:lnTo>
                  <a:pt x="525629" y="231527"/>
                </a:lnTo>
                <a:lnTo>
                  <a:pt x="486846" y="310902"/>
                </a:lnTo>
                <a:lnTo>
                  <a:pt x="421829" y="310902"/>
                </a:lnTo>
              </a:path>
              <a:path w="4090670" h="1731010">
                <a:moveTo>
                  <a:pt x="980355" y="310902"/>
                </a:moveTo>
                <a:lnTo>
                  <a:pt x="1038741" y="310902"/>
                </a:lnTo>
              </a:path>
              <a:path w="4090670" h="1731010">
                <a:moveTo>
                  <a:pt x="688105" y="0"/>
                </a:moveTo>
                <a:lnTo>
                  <a:pt x="688105" y="166102"/>
                </a:lnTo>
              </a:path>
              <a:path w="4090670" h="1731010">
                <a:moveTo>
                  <a:pt x="688105" y="231527"/>
                </a:moveTo>
                <a:lnTo>
                  <a:pt x="707675" y="166102"/>
                </a:lnTo>
                <a:lnTo>
                  <a:pt x="668536" y="166102"/>
                </a:lnTo>
                <a:lnTo>
                  <a:pt x="688105" y="231527"/>
                </a:lnTo>
              </a:path>
              <a:path w="4090670" h="1731010">
                <a:moveTo>
                  <a:pt x="1921960" y="1534324"/>
                </a:moveTo>
                <a:lnTo>
                  <a:pt x="1889452" y="1650340"/>
                </a:lnTo>
              </a:path>
              <a:path w="4090670" h="1731010">
                <a:moveTo>
                  <a:pt x="1921960" y="1534324"/>
                </a:moveTo>
                <a:lnTo>
                  <a:pt x="1954469" y="1650340"/>
                </a:lnTo>
              </a:path>
              <a:path w="4090670" h="1731010">
                <a:moveTo>
                  <a:pt x="1902391" y="1614131"/>
                </a:moveTo>
                <a:lnTo>
                  <a:pt x="1941530" y="1614131"/>
                </a:lnTo>
              </a:path>
              <a:path w="4090670" h="1731010">
                <a:moveTo>
                  <a:pt x="1759905" y="1563756"/>
                </a:moveTo>
                <a:lnTo>
                  <a:pt x="1767290" y="1617268"/>
                </a:lnTo>
                <a:lnTo>
                  <a:pt x="1787780" y="1663114"/>
                </a:lnTo>
                <a:lnTo>
                  <a:pt x="1818874" y="1698867"/>
                </a:lnTo>
                <a:lnTo>
                  <a:pt x="1858072" y="1722098"/>
                </a:lnTo>
                <a:lnTo>
                  <a:pt x="1902876" y="1730382"/>
                </a:lnTo>
                <a:lnTo>
                  <a:pt x="1950758" y="1722098"/>
                </a:lnTo>
                <a:lnTo>
                  <a:pt x="1991824" y="1698867"/>
                </a:lnTo>
                <a:lnTo>
                  <a:pt x="2023876" y="1663114"/>
                </a:lnTo>
                <a:lnTo>
                  <a:pt x="2044719" y="1617268"/>
                </a:lnTo>
                <a:lnTo>
                  <a:pt x="2052155" y="1563756"/>
                </a:lnTo>
                <a:lnTo>
                  <a:pt x="2044719" y="1513877"/>
                </a:lnTo>
                <a:lnTo>
                  <a:pt x="2023876" y="1470234"/>
                </a:lnTo>
                <a:lnTo>
                  <a:pt x="1991824" y="1435613"/>
                </a:lnTo>
                <a:lnTo>
                  <a:pt x="1950758" y="1412798"/>
                </a:lnTo>
                <a:lnTo>
                  <a:pt x="1902876" y="1404574"/>
                </a:lnTo>
                <a:lnTo>
                  <a:pt x="1858072" y="1412798"/>
                </a:lnTo>
                <a:lnTo>
                  <a:pt x="1818874" y="1435613"/>
                </a:lnTo>
                <a:lnTo>
                  <a:pt x="1787780" y="1470234"/>
                </a:lnTo>
                <a:lnTo>
                  <a:pt x="1767290" y="1513877"/>
                </a:lnTo>
                <a:lnTo>
                  <a:pt x="1759905" y="1563756"/>
                </a:lnTo>
                <a:close/>
              </a:path>
              <a:path w="4090670" h="1731010">
                <a:moveTo>
                  <a:pt x="1766051" y="1585348"/>
                </a:moveTo>
                <a:lnTo>
                  <a:pt x="1610141" y="1585348"/>
                </a:lnTo>
              </a:path>
              <a:path w="4090670" h="1731010">
                <a:moveTo>
                  <a:pt x="2071239" y="1585348"/>
                </a:moveTo>
                <a:lnTo>
                  <a:pt x="2226987" y="1585348"/>
                </a:lnTo>
              </a:path>
              <a:path w="4090670" h="1731010">
                <a:moveTo>
                  <a:pt x="71291" y="839525"/>
                </a:moveTo>
                <a:lnTo>
                  <a:pt x="71291" y="759718"/>
                </a:lnTo>
              </a:path>
              <a:path w="4090670" h="1731010">
                <a:moveTo>
                  <a:pt x="71291" y="1331940"/>
                </a:moveTo>
                <a:lnTo>
                  <a:pt x="71291" y="1411333"/>
                </a:lnTo>
              </a:path>
              <a:path w="4090670" h="1731010">
                <a:moveTo>
                  <a:pt x="129644" y="1194116"/>
                </a:moveTo>
                <a:lnTo>
                  <a:pt x="123385" y="1194116"/>
                </a:lnTo>
                <a:lnTo>
                  <a:pt x="123385" y="1187141"/>
                </a:lnTo>
                <a:lnTo>
                  <a:pt x="116722" y="1187141"/>
                </a:lnTo>
                <a:lnTo>
                  <a:pt x="116722" y="1179733"/>
                </a:lnTo>
                <a:lnTo>
                  <a:pt x="110058" y="1179733"/>
                </a:lnTo>
                <a:lnTo>
                  <a:pt x="103799" y="1172308"/>
                </a:lnTo>
                <a:lnTo>
                  <a:pt x="97136" y="1172308"/>
                </a:lnTo>
                <a:lnTo>
                  <a:pt x="90861" y="1165333"/>
                </a:lnTo>
                <a:lnTo>
                  <a:pt x="84213" y="1172308"/>
                </a:lnTo>
                <a:lnTo>
                  <a:pt x="84213" y="1165333"/>
                </a:lnTo>
                <a:lnTo>
                  <a:pt x="64628" y="1165333"/>
                </a:lnTo>
                <a:lnTo>
                  <a:pt x="64628" y="1172308"/>
                </a:lnTo>
                <a:lnTo>
                  <a:pt x="58352" y="1172308"/>
                </a:lnTo>
                <a:lnTo>
                  <a:pt x="58352" y="1165333"/>
                </a:lnTo>
                <a:lnTo>
                  <a:pt x="51705" y="1172308"/>
                </a:lnTo>
                <a:lnTo>
                  <a:pt x="45430" y="1172308"/>
                </a:lnTo>
                <a:lnTo>
                  <a:pt x="38783" y="1179733"/>
                </a:lnTo>
                <a:lnTo>
                  <a:pt x="32120" y="1179733"/>
                </a:lnTo>
                <a:lnTo>
                  <a:pt x="32120" y="1187141"/>
                </a:lnTo>
                <a:lnTo>
                  <a:pt x="25844" y="1187141"/>
                </a:lnTo>
                <a:lnTo>
                  <a:pt x="25844" y="1194116"/>
                </a:lnTo>
                <a:lnTo>
                  <a:pt x="19197" y="1194116"/>
                </a:lnTo>
                <a:lnTo>
                  <a:pt x="12922" y="1201542"/>
                </a:lnTo>
                <a:lnTo>
                  <a:pt x="12922" y="1208517"/>
                </a:lnTo>
                <a:lnTo>
                  <a:pt x="6275" y="1215924"/>
                </a:lnTo>
                <a:lnTo>
                  <a:pt x="6275" y="1237732"/>
                </a:lnTo>
                <a:lnTo>
                  <a:pt x="0" y="1237732"/>
                </a:lnTo>
                <a:lnTo>
                  <a:pt x="0" y="1252133"/>
                </a:lnTo>
                <a:lnTo>
                  <a:pt x="6275" y="1259541"/>
                </a:lnTo>
                <a:lnTo>
                  <a:pt x="6275" y="1288324"/>
                </a:lnTo>
                <a:lnTo>
                  <a:pt x="12922" y="1288324"/>
                </a:lnTo>
                <a:lnTo>
                  <a:pt x="12922" y="1295750"/>
                </a:lnTo>
                <a:lnTo>
                  <a:pt x="19197" y="1302725"/>
                </a:lnTo>
                <a:lnTo>
                  <a:pt x="25844" y="1302725"/>
                </a:lnTo>
                <a:lnTo>
                  <a:pt x="25844" y="1310132"/>
                </a:lnTo>
                <a:lnTo>
                  <a:pt x="32120" y="1310132"/>
                </a:lnTo>
                <a:lnTo>
                  <a:pt x="32120" y="1317125"/>
                </a:lnTo>
                <a:lnTo>
                  <a:pt x="38783" y="1317125"/>
                </a:lnTo>
                <a:lnTo>
                  <a:pt x="45430" y="1324533"/>
                </a:lnTo>
                <a:lnTo>
                  <a:pt x="51705" y="1324533"/>
                </a:lnTo>
                <a:lnTo>
                  <a:pt x="51705" y="1331940"/>
                </a:lnTo>
                <a:lnTo>
                  <a:pt x="58352" y="1331940"/>
                </a:lnTo>
                <a:lnTo>
                  <a:pt x="58352" y="1324533"/>
                </a:lnTo>
                <a:lnTo>
                  <a:pt x="64628" y="1331940"/>
                </a:lnTo>
                <a:lnTo>
                  <a:pt x="71291" y="1331940"/>
                </a:lnTo>
              </a:path>
              <a:path w="4090670" h="1731010">
                <a:moveTo>
                  <a:pt x="129644" y="1085526"/>
                </a:moveTo>
                <a:lnTo>
                  <a:pt x="129644" y="1078533"/>
                </a:lnTo>
                <a:lnTo>
                  <a:pt x="116722" y="1078533"/>
                </a:lnTo>
                <a:lnTo>
                  <a:pt x="116722" y="1071125"/>
                </a:lnTo>
                <a:lnTo>
                  <a:pt x="110058" y="1071125"/>
                </a:lnTo>
                <a:lnTo>
                  <a:pt x="110058" y="1063717"/>
                </a:lnTo>
                <a:lnTo>
                  <a:pt x="97136" y="1063717"/>
                </a:lnTo>
                <a:lnTo>
                  <a:pt x="90861" y="1056742"/>
                </a:lnTo>
                <a:lnTo>
                  <a:pt x="84213" y="1063717"/>
                </a:lnTo>
                <a:lnTo>
                  <a:pt x="77938" y="1056742"/>
                </a:lnTo>
                <a:lnTo>
                  <a:pt x="64628" y="1056742"/>
                </a:lnTo>
                <a:lnTo>
                  <a:pt x="64628" y="1063717"/>
                </a:lnTo>
                <a:lnTo>
                  <a:pt x="58352" y="1063717"/>
                </a:lnTo>
                <a:lnTo>
                  <a:pt x="51705" y="1056742"/>
                </a:lnTo>
                <a:lnTo>
                  <a:pt x="51705" y="1063717"/>
                </a:lnTo>
                <a:lnTo>
                  <a:pt x="45430" y="1063717"/>
                </a:lnTo>
                <a:lnTo>
                  <a:pt x="38783" y="1071125"/>
                </a:lnTo>
                <a:lnTo>
                  <a:pt x="32120" y="1071125"/>
                </a:lnTo>
                <a:lnTo>
                  <a:pt x="32120" y="1078533"/>
                </a:lnTo>
                <a:lnTo>
                  <a:pt x="25844" y="1078533"/>
                </a:lnTo>
                <a:lnTo>
                  <a:pt x="12922" y="1092933"/>
                </a:lnTo>
                <a:lnTo>
                  <a:pt x="12922" y="1099908"/>
                </a:lnTo>
                <a:lnTo>
                  <a:pt x="6275" y="1099908"/>
                </a:lnTo>
                <a:lnTo>
                  <a:pt x="6275" y="1121716"/>
                </a:lnTo>
                <a:lnTo>
                  <a:pt x="0" y="1121716"/>
                </a:lnTo>
                <a:lnTo>
                  <a:pt x="6275" y="1129142"/>
                </a:lnTo>
                <a:lnTo>
                  <a:pt x="0" y="1129142"/>
                </a:lnTo>
                <a:lnTo>
                  <a:pt x="0" y="1143525"/>
                </a:lnTo>
                <a:lnTo>
                  <a:pt x="6275" y="1150950"/>
                </a:lnTo>
                <a:lnTo>
                  <a:pt x="6275" y="1179733"/>
                </a:lnTo>
                <a:lnTo>
                  <a:pt x="12922" y="1179733"/>
                </a:lnTo>
                <a:lnTo>
                  <a:pt x="12922" y="1187141"/>
                </a:lnTo>
                <a:lnTo>
                  <a:pt x="19197" y="1187141"/>
                </a:lnTo>
                <a:lnTo>
                  <a:pt x="19197" y="1194116"/>
                </a:lnTo>
                <a:lnTo>
                  <a:pt x="25844" y="1194116"/>
                </a:lnTo>
                <a:lnTo>
                  <a:pt x="25844" y="1201542"/>
                </a:lnTo>
                <a:lnTo>
                  <a:pt x="32120" y="1201542"/>
                </a:lnTo>
                <a:lnTo>
                  <a:pt x="32120" y="1208517"/>
                </a:lnTo>
                <a:lnTo>
                  <a:pt x="38783" y="1208517"/>
                </a:lnTo>
                <a:lnTo>
                  <a:pt x="45430" y="1215924"/>
                </a:lnTo>
                <a:lnTo>
                  <a:pt x="58352" y="1215924"/>
                </a:lnTo>
                <a:lnTo>
                  <a:pt x="64628" y="1223350"/>
                </a:lnTo>
                <a:lnTo>
                  <a:pt x="90861" y="1223350"/>
                </a:lnTo>
                <a:lnTo>
                  <a:pt x="90861" y="1215924"/>
                </a:lnTo>
                <a:lnTo>
                  <a:pt x="110058" y="1215924"/>
                </a:lnTo>
                <a:lnTo>
                  <a:pt x="110058" y="1208517"/>
                </a:lnTo>
                <a:lnTo>
                  <a:pt x="116722" y="1208517"/>
                </a:lnTo>
                <a:lnTo>
                  <a:pt x="129644" y="1194116"/>
                </a:lnTo>
              </a:path>
              <a:path w="4090670" h="1731010">
                <a:moveTo>
                  <a:pt x="123385" y="976917"/>
                </a:moveTo>
                <a:lnTo>
                  <a:pt x="123385" y="984325"/>
                </a:lnTo>
                <a:lnTo>
                  <a:pt x="116722" y="991318"/>
                </a:lnTo>
                <a:lnTo>
                  <a:pt x="110058" y="991318"/>
                </a:lnTo>
                <a:lnTo>
                  <a:pt x="103799" y="998725"/>
                </a:lnTo>
                <a:lnTo>
                  <a:pt x="97136" y="998725"/>
                </a:lnTo>
                <a:lnTo>
                  <a:pt x="90861" y="1006133"/>
                </a:lnTo>
                <a:lnTo>
                  <a:pt x="51705" y="1006133"/>
                </a:lnTo>
                <a:lnTo>
                  <a:pt x="51705" y="998725"/>
                </a:lnTo>
                <a:lnTo>
                  <a:pt x="38783" y="998725"/>
                </a:lnTo>
                <a:lnTo>
                  <a:pt x="38783" y="991318"/>
                </a:lnTo>
                <a:lnTo>
                  <a:pt x="32120" y="991318"/>
                </a:lnTo>
                <a:lnTo>
                  <a:pt x="32120" y="984325"/>
                </a:lnTo>
                <a:lnTo>
                  <a:pt x="25844" y="984325"/>
                </a:lnTo>
                <a:lnTo>
                  <a:pt x="19197" y="976917"/>
                </a:lnTo>
                <a:lnTo>
                  <a:pt x="12922" y="976917"/>
                </a:lnTo>
                <a:lnTo>
                  <a:pt x="12922" y="962516"/>
                </a:lnTo>
                <a:lnTo>
                  <a:pt x="6275" y="962516"/>
                </a:lnTo>
                <a:lnTo>
                  <a:pt x="6275" y="948134"/>
                </a:lnTo>
                <a:lnTo>
                  <a:pt x="0" y="940708"/>
                </a:lnTo>
                <a:lnTo>
                  <a:pt x="0" y="911925"/>
                </a:lnTo>
                <a:lnTo>
                  <a:pt x="6275" y="904517"/>
                </a:lnTo>
                <a:lnTo>
                  <a:pt x="6275" y="883142"/>
                </a:lnTo>
                <a:lnTo>
                  <a:pt x="12922" y="883142"/>
                </a:lnTo>
                <a:lnTo>
                  <a:pt x="12922" y="875734"/>
                </a:lnTo>
                <a:lnTo>
                  <a:pt x="19197" y="875734"/>
                </a:lnTo>
                <a:lnTo>
                  <a:pt x="19197" y="868309"/>
                </a:lnTo>
                <a:lnTo>
                  <a:pt x="25844" y="861334"/>
                </a:lnTo>
                <a:lnTo>
                  <a:pt x="32120" y="861334"/>
                </a:lnTo>
                <a:lnTo>
                  <a:pt x="32120" y="853926"/>
                </a:lnTo>
                <a:lnTo>
                  <a:pt x="38783" y="853926"/>
                </a:lnTo>
                <a:lnTo>
                  <a:pt x="38783" y="846951"/>
                </a:lnTo>
                <a:lnTo>
                  <a:pt x="64628" y="846951"/>
                </a:lnTo>
                <a:lnTo>
                  <a:pt x="64628" y="839525"/>
                </a:lnTo>
                <a:lnTo>
                  <a:pt x="71291" y="839525"/>
                </a:lnTo>
              </a:path>
              <a:path w="4090670" h="1731010">
                <a:moveTo>
                  <a:pt x="129644" y="1085526"/>
                </a:moveTo>
                <a:lnTo>
                  <a:pt x="123385" y="1092933"/>
                </a:lnTo>
                <a:lnTo>
                  <a:pt x="123385" y="1099908"/>
                </a:lnTo>
                <a:lnTo>
                  <a:pt x="110058" y="1099908"/>
                </a:lnTo>
                <a:lnTo>
                  <a:pt x="110058" y="1107334"/>
                </a:lnTo>
                <a:lnTo>
                  <a:pt x="97136" y="1107334"/>
                </a:lnTo>
                <a:lnTo>
                  <a:pt x="90861" y="1114741"/>
                </a:lnTo>
                <a:lnTo>
                  <a:pt x="51705" y="1114741"/>
                </a:lnTo>
                <a:lnTo>
                  <a:pt x="51705" y="1107334"/>
                </a:lnTo>
                <a:lnTo>
                  <a:pt x="38783" y="1107334"/>
                </a:lnTo>
                <a:lnTo>
                  <a:pt x="38783" y="1099908"/>
                </a:lnTo>
                <a:lnTo>
                  <a:pt x="25844" y="1099908"/>
                </a:lnTo>
                <a:lnTo>
                  <a:pt x="25844" y="1092933"/>
                </a:lnTo>
                <a:lnTo>
                  <a:pt x="19197" y="1085526"/>
                </a:lnTo>
                <a:lnTo>
                  <a:pt x="12922" y="1085526"/>
                </a:lnTo>
                <a:lnTo>
                  <a:pt x="12922" y="1071125"/>
                </a:lnTo>
                <a:lnTo>
                  <a:pt x="6275" y="1071125"/>
                </a:lnTo>
                <a:lnTo>
                  <a:pt x="6275" y="1042342"/>
                </a:lnTo>
                <a:lnTo>
                  <a:pt x="0" y="1042342"/>
                </a:lnTo>
                <a:lnTo>
                  <a:pt x="0" y="1027509"/>
                </a:lnTo>
                <a:lnTo>
                  <a:pt x="6275" y="1020534"/>
                </a:lnTo>
                <a:lnTo>
                  <a:pt x="0" y="1020534"/>
                </a:lnTo>
                <a:lnTo>
                  <a:pt x="6275" y="1013126"/>
                </a:lnTo>
                <a:lnTo>
                  <a:pt x="6275" y="991318"/>
                </a:lnTo>
                <a:lnTo>
                  <a:pt x="12922" y="991318"/>
                </a:lnTo>
                <a:lnTo>
                  <a:pt x="12922" y="984325"/>
                </a:lnTo>
                <a:lnTo>
                  <a:pt x="19197" y="984325"/>
                </a:lnTo>
                <a:lnTo>
                  <a:pt x="19197" y="976917"/>
                </a:lnTo>
                <a:lnTo>
                  <a:pt x="25844" y="976917"/>
                </a:lnTo>
                <a:lnTo>
                  <a:pt x="25844" y="969942"/>
                </a:lnTo>
                <a:lnTo>
                  <a:pt x="32120" y="969942"/>
                </a:lnTo>
                <a:lnTo>
                  <a:pt x="32120" y="962516"/>
                </a:lnTo>
                <a:lnTo>
                  <a:pt x="45430" y="962516"/>
                </a:lnTo>
                <a:lnTo>
                  <a:pt x="45430" y="955541"/>
                </a:lnTo>
                <a:lnTo>
                  <a:pt x="64628" y="955541"/>
                </a:lnTo>
                <a:lnTo>
                  <a:pt x="64628" y="948134"/>
                </a:lnTo>
                <a:lnTo>
                  <a:pt x="77938" y="955541"/>
                </a:lnTo>
                <a:lnTo>
                  <a:pt x="103799" y="955541"/>
                </a:lnTo>
                <a:lnTo>
                  <a:pt x="116722" y="969942"/>
                </a:lnTo>
                <a:lnTo>
                  <a:pt x="123385" y="969942"/>
                </a:lnTo>
                <a:lnTo>
                  <a:pt x="123385" y="976917"/>
                </a:lnTo>
                <a:lnTo>
                  <a:pt x="129644" y="976917"/>
                </a:lnTo>
              </a:path>
              <a:path w="4090670" h="1731010">
                <a:moveTo>
                  <a:pt x="64628" y="759718"/>
                </a:moveTo>
                <a:lnTo>
                  <a:pt x="227169" y="759718"/>
                </a:lnTo>
              </a:path>
              <a:path w="4090670" h="1731010">
                <a:moveTo>
                  <a:pt x="64628" y="1411333"/>
                </a:moveTo>
                <a:lnTo>
                  <a:pt x="194660" y="1411333"/>
                </a:lnTo>
              </a:path>
              <a:path w="4090670" h="1731010">
                <a:moveTo>
                  <a:pt x="194660" y="1411333"/>
                </a:moveTo>
                <a:lnTo>
                  <a:pt x="194660" y="1592341"/>
                </a:lnTo>
              </a:path>
              <a:path w="4090670" h="1731010">
                <a:moveTo>
                  <a:pt x="194660" y="1592341"/>
                </a:moveTo>
                <a:lnTo>
                  <a:pt x="1603833" y="1592341"/>
                </a:lnTo>
              </a:path>
              <a:path w="4090670" h="1731010">
                <a:moveTo>
                  <a:pt x="227169" y="332710"/>
                </a:moveTo>
                <a:lnTo>
                  <a:pt x="227169" y="759718"/>
                </a:lnTo>
              </a:path>
              <a:path w="4090670" h="1731010">
                <a:moveTo>
                  <a:pt x="227169" y="332710"/>
                </a:moveTo>
                <a:lnTo>
                  <a:pt x="421829" y="332710"/>
                </a:lnTo>
              </a:path>
              <a:path w="4090670" h="1731010">
                <a:moveTo>
                  <a:pt x="681474" y="0"/>
                </a:moveTo>
                <a:lnTo>
                  <a:pt x="1363337" y="0"/>
                </a:lnTo>
              </a:path>
              <a:path w="4090670" h="1731010">
                <a:moveTo>
                  <a:pt x="1363337" y="0"/>
                </a:moveTo>
                <a:lnTo>
                  <a:pt x="1363337" y="332710"/>
                </a:lnTo>
              </a:path>
              <a:path w="4090670" h="1731010">
                <a:moveTo>
                  <a:pt x="1363337" y="332710"/>
                </a:moveTo>
                <a:lnTo>
                  <a:pt x="1688096" y="332710"/>
                </a:lnTo>
              </a:path>
              <a:path w="4090670" h="1731010">
                <a:moveTo>
                  <a:pt x="3077699" y="368919"/>
                </a:moveTo>
                <a:lnTo>
                  <a:pt x="3117000" y="267736"/>
                </a:lnTo>
                <a:lnTo>
                  <a:pt x="3188162" y="463127"/>
                </a:lnTo>
                <a:lnTo>
                  <a:pt x="3266117" y="267736"/>
                </a:lnTo>
                <a:lnTo>
                  <a:pt x="3337441" y="463127"/>
                </a:lnTo>
                <a:lnTo>
                  <a:pt x="3415396" y="267736"/>
                </a:lnTo>
              </a:path>
              <a:path w="4090670" h="1731010">
                <a:moveTo>
                  <a:pt x="3415396" y="267736"/>
                </a:moveTo>
                <a:lnTo>
                  <a:pt x="3487043" y="463127"/>
                </a:lnTo>
                <a:lnTo>
                  <a:pt x="3525859" y="368919"/>
                </a:lnTo>
                <a:lnTo>
                  <a:pt x="3577936" y="368919"/>
                </a:lnTo>
              </a:path>
              <a:path w="4090670" h="1731010">
                <a:moveTo>
                  <a:pt x="3077699" y="368919"/>
                </a:moveTo>
                <a:lnTo>
                  <a:pt x="3025621" y="368919"/>
                </a:lnTo>
              </a:path>
              <a:path w="4090670" h="1731010">
                <a:moveTo>
                  <a:pt x="4090628" y="383301"/>
                </a:moveTo>
                <a:lnTo>
                  <a:pt x="4090628" y="1592341"/>
                </a:lnTo>
              </a:path>
              <a:path w="4090670" h="1731010">
                <a:moveTo>
                  <a:pt x="3577936" y="383301"/>
                </a:moveTo>
                <a:lnTo>
                  <a:pt x="4090628" y="383301"/>
                </a:lnTo>
              </a:path>
            </a:pathLst>
          </a:custGeom>
          <a:ln w="66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079084" y="3924268"/>
            <a:ext cx="520700" cy="268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0" dirty="0">
                <a:latin typeface="Times New Roman"/>
                <a:cs typeface="Times New Roman"/>
              </a:rPr>
              <a:t>Re</a:t>
            </a:r>
            <a:r>
              <a:rPr sz="1600" spc="-80" dirty="0">
                <a:latin typeface="Times New Roman"/>
                <a:cs typeface="Times New Roman"/>
              </a:rPr>
              <a:t>os</a:t>
            </a:r>
            <a:r>
              <a:rPr sz="1600" spc="-45" dirty="0">
                <a:latin typeface="Times New Roman"/>
                <a:cs typeface="Times New Roman"/>
              </a:rPr>
              <a:t>t</a:t>
            </a:r>
            <a:r>
              <a:rPr sz="1600" spc="-75" dirty="0">
                <a:latin typeface="Times New Roman"/>
                <a:cs typeface="Times New Roman"/>
              </a:rPr>
              <a:t>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16847" y="4640893"/>
            <a:ext cx="146685" cy="268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14" dirty="0">
                <a:latin typeface="Times New Roman"/>
                <a:cs typeface="Times New Roman"/>
              </a:rPr>
              <a:t>C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11648" y="4640893"/>
            <a:ext cx="146685" cy="268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14" dirty="0">
                <a:latin typeface="Times New Roman"/>
                <a:cs typeface="Times New Roman"/>
              </a:rPr>
              <a:t>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16802" y="5104525"/>
            <a:ext cx="631825" cy="268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95" dirty="0">
                <a:latin typeface="Times New Roman"/>
                <a:cs typeface="Times New Roman"/>
              </a:rPr>
              <a:t>220V</a:t>
            </a:r>
            <a:r>
              <a:rPr sz="1600" spc="-130" dirty="0">
                <a:latin typeface="Times New Roman"/>
                <a:cs typeface="Times New Roman"/>
              </a:rPr>
              <a:t> </a:t>
            </a:r>
            <a:r>
              <a:rPr sz="1600" spc="-90" dirty="0">
                <a:latin typeface="Times New Roman"/>
                <a:cs typeface="Times New Roman"/>
              </a:rPr>
              <a:t>ac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72635" y="5155116"/>
            <a:ext cx="541020" cy="268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0" dirty="0">
                <a:latin typeface="Times New Roman"/>
                <a:cs typeface="Times New Roman"/>
              </a:rPr>
              <a:t>24V</a:t>
            </a:r>
            <a:r>
              <a:rPr sz="1600" spc="-130" dirty="0">
                <a:latin typeface="Times New Roman"/>
                <a:cs typeface="Times New Roman"/>
              </a:rPr>
              <a:t> </a:t>
            </a:r>
            <a:r>
              <a:rPr sz="1600" spc="-90" dirty="0">
                <a:latin typeface="Times New Roman"/>
                <a:cs typeface="Times New Roman"/>
              </a:rPr>
              <a:t>ac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613588" y="4049312"/>
            <a:ext cx="1890395" cy="1758314"/>
            <a:chOff x="4613588" y="4049312"/>
            <a:chExt cx="1890395" cy="1758314"/>
          </a:xfrm>
        </p:grpSpPr>
        <p:sp>
          <p:nvSpPr>
            <p:cNvPr id="12" name="object 12"/>
            <p:cNvSpPr/>
            <p:nvPr/>
          </p:nvSpPr>
          <p:spPr>
            <a:xfrm>
              <a:off x="4617080" y="4211770"/>
              <a:ext cx="1883410" cy="1592580"/>
            </a:xfrm>
            <a:custGeom>
              <a:avLst/>
              <a:gdLst/>
              <a:ahLst/>
              <a:cxnLst/>
              <a:rect l="l" t="t" r="r" b="b"/>
              <a:pathLst>
                <a:path w="1883410" h="1592579">
                  <a:moveTo>
                    <a:pt x="363897" y="209719"/>
                  </a:moveTo>
                  <a:lnTo>
                    <a:pt x="363897" y="463127"/>
                  </a:lnTo>
                </a:path>
                <a:path w="1883410" h="1592579">
                  <a:moveTo>
                    <a:pt x="91378" y="361493"/>
                  </a:moveTo>
                  <a:lnTo>
                    <a:pt x="363897" y="361493"/>
                  </a:lnTo>
                </a:path>
                <a:path w="1883410" h="1592579">
                  <a:moveTo>
                    <a:pt x="461421" y="361493"/>
                  </a:moveTo>
                  <a:lnTo>
                    <a:pt x="824834" y="361493"/>
                  </a:lnTo>
                </a:path>
                <a:path w="1883410" h="1592579">
                  <a:moveTo>
                    <a:pt x="461421" y="209719"/>
                  </a:moveTo>
                  <a:lnTo>
                    <a:pt x="461421" y="463127"/>
                  </a:lnTo>
                </a:path>
                <a:path w="1883410" h="1592579">
                  <a:moveTo>
                    <a:pt x="0" y="1592341"/>
                  </a:moveTo>
                  <a:lnTo>
                    <a:pt x="1883209" y="1592341"/>
                  </a:lnTo>
                </a:path>
                <a:path w="1883410" h="1592579">
                  <a:moveTo>
                    <a:pt x="136663" y="361493"/>
                  </a:moveTo>
                  <a:lnTo>
                    <a:pt x="136663" y="0"/>
                  </a:lnTo>
                </a:path>
                <a:path w="1883410" h="1592579">
                  <a:moveTo>
                    <a:pt x="688655" y="361493"/>
                  </a:moveTo>
                  <a:lnTo>
                    <a:pt x="688655" y="0"/>
                  </a:lnTo>
                </a:path>
                <a:path w="1883410" h="1592579">
                  <a:moveTo>
                    <a:pt x="136663" y="0"/>
                  </a:moveTo>
                  <a:lnTo>
                    <a:pt x="273003" y="0"/>
                  </a:lnTo>
                </a:path>
                <a:path w="1883410" h="1592579">
                  <a:moveTo>
                    <a:pt x="688655" y="0"/>
                  </a:moveTo>
                  <a:lnTo>
                    <a:pt x="552315" y="0"/>
                  </a:lnTo>
                </a:path>
              </a:pathLst>
            </a:custGeom>
            <a:ln w="66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884100" y="4052804"/>
              <a:ext cx="266700" cy="297180"/>
            </a:xfrm>
            <a:custGeom>
              <a:avLst/>
              <a:gdLst/>
              <a:ahLst/>
              <a:cxnLst/>
              <a:rect l="l" t="t" r="r" b="b"/>
              <a:pathLst>
                <a:path w="266700" h="297179">
                  <a:moveTo>
                    <a:pt x="129547" y="0"/>
                  </a:moveTo>
                  <a:lnTo>
                    <a:pt x="88748" y="7386"/>
                  </a:lnTo>
                  <a:lnTo>
                    <a:pt x="53204" y="27949"/>
                  </a:lnTo>
                  <a:lnTo>
                    <a:pt x="25106" y="59290"/>
                  </a:lnTo>
                  <a:lnTo>
                    <a:pt x="6641" y="99015"/>
                  </a:lnTo>
                  <a:lnTo>
                    <a:pt x="0" y="144727"/>
                  </a:lnTo>
                  <a:lnTo>
                    <a:pt x="6641" y="193925"/>
                  </a:lnTo>
                  <a:lnTo>
                    <a:pt x="25106" y="235864"/>
                  </a:lnTo>
                  <a:lnTo>
                    <a:pt x="53204" y="268434"/>
                  </a:lnTo>
                  <a:lnTo>
                    <a:pt x="88748" y="289525"/>
                  </a:lnTo>
                  <a:lnTo>
                    <a:pt x="129547" y="297024"/>
                  </a:lnTo>
                  <a:lnTo>
                    <a:pt x="173712" y="289525"/>
                  </a:lnTo>
                  <a:lnTo>
                    <a:pt x="211386" y="268434"/>
                  </a:lnTo>
                  <a:lnTo>
                    <a:pt x="240661" y="235864"/>
                  </a:lnTo>
                  <a:lnTo>
                    <a:pt x="259626" y="193925"/>
                  </a:lnTo>
                  <a:lnTo>
                    <a:pt x="266372" y="144727"/>
                  </a:lnTo>
                  <a:lnTo>
                    <a:pt x="259626" y="99015"/>
                  </a:lnTo>
                  <a:lnTo>
                    <a:pt x="240661" y="59290"/>
                  </a:lnTo>
                  <a:lnTo>
                    <a:pt x="211386" y="27949"/>
                  </a:lnTo>
                  <a:lnTo>
                    <a:pt x="173712" y="7386"/>
                  </a:lnTo>
                  <a:lnTo>
                    <a:pt x="12954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884100" y="4052804"/>
              <a:ext cx="266700" cy="297180"/>
            </a:xfrm>
            <a:custGeom>
              <a:avLst/>
              <a:gdLst/>
              <a:ahLst/>
              <a:cxnLst/>
              <a:rect l="l" t="t" r="r" b="b"/>
              <a:pathLst>
                <a:path w="266700" h="297179">
                  <a:moveTo>
                    <a:pt x="0" y="144727"/>
                  </a:moveTo>
                  <a:lnTo>
                    <a:pt x="6641" y="193925"/>
                  </a:lnTo>
                  <a:lnTo>
                    <a:pt x="25106" y="235864"/>
                  </a:lnTo>
                  <a:lnTo>
                    <a:pt x="53204" y="268434"/>
                  </a:lnTo>
                  <a:lnTo>
                    <a:pt x="88748" y="289525"/>
                  </a:lnTo>
                  <a:lnTo>
                    <a:pt x="129547" y="297024"/>
                  </a:lnTo>
                  <a:lnTo>
                    <a:pt x="173712" y="289525"/>
                  </a:lnTo>
                  <a:lnTo>
                    <a:pt x="211386" y="268434"/>
                  </a:lnTo>
                  <a:lnTo>
                    <a:pt x="240661" y="235864"/>
                  </a:lnTo>
                  <a:lnTo>
                    <a:pt x="259626" y="193925"/>
                  </a:lnTo>
                  <a:lnTo>
                    <a:pt x="266372" y="144727"/>
                  </a:lnTo>
                  <a:lnTo>
                    <a:pt x="259626" y="99015"/>
                  </a:lnTo>
                  <a:lnTo>
                    <a:pt x="240661" y="59290"/>
                  </a:lnTo>
                  <a:lnTo>
                    <a:pt x="211386" y="27949"/>
                  </a:lnTo>
                  <a:lnTo>
                    <a:pt x="173712" y="7386"/>
                  </a:lnTo>
                  <a:lnTo>
                    <a:pt x="129547" y="0"/>
                  </a:lnTo>
                  <a:lnTo>
                    <a:pt x="88748" y="7386"/>
                  </a:lnTo>
                  <a:lnTo>
                    <a:pt x="53204" y="27949"/>
                  </a:lnTo>
                  <a:lnTo>
                    <a:pt x="25106" y="59290"/>
                  </a:lnTo>
                  <a:lnTo>
                    <a:pt x="6641" y="99015"/>
                  </a:lnTo>
                  <a:lnTo>
                    <a:pt x="0" y="144727"/>
                  </a:lnTo>
                  <a:close/>
                </a:path>
              </a:pathLst>
            </a:custGeom>
            <a:ln w="65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325934" y="5668907"/>
            <a:ext cx="1082040" cy="47879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5080" indent="181610">
              <a:lnSpc>
                <a:spcPts val="1660"/>
              </a:lnSpc>
              <a:spcBef>
                <a:spcPts val="365"/>
              </a:spcBef>
            </a:pPr>
            <a:r>
              <a:rPr sz="1600" spc="-125" dirty="0">
                <a:latin typeface="Times New Roman"/>
                <a:cs typeface="Times New Roman"/>
              </a:rPr>
              <a:t>Alçaltýcý  </a:t>
            </a:r>
            <a:r>
              <a:rPr sz="1600" spc="-45" dirty="0">
                <a:latin typeface="Times New Roman"/>
                <a:cs typeface="Times New Roman"/>
              </a:rPr>
              <a:t>t</a:t>
            </a:r>
            <a:r>
              <a:rPr sz="1600" spc="-80" dirty="0">
                <a:latin typeface="Times New Roman"/>
                <a:cs typeface="Times New Roman"/>
              </a:rPr>
              <a:t>r</a:t>
            </a:r>
            <a:r>
              <a:rPr sz="1600" spc="-100" dirty="0">
                <a:latin typeface="Times New Roman"/>
                <a:cs typeface="Times New Roman"/>
              </a:rPr>
              <a:t>a</a:t>
            </a:r>
            <a:r>
              <a:rPr sz="1600" spc="-80" dirty="0">
                <a:latin typeface="Times New Roman"/>
                <a:cs typeface="Times New Roman"/>
              </a:rPr>
              <a:t>nsf</a:t>
            </a:r>
            <a:r>
              <a:rPr sz="1600" spc="-85" dirty="0">
                <a:latin typeface="Times New Roman"/>
                <a:cs typeface="Times New Roman"/>
              </a:rPr>
              <a:t>o</a:t>
            </a:r>
            <a:r>
              <a:rPr sz="1600" spc="-80" dirty="0">
                <a:latin typeface="Times New Roman"/>
                <a:cs typeface="Times New Roman"/>
              </a:rPr>
              <a:t>r</a:t>
            </a:r>
            <a:r>
              <a:rPr sz="1600" spc="-229" dirty="0">
                <a:latin typeface="Times New Roman"/>
                <a:cs typeface="Times New Roman"/>
              </a:rPr>
              <a:t>m</a:t>
            </a:r>
            <a:r>
              <a:rPr sz="1600" spc="-100" dirty="0">
                <a:latin typeface="Times New Roman"/>
                <a:cs typeface="Times New Roman"/>
              </a:rPr>
              <a:t>a</a:t>
            </a:r>
            <a:r>
              <a:rPr sz="1600" spc="-45" dirty="0">
                <a:latin typeface="Times New Roman"/>
                <a:cs typeface="Times New Roman"/>
              </a:rPr>
              <a:t>t</a:t>
            </a:r>
            <a:r>
              <a:rPr sz="1600" spc="-85" dirty="0">
                <a:latin typeface="Times New Roman"/>
                <a:cs typeface="Times New Roman"/>
              </a:rPr>
              <a:t>ö</a:t>
            </a:r>
            <a:r>
              <a:rPr sz="1600" spc="-80" dirty="0">
                <a:latin typeface="Times New Roman"/>
                <a:cs typeface="Times New Roman"/>
              </a:rPr>
              <a:t>r</a:t>
            </a:r>
            <a:r>
              <a:rPr sz="1600" spc="-85" dirty="0">
                <a:latin typeface="Times New Roman"/>
                <a:cs typeface="Times New Roman"/>
              </a:rPr>
              <a:t>ü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19408" y="4640893"/>
            <a:ext cx="136525" cy="268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5" dirty="0">
                <a:latin typeface="Times New Roman"/>
                <a:cs typeface="Times New Roman"/>
              </a:rPr>
              <a:t>L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260626" y="4769321"/>
            <a:ext cx="45720" cy="1028065"/>
          </a:xfrm>
          <a:custGeom>
            <a:avLst/>
            <a:gdLst/>
            <a:ahLst/>
            <a:cxnLst/>
            <a:rect l="l" t="t" r="r" b="b"/>
            <a:pathLst>
              <a:path w="45719" h="1028064">
                <a:moveTo>
                  <a:pt x="0" y="0"/>
                </a:moveTo>
                <a:lnTo>
                  <a:pt x="0" y="1028013"/>
                </a:lnTo>
              </a:path>
              <a:path w="45719" h="1028064">
                <a:moveTo>
                  <a:pt x="45446" y="0"/>
                </a:moveTo>
                <a:lnTo>
                  <a:pt x="45446" y="1028013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215424" y="4670109"/>
            <a:ext cx="423545" cy="268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85" dirty="0">
                <a:latin typeface="Times New Roman"/>
                <a:cs typeface="Times New Roman"/>
              </a:rPr>
              <a:t>32</a:t>
            </a:r>
            <a:r>
              <a:rPr sz="1600" spc="-140" dirty="0">
                <a:latin typeface="Times New Roman"/>
                <a:cs typeface="Times New Roman"/>
              </a:rPr>
              <a:t>0</a:t>
            </a:r>
            <a:r>
              <a:rPr sz="2400" spc="-292" baseline="3472" dirty="0">
                <a:latin typeface="Symbol"/>
                <a:cs typeface="Symbol"/>
              </a:rPr>
              <a:t></a:t>
            </a:r>
            <a:endParaRPr sz="2400" baseline="3472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962294" y="4076565"/>
            <a:ext cx="156845" cy="268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25" dirty="0">
                <a:latin typeface="Times New Roman"/>
                <a:cs typeface="Times New Roman"/>
              </a:rPr>
              <a:t>V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822088" y="4512602"/>
            <a:ext cx="130175" cy="1273810"/>
            <a:chOff x="3822088" y="4512602"/>
            <a:chExt cx="130175" cy="1273810"/>
          </a:xfrm>
        </p:grpSpPr>
        <p:sp>
          <p:nvSpPr>
            <p:cNvPr id="21" name="object 21"/>
            <p:cNvSpPr/>
            <p:nvPr/>
          </p:nvSpPr>
          <p:spPr>
            <a:xfrm>
              <a:off x="3916618" y="4515913"/>
              <a:ext cx="32384" cy="36830"/>
            </a:xfrm>
            <a:custGeom>
              <a:avLst/>
              <a:gdLst/>
              <a:ahLst/>
              <a:cxnLst/>
              <a:rect l="l" t="t" r="r" b="b"/>
              <a:pathLst>
                <a:path w="32385" h="36829">
                  <a:moveTo>
                    <a:pt x="25877" y="0"/>
                  </a:moveTo>
                  <a:lnTo>
                    <a:pt x="6307" y="0"/>
                  </a:lnTo>
                  <a:lnTo>
                    <a:pt x="0" y="7425"/>
                  </a:lnTo>
                  <a:lnTo>
                    <a:pt x="0" y="29233"/>
                  </a:lnTo>
                  <a:lnTo>
                    <a:pt x="6307" y="36208"/>
                  </a:lnTo>
                  <a:lnTo>
                    <a:pt x="12938" y="36208"/>
                  </a:lnTo>
                  <a:lnTo>
                    <a:pt x="21404" y="34887"/>
                  </a:lnTo>
                  <a:lnTo>
                    <a:pt x="27413" y="30867"/>
                  </a:lnTo>
                  <a:lnTo>
                    <a:pt x="30996" y="24065"/>
                  </a:lnTo>
                  <a:lnTo>
                    <a:pt x="32184" y="14400"/>
                  </a:lnTo>
                  <a:lnTo>
                    <a:pt x="32184" y="74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916618" y="4515913"/>
              <a:ext cx="32384" cy="36830"/>
            </a:xfrm>
            <a:custGeom>
              <a:avLst/>
              <a:gdLst/>
              <a:ahLst/>
              <a:cxnLst/>
              <a:rect l="l" t="t" r="r" b="b"/>
              <a:pathLst>
                <a:path w="32385" h="36829">
                  <a:moveTo>
                    <a:pt x="0" y="14400"/>
                  </a:moveTo>
                  <a:lnTo>
                    <a:pt x="0" y="29233"/>
                  </a:lnTo>
                  <a:lnTo>
                    <a:pt x="6307" y="36208"/>
                  </a:lnTo>
                  <a:lnTo>
                    <a:pt x="12938" y="36208"/>
                  </a:lnTo>
                  <a:lnTo>
                    <a:pt x="21404" y="34887"/>
                  </a:lnTo>
                  <a:lnTo>
                    <a:pt x="27413" y="30867"/>
                  </a:lnTo>
                  <a:lnTo>
                    <a:pt x="30996" y="24065"/>
                  </a:lnTo>
                  <a:lnTo>
                    <a:pt x="32184" y="14400"/>
                  </a:lnTo>
                  <a:lnTo>
                    <a:pt x="32184" y="7425"/>
                  </a:lnTo>
                  <a:lnTo>
                    <a:pt x="25877" y="0"/>
                  </a:lnTo>
                  <a:lnTo>
                    <a:pt x="12938" y="0"/>
                  </a:lnTo>
                  <a:lnTo>
                    <a:pt x="6307" y="0"/>
                  </a:lnTo>
                  <a:lnTo>
                    <a:pt x="0" y="7425"/>
                  </a:lnTo>
                  <a:lnTo>
                    <a:pt x="0" y="14400"/>
                  </a:lnTo>
                  <a:close/>
                </a:path>
              </a:pathLst>
            </a:custGeom>
            <a:ln w="65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825401" y="5746743"/>
              <a:ext cx="33020" cy="36830"/>
            </a:xfrm>
            <a:custGeom>
              <a:avLst/>
              <a:gdLst/>
              <a:ahLst/>
              <a:cxnLst/>
              <a:rect l="l" t="t" r="r" b="b"/>
              <a:pathLst>
                <a:path w="33020" h="36829">
                  <a:moveTo>
                    <a:pt x="26200" y="0"/>
                  </a:moveTo>
                  <a:lnTo>
                    <a:pt x="6631" y="0"/>
                  </a:lnTo>
                  <a:lnTo>
                    <a:pt x="0" y="7425"/>
                  </a:lnTo>
                  <a:lnTo>
                    <a:pt x="0" y="14400"/>
                  </a:lnTo>
                  <a:lnTo>
                    <a:pt x="1139" y="23875"/>
                  </a:lnTo>
                  <a:lnTo>
                    <a:pt x="4144" y="30698"/>
                  </a:lnTo>
                  <a:lnTo>
                    <a:pt x="8392" y="34823"/>
                  </a:lnTo>
                  <a:lnTo>
                    <a:pt x="13262" y="36208"/>
                  </a:lnTo>
                  <a:lnTo>
                    <a:pt x="21727" y="34823"/>
                  </a:lnTo>
                  <a:lnTo>
                    <a:pt x="27737" y="30698"/>
                  </a:lnTo>
                  <a:lnTo>
                    <a:pt x="31320" y="23875"/>
                  </a:lnTo>
                  <a:lnTo>
                    <a:pt x="32508" y="14400"/>
                  </a:lnTo>
                  <a:lnTo>
                    <a:pt x="32508" y="7425"/>
                  </a:lnTo>
                  <a:lnTo>
                    <a:pt x="2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825401" y="5746743"/>
              <a:ext cx="33020" cy="36830"/>
            </a:xfrm>
            <a:custGeom>
              <a:avLst/>
              <a:gdLst/>
              <a:ahLst/>
              <a:cxnLst/>
              <a:rect l="l" t="t" r="r" b="b"/>
              <a:pathLst>
                <a:path w="33020" h="36829">
                  <a:moveTo>
                    <a:pt x="0" y="14400"/>
                  </a:moveTo>
                  <a:lnTo>
                    <a:pt x="1139" y="23875"/>
                  </a:lnTo>
                  <a:lnTo>
                    <a:pt x="4144" y="30698"/>
                  </a:lnTo>
                  <a:lnTo>
                    <a:pt x="8392" y="34823"/>
                  </a:lnTo>
                  <a:lnTo>
                    <a:pt x="13262" y="36208"/>
                  </a:lnTo>
                  <a:lnTo>
                    <a:pt x="21727" y="34823"/>
                  </a:lnTo>
                  <a:lnTo>
                    <a:pt x="27737" y="30698"/>
                  </a:lnTo>
                  <a:lnTo>
                    <a:pt x="31320" y="23875"/>
                  </a:lnTo>
                  <a:lnTo>
                    <a:pt x="32508" y="14400"/>
                  </a:lnTo>
                  <a:lnTo>
                    <a:pt x="32508" y="7425"/>
                  </a:lnTo>
                  <a:lnTo>
                    <a:pt x="26200" y="0"/>
                  </a:lnTo>
                  <a:lnTo>
                    <a:pt x="13262" y="0"/>
                  </a:lnTo>
                  <a:lnTo>
                    <a:pt x="6631" y="0"/>
                  </a:lnTo>
                  <a:lnTo>
                    <a:pt x="0" y="7425"/>
                  </a:lnTo>
                  <a:lnTo>
                    <a:pt x="0" y="14400"/>
                  </a:lnTo>
                  <a:close/>
                </a:path>
              </a:pathLst>
            </a:custGeom>
            <a:ln w="65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3903918" y="4235711"/>
            <a:ext cx="156845" cy="268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25" dirty="0">
                <a:latin typeface="Times New Roman"/>
                <a:cs typeface="Times New Roman"/>
              </a:rPr>
              <a:t>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12701" y="5466541"/>
            <a:ext cx="146685" cy="268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14" dirty="0">
                <a:latin typeface="Times New Roman"/>
                <a:cs typeface="Times New Roman"/>
              </a:rPr>
              <a:t>B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233011" y="2919821"/>
            <a:ext cx="1607820" cy="321310"/>
            <a:chOff x="1233011" y="2919821"/>
            <a:chExt cx="1607820" cy="321310"/>
          </a:xfrm>
        </p:grpSpPr>
        <p:sp>
          <p:nvSpPr>
            <p:cNvPr id="28" name="object 28"/>
            <p:cNvSpPr/>
            <p:nvPr/>
          </p:nvSpPr>
          <p:spPr>
            <a:xfrm>
              <a:off x="1237432" y="3118772"/>
              <a:ext cx="27305" cy="15875"/>
            </a:xfrm>
            <a:custGeom>
              <a:avLst/>
              <a:gdLst/>
              <a:ahLst/>
              <a:cxnLst/>
              <a:rect l="l" t="t" r="r" b="b"/>
              <a:pathLst>
                <a:path w="27305" h="15875">
                  <a:moveTo>
                    <a:pt x="0" y="15519"/>
                  </a:moveTo>
                  <a:lnTo>
                    <a:pt x="26821" y="0"/>
                  </a:lnTo>
                </a:path>
              </a:pathLst>
            </a:custGeom>
            <a:ln w="88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264254" y="3123380"/>
              <a:ext cx="39370" cy="108585"/>
            </a:xfrm>
            <a:custGeom>
              <a:avLst/>
              <a:gdLst/>
              <a:ahLst/>
              <a:cxnLst/>
              <a:rect l="l" t="t" r="r" b="b"/>
              <a:pathLst>
                <a:path w="39369" h="108585">
                  <a:moveTo>
                    <a:pt x="0" y="0"/>
                  </a:moveTo>
                  <a:lnTo>
                    <a:pt x="39160" y="108569"/>
                  </a:lnTo>
                </a:path>
              </a:pathLst>
            </a:custGeom>
            <a:ln w="174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308089" y="2924289"/>
              <a:ext cx="1532890" cy="307975"/>
            </a:xfrm>
            <a:custGeom>
              <a:avLst/>
              <a:gdLst/>
              <a:ahLst/>
              <a:cxnLst/>
              <a:rect l="l" t="t" r="r" b="b"/>
              <a:pathLst>
                <a:path w="1532889" h="307975">
                  <a:moveTo>
                    <a:pt x="0" y="307660"/>
                  </a:moveTo>
                  <a:lnTo>
                    <a:pt x="51516" y="0"/>
                  </a:lnTo>
                </a:path>
                <a:path w="1532889" h="307975">
                  <a:moveTo>
                    <a:pt x="51516" y="0"/>
                  </a:moveTo>
                  <a:lnTo>
                    <a:pt x="1532298" y="0"/>
                  </a:lnTo>
                </a:path>
              </a:pathLst>
            </a:custGeom>
            <a:ln w="887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/>
          <p:nvPr/>
        </p:nvSpPr>
        <p:spPr>
          <a:xfrm>
            <a:off x="4360048" y="3115429"/>
            <a:ext cx="445134" cy="0"/>
          </a:xfrm>
          <a:custGeom>
            <a:avLst/>
            <a:gdLst/>
            <a:ahLst/>
            <a:cxnLst/>
            <a:rect l="l" t="t" r="r" b="b"/>
            <a:pathLst>
              <a:path w="445135">
                <a:moveTo>
                  <a:pt x="0" y="0"/>
                </a:moveTo>
                <a:lnTo>
                  <a:pt x="444860" y="0"/>
                </a:lnTo>
              </a:path>
            </a:pathLst>
          </a:custGeom>
          <a:ln w="88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2" name="object 32"/>
          <p:cNvGrpSpPr/>
          <p:nvPr/>
        </p:nvGrpSpPr>
        <p:grpSpPr>
          <a:xfrm>
            <a:off x="3078170" y="2746694"/>
            <a:ext cx="1950720" cy="669290"/>
            <a:chOff x="3078170" y="2746694"/>
            <a:chExt cx="1950720" cy="669290"/>
          </a:xfrm>
        </p:grpSpPr>
        <p:sp>
          <p:nvSpPr>
            <p:cNvPr id="33" name="object 33"/>
            <p:cNvSpPr/>
            <p:nvPr/>
          </p:nvSpPr>
          <p:spPr>
            <a:xfrm>
              <a:off x="3082591" y="3155666"/>
              <a:ext cx="27305" cy="15875"/>
            </a:xfrm>
            <a:custGeom>
              <a:avLst/>
              <a:gdLst/>
              <a:ahLst/>
              <a:cxnLst/>
              <a:rect l="l" t="t" r="r" b="b"/>
              <a:pathLst>
                <a:path w="27305" h="15875">
                  <a:moveTo>
                    <a:pt x="0" y="15502"/>
                  </a:moveTo>
                  <a:lnTo>
                    <a:pt x="26891" y="0"/>
                  </a:lnTo>
                </a:path>
              </a:pathLst>
            </a:custGeom>
            <a:ln w="88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109483" y="3160274"/>
              <a:ext cx="39370" cy="247015"/>
            </a:xfrm>
            <a:custGeom>
              <a:avLst/>
              <a:gdLst/>
              <a:ahLst/>
              <a:cxnLst/>
              <a:rect l="l" t="t" r="r" b="b"/>
              <a:pathLst>
                <a:path w="39369" h="247014">
                  <a:moveTo>
                    <a:pt x="0" y="0"/>
                  </a:moveTo>
                  <a:lnTo>
                    <a:pt x="39195" y="246467"/>
                  </a:lnTo>
                </a:path>
              </a:pathLst>
            </a:custGeom>
            <a:ln w="1744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153248" y="2751163"/>
              <a:ext cx="1875789" cy="655955"/>
            </a:xfrm>
            <a:custGeom>
              <a:avLst/>
              <a:gdLst/>
              <a:ahLst/>
              <a:cxnLst/>
              <a:rect l="l" t="t" r="r" b="b"/>
              <a:pathLst>
                <a:path w="1875789" h="655954">
                  <a:moveTo>
                    <a:pt x="0" y="655578"/>
                  </a:moveTo>
                  <a:lnTo>
                    <a:pt x="51499" y="0"/>
                  </a:lnTo>
                </a:path>
                <a:path w="1875789" h="655954">
                  <a:moveTo>
                    <a:pt x="51499" y="0"/>
                  </a:moveTo>
                  <a:lnTo>
                    <a:pt x="1875583" y="0"/>
                  </a:lnTo>
                </a:path>
              </a:pathLst>
            </a:custGeom>
            <a:ln w="887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2632499" y="2765502"/>
            <a:ext cx="20891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300" spc="-284" baseline="-21464" dirty="0">
                <a:latin typeface="Symbol"/>
                <a:cs typeface="Symbol"/>
              </a:rPr>
              <a:t></a:t>
            </a:r>
            <a:r>
              <a:rPr sz="950" spc="15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818925" y="2939511"/>
            <a:ext cx="107950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650" spc="15" dirty="0">
                <a:latin typeface="Symbol"/>
                <a:cs typeface="Symbol"/>
              </a:rPr>
              <a:t>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818925" y="3156635"/>
            <a:ext cx="107950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650" spc="15" dirty="0">
                <a:latin typeface="Symbol"/>
                <a:cs typeface="Symbol"/>
              </a:rPr>
              <a:t>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793525" y="2660344"/>
            <a:ext cx="236854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475" spc="112" baseline="-38720" dirty="0">
                <a:latin typeface="Symbol"/>
                <a:cs typeface="Symbol"/>
              </a:rPr>
              <a:t></a:t>
            </a:r>
            <a:r>
              <a:rPr sz="950" spc="75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649738" y="3021250"/>
            <a:ext cx="107950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650" spc="15" dirty="0">
                <a:latin typeface="Symbol"/>
                <a:cs typeface="Symbol"/>
              </a:rPr>
              <a:t>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649738" y="3156635"/>
            <a:ext cx="107950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650" spc="15" dirty="0">
                <a:latin typeface="Symbol"/>
                <a:cs typeface="Symbol"/>
              </a:rPr>
              <a:t>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649738" y="2810398"/>
            <a:ext cx="1000125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879475" algn="l"/>
              </a:tabLst>
            </a:pPr>
            <a:r>
              <a:rPr sz="2475" spc="22" baseline="1683" dirty="0">
                <a:latin typeface="Symbol"/>
                <a:cs typeface="Symbol"/>
              </a:rPr>
              <a:t></a:t>
            </a:r>
            <a:r>
              <a:rPr sz="2475" spc="22" baseline="1683" dirty="0">
                <a:latin typeface="Times New Roman"/>
                <a:cs typeface="Times New Roman"/>
              </a:rPr>
              <a:t>	</a:t>
            </a:r>
            <a:r>
              <a:rPr sz="1650" spc="20" dirty="0">
                <a:latin typeface="Times New Roman"/>
                <a:cs typeface="Times New Roman"/>
              </a:rPr>
              <a:t>1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890260" y="2944118"/>
            <a:ext cx="143510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650" spc="20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186685" y="2848973"/>
            <a:ext cx="289560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475" i="1" spc="37" baseline="-25252" dirty="0">
                <a:latin typeface="Times New Roman"/>
                <a:cs typeface="Times New Roman"/>
              </a:rPr>
              <a:t>R</a:t>
            </a:r>
            <a:r>
              <a:rPr sz="2475" i="1" spc="-450" baseline="-25252" dirty="0">
                <a:latin typeface="Times New Roman"/>
                <a:cs typeface="Times New Roman"/>
              </a:rPr>
              <a:t> </a:t>
            </a:r>
            <a:r>
              <a:rPr sz="950" spc="15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341508" y="2848973"/>
            <a:ext cx="289560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475" i="1" spc="37" baseline="-25252" dirty="0">
                <a:latin typeface="Times New Roman"/>
                <a:cs typeface="Times New Roman"/>
              </a:rPr>
              <a:t>R</a:t>
            </a:r>
            <a:r>
              <a:rPr sz="2475" i="1" spc="-450" baseline="-25252" dirty="0">
                <a:latin typeface="Times New Roman"/>
                <a:cs typeface="Times New Roman"/>
              </a:rPr>
              <a:t> </a:t>
            </a:r>
            <a:r>
              <a:rPr sz="950" spc="15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50160" y="2876167"/>
            <a:ext cx="1678939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1530" algn="l"/>
                <a:tab pos="1358900" algn="l"/>
              </a:tabLst>
            </a:pPr>
            <a:r>
              <a:rPr sz="1650" i="1" spc="20" dirty="0">
                <a:latin typeface="Times New Roman"/>
                <a:cs typeface="Times New Roman"/>
              </a:rPr>
              <a:t>Z</a:t>
            </a:r>
            <a:r>
              <a:rPr sz="1650" i="1" spc="180" dirty="0">
                <a:latin typeface="Times New Roman"/>
                <a:cs typeface="Times New Roman"/>
              </a:rPr>
              <a:t> </a:t>
            </a:r>
            <a:r>
              <a:rPr sz="1650" spc="20" dirty="0">
                <a:latin typeface="Symbol"/>
                <a:cs typeface="Symbol"/>
              </a:rPr>
              <a:t></a:t>
            </a:r>
            <a:r>
              <a:rPr sz="1650" spc="20" dirty="0">
                <a:latin typeface="Times New Roman"/>
                <a:cs typeface="Times New Roman"/>
              </a:rPr>
              <a:t>	</a:t>
            </a:r>
            <a:r>
              <a:rPr sz="1650" spc="20" dirty="0">
                <a:latin typeface="Symbol"/>
                <a:cs typeface="Symbol"/>
              </a:rPr>
              <a:t></a:t>
            </a:r>
            <a:r>
              <a:rPr sz="1650" spc="-100" dirty="0">
                <a:latin typeface="Times New Roman"/>
                <a:cs typeface="Times New Roman"/>
              </a:rPr>
              <a:t> </a:t>
            </a:r>
            <a:r>
              <a:rPr sz="2200" spc="-35" dirty="0">
                <a:latin typeface="Symbol"/>
                <a:cs typeface="Symbol"/>
              </a:rPr>
              <a:t></a:t>
            </a:r>
            <a:r>
              <a:rPr sz="1650" i="1" spc="-35" dirty="0">
                <a:latin typeface="Times New Roman"/>
                <a:cs typeface="Times New Roman"/>
              </a:rPr>
              <a:t>X	</a:t>
            </a:r>
            <a:r>
              <a:rPr sz="1650" spc="20" dirty="0">
                <a:latin typeface="Symbol"/>
                <a:cs typeface="Symbol"/>
              </a:rPr>
              <a:t></a:t>
            </a:r>
            <a:r>
              <a:rPr sz="1650" spc="-40" dirty="0">
                <a:latin typeface="Times New Roman"/>
                <a:cs typeface="Times New Roman"/>
              </a:rPr>
              <a:t> </a:t>
            </a:r>
            <a:r>
              <a:rPr sz="1650" i="1" spc="25" dirty="0">
                <a:latin typeface="Times New Roman"/>
                <a:cs typeface="Times New Roman"/>
              </a:rPr>
              <a:t>X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530224" y="3085025"/>
            <a:ext cx="109220" cy="1739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spc="25" dirty="0">
                <a:latin typeface="Times New Roman"/>
                <a:cs typeface="Times New Roman"/>
              </a:rPr>
              <a:t>C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055185" y="3085025"/>
            <a:ext cx="95250" cy="1739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i="1" spc="20" dirty="0">
                <a:latin typeface="Times New Roman"/>
                <a:cs typeface="Times New Roman"/>
              </a:rPr>
              <a:t>L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336009" y="3097480"/>
            <a:ext cx="61658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650" spc="-20" dirty="0">
                <a:latin typeface="Times New Roman"/>
                <a:cs typeface="Times New Roman"/>
              </a:rPr>
              <a:t>2</a:t>
            </a:r>
            <a:r>
              <a:rPr sz="1750" i="1" spc="-20" dirty="0">
                <a:latin typeface="Symbol"/>
                <a:cs typeface="Symbol"/>
              </a:rPr>
              <a:t></a:t>
            </a:r>
            <a:r>
              <a:rPr sz="1650" i="1" spc="-20" dirty="0">
                <a:latin typeface="Times New Roman"/>
                <a:cs typeface="Times New Roman"/>
              </a:rPr>
              <a:t>fC</a:t>
            </a:r>
            <a:r>
              <a:rPr sz="1650" i="1" spc="-145" dirty="0">
                <a:latin typeface="Times New Roman"/>
                <a:cs typeface="Times New Roman"/>
              </a:rPr>
              <a:t> </a:t>
            </a:r>
            <a:r>
              <a:rPr sz="2475" spc="22" baseline="23569" dirty="0">
                <a:latin typeface="Symbol"/>
                <a:cs typeface="Symbol"/>
              </a:rPr>
              <a:t></a:t>
            </a:r>
            <a:endParaRPr sz="2475" baseline="23569">
              <a:latin typeface="Symbol"/>
              <a:cs typeface="Symbo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494363" y="2932331"/>
            <a:ext cx="834390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spc="20" dirty="0">
                <a:latin typeface="Symbol"/>
                <a:cs typeface="Symbol"/>
              </a:rPr>
              <a:t></a:t>
            </a:r>
            <a:r>
              <a:rPr sz="1650" spc="-150" dirty="0">
                <a:latin typeface="Times New Roman"/>
                <a:cs typeface="Times New Roman"/>
              </a:rPr>
              <a:t> </a:t>
            </a:r>
            <a:r>
              <a:rPr sz="2475" spc="22" baseline="1683" dirty="0">
                <a:latin typeface="Symbol"/>
                <a:cs typeface="Symbol"/>
              </a:rPr>
              <a:t></a:t>
            </a:r>
            <a:r>
              <a:rPr sz="2475" spc="-375" baseline="1683" dirty="0">
                <a:latin typeface="Times New Roman"/>
                <a:cs typeface="Times New Roman"/>
              </a:rPr>
              <a:t> </a:t>
            </a:r>
            <a:r>
              <a:rPr sz="1650" spc="-20" dirty="0">
                <a:latin typeface="Times New Roman"/>
                <a:cs typeface="Times New Roman"/>
              </a:rPr>
              <a:t>2</a:t>
            </a:r>
            <a:r>
              <a:rPr sz="1750" i="1" spc="-20" dirty="0">
                <a:latin typeface="Symbol"/>
                <a:cs typeface="Symbol"/>
              </a:rPr>
              <a:t></a:t>
            </a:r>
            <a:r>
              <a:rPr sz="1650" i="1" spc="-20" dirty="0">
                <a:latin typeface="Times New Roman"/>
                <a:cs typeface="Times New Roman"/>
              </a:rPr>
              <a:t>fL</a:t>
            </a:r>
            <a:r>
              <a:rPr sz="1650" i="1" spc="-160" dirty="0">
                <a:latin typeface="Times New Roman"/>
                <a:cs typeface="Times New Roman"/>
              </a:rPr>
              <a:t> </a:t>
            </a:r>
            <a:r>
              <a:rPr sz="1650" spc="20" dirty="0">
                <a:latin typeface="Symbol"/>
                <a:cs typeface="Symbol"/>
              </a:rPr>
              <a:t></a:t>
            </a:r>
            <a:endParaRPr sz="16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3109" y="1745702"/>
            <a:ext cx="5950585" cy="175323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0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Seri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RLC devresinin 3 çeşit çalışma şekli</a:t>
            </a:r>
            <a:r>
              <a:rPr sz="2000" spc="-1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vardır:</a:t>
            </a:r>
            <a:endParaRPr sz="2000">
              <a:latin typeface="TeXGyreAdventor"/>
              <a:cs typeface="TeXGyreAdventor"/>
            </a:endParaRPr>
          </a:p>
          <a:p>
            <a:pPr marL="318135" indent="-280670">
              <a:lnSpc>
                <a:spcPct val="100000"/>
              </a:lnSpc>
              <a:spcBef>
                <a:spcPts val="994"/>
              </a:spcBef>
              <a:buAutoNum type="arabicPeriod"/>
              <a:tabLst>
                <a:tab pos="318770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Razonans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durumu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( </a:t>
            </a:r>
            <a:r>
              <a:rPr sz="2000" spc="140" dirty="0">
                <a:solidFill>
                  <a:srgbClr val="FFFFFF"/>
                </a:solidFill>
                <a:latin typeface="Trebuchet MS"/>
                <a:cs typeface="Trebuchet MS"/>
              </a:rPr>
              <a:t>𝑋</a:t>
            </a:r>
            <a:r>
              <a:rPr sz="2175" spc="209" baseline="-15325" dirty="0">
                <a:solidFill>
                  <a:srgbClr val="FFFFFF"/>
                </a:solidFill>
                <a:latin typeface="Trebuchet MS"/>
                <a:cs typeface="Trebuchet MS"/>
              </a:rPr>
              <a:t>𝐿 </a:t>
            </a:r>
            <a:r>
              <a:rPr sz="2000" spc="44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2000" spc="-1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spc="185" dirty="0">
                <a:solidFill>
                  <a:srgbClr val="FFFFFF"/>
                </a:solidFill>
                <a:latin typeface="Trebuchet MS"/>
                <a:cs typeface="Trebuchet MS"/>
              </a:rPr>
              <a:t>𝑋</a:t>
            </a:r>
            <a:r>
              <a:rPr sz="2175" spc="277" baseline="-15325" dirty="0">
                <a:solidFill>
                  <a:srgbClr val="FFFFFF"/>
                </a:solidFill>
                <a:latin typeface="Trebuchet MS"/>
                <a:cs typeface="Trebuchet MS"/>
              </a:rPr>
              <a:t>𝐶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)</a:t>
            </a:r>
            <a:endParaRPr sz="2000">
              <a:latin typeface="TeXGyreAdventor"/>
              <a:cs typeface="TeXGyreAdventor"/>
            </a:endParaRPr>
          </a:p>
          <a:p>
            <a:pPr marL="318135" indent="-28067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318770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Razonans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üstü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çalışma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durumu </a:t>
            </a:r>
            <a:r>
              <a:rPr sz="2000" spc="85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000" spc="85" dirty="0">
                <a:solidFill>
                  <a:srgbClr val="FFFFFF"/>
                </a:solidFill>
                <a:latin typeface="Trebuchet MS"/>
                <a:cs typeface="Trebuchet MS"/>
              </a:rPr>
              <a:t>𝑋</a:t>
            </a:r>
            <a:r>
              <a:rPr sz="2175" spc="127" baseline="-15325" dirty="0">
                <a:solidFill>
                  <a:srgbClr val="FFFFFF"/>
                </a:solidFill>
                <a:latin typeface="Trebuchet MS"/>
                <a:cs typeface="Trebuchet MS"/>
              </a:rPr>
              <a:t>𝐿 </a:t>
            </a:r>
            <a:r>
              <a:rPr sz="2000" spc="450" dirty="0">
                <a:solidFill>
                  <a:srgbClr val="FFFFFF"/>
                </a:solidFill>
                <a:latin typeface="Trebuchet MS"/>
                <a:cs typeface="Trebuchet MS"/>
              </a:rPr>
              <a:t>&gt;</a:t>
            </a:r>
            <a:r>
              <a:rPr sz="2000" spc="-2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spc="185" dirty="0">
                <a:solidFill>
                  <a:srgbClr val="FFFFFF"/>
                </a:solidFill>
                <a:latin typeface="Trebuchet MS"/>
                <a:cs typeface="Trebuchet MS"/>
              </a:rPr>
              <a:t>𝑋</a:t>
            </a:r>
            <a:r>
              <a:rPr sz="2175" spc="277" baseline="-15325" dirty="0">
                <a:solidFill>
                  <a:srgbClr val="FFFFFF"/>
                </a:solidFill>
                <a:latin typeface="Trebuchet MS"/>
                <a:cs typeface="Trebuchet MS"/>
              </a:rPr>
              <a:t>𝐶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)</a:t>
            </a:r>
            <a:endParaRPr sz="2000">
              <a:latin typeface="TeXGyreAdventor"/>
              <a:cs typeface="TeXGyreAdventor"/>
            </a:endParaRPr>
          </a:p>
          <a:p>
            <a:pPr marL="318135" indent="-280670">
              <a:lnSpc>
                <a:spcPct val="100000"/>
              </a:lnSpc>
              <a:spcBef>
                <a:spcPts val="994"/>
              </a:spcBef>
              <a:buAutoNum type="arabicPeriod"/>
              <a:tabLst>
                <a:tab pos="318770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Razonans altı çalışma durumu </a:t>
            </a:r>
            <a:r>
              <a:rPr sz="2000" spc="110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000" spc="110" dirty="0">
                <a:solidFill>
                  <a:srgbClr val="FFFFFF"/>
                </a:solidFill>
                <a:latin typeface="Trebuchet MS"/>
                <a:cs typeface="Trebuchet MS"/>
              </a:rPr>
              <a:t>𝑋</a:t>
            </a:r>
            <a:r>
              <a:rPr sz="2175" spc="165" baseline="-15325" dirty="0">
                <a:solidFill>
                  <a:srgbClr val="FFFFFF"/>
                </a:solidFill>
                <a:latin typeface="Trebuchet MS"/>
                <a:cs typeface="Trebuchet MS"/>
              </a:rPr>
              <a:t>𝐶 </a:t>
            </a:r>
            <a:r>
              <a:rPr sz="2000" spc="450" dirty="0">
                <a:solidFill>
                  <a:srgbClr val="FFFFFF"/>
                </a:solidFill>
                <a:latin typeface="Trebuchet MS"/>
                <a:cs typeface="Trebuchet MS"/>
              </a:rPr>
              <a:t>&gt;</a:t>
            </a:r>
            <a:r>
              <a:rPr sz="200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spc="140" dirty="0">
                <a:solidFill>
                  <a:srgbClr val="FFFFFF"/>
                </a:solidFill>
                <a:latin typeface="Trebuchet MS"/>
                <a:cs typeface="Trebuchet MS"/>
              </a:rPr>
              <a:t>𝑋</a:t>
            </a:r>
            <a:r>
              <a:rPr sz="2175" spc="209" baseline="-15325" dirty="0">
                <a:solidFill>
                  <a:srgbClr val="FFFFFF"/>
                </a:solidFill>
                <a:latin typeface="Trebuchet MS"/>
                <a:cs typeface="Trebuchet MS"/>
              </a:rPr>
              <a:t>𝐿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)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437" y="211328"/>
            <a:ext cx="5388763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u="heavy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Paralel </a:t>
            </a:r>
            <a:r>
              <a:rPr sz="40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R, L, ve</a:t>
            </a:r>
            <a:r>
              <a:rPr sz="4000" b="1" u="heavy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 </a:t>
            </a:r>
            <a:r>
              <a:rPr sz="40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C:</a:t>
            </a:r>
            <a:endParaRPr sz="4000" dirty="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5447" y="1447800"/>
            <a:ext cx="8167116" cy="50398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260604"/>
            <a:ext cx="8569452" cy="53279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77012" y="5949696"/>
            <a:ext cx="8487156" cy="3916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200" y="287782"/>
            <a:ext cx="23368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Seri </a:t>
            </a:r>
            <a:r>
              <a:rPr sz="2000" u="heavy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R,L </a:t>
            </a:r>
            <a:r>
              <a:rPr sz="2000" u="heavy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ve</a:t>
            </a:r>
            <a:r>
              <a:rPr sz="2000" u="heavy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sz="2000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C</a:t>
            </a:r>
            <a:endParaRPr sz="2000" dirty="0"/>
          </a:p>
        </p:txBody>
      </p:sp>
      <p:sp>
        <p:nvSpPr>
          <p:cNvPr id="3" name="object 3"/>
          <p:cNvSpPr/>
          <p:nvPr/>
        </p:nvSpPr>
        <p:spPr>
          <a:xfrm>
            <a:off x="27432" y="981455"/>
            <a:ext cx="7353300" cy="56159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8204" y="188976"/>
            <a:ext cx="8388096" cy="63367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70</Words>
  <Application>Microsoft Office PowerPoint</Application>
  <PresentationFormat>Ekran Gösterisi (4:3)</PresentationFormat>
  <Paragraphs>55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Arial</vt:lpstr>
      <vt:lpstr>Century Gothic</vt:lpstr>
      <vt:lpstr>Symbol</vt:lpstr>
      <vt:lpstr>TeXGyreAdventor</vt:lpstr>
      <vt:lpstr>Times New Roman</vt:lpstr>
      <vt:lpstr>Trebuchet MS</vt:lpstr>
      <vt:lpstr>Wingdings 3</vt:lpstr>
      <vt:lpstr>Dilim</vt:lpstr>
      <vt:lpstr>PowerPoint Sunusu</vt:lpstr>
      <vt:lpstr>SERİ PARALEL RLC  DEVRELERİ</vt:lpstr>
      <vt:lpstr>PowerPoint Sunusu</vt:lpstr>
      <vt:lpstr>Seri Devreler</vt:lpstr>
      <vt:lpstr>PowerPoint Sunusu</vt:lpstr>
      <vt:lpstr>Paralel R, L, ve C:</vt:lpstr>
      <vt:lpstr>PowerPoint Sunusu</vt:lpstr>
      <vt:lpstr>Seri R,L ve C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SERİ PARALEL RLC DEVRELERİ</dc:title>
  <dc:creator>HP</dc:creator>
  <cp:lastModifiedBy>Windows Kullanıcısı</cp:lastModifiedBy>
  <cp:revision>2</cp:revision>
  <dcterms:created xsi:type="dcterms:W3CDTF">2020-01-24T12:21:49Z</dcterms:created>
  <dcterms:modified xsi:type="dcterms:W3CDTF">2020-01-28T19:05:21Z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2020-01-24T00:00:00Z</vt:filetime>
  </property>
</Properties>
</file>