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5" r:id="rId6"/>
    <p:sldId id="260" r:id="rId7"/>
    <p:sldId id="261"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igdem Yavuz" initials="CY" lastIdx="0"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544" autoAdjust="0"/>
    <p:restoredTop sz="93233"/>
  </p:normalViewPr>
  <p:slideViewPr>
    <p:cSldViewPr snapToGrid="0">
      <p:cViewPr varScale="1">
        <p:scale>
          <a:sx n="68" d="100"/>
          <a:sy n="68" d="100"/>
        </p:scale>
        <p:origin x="75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54022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45040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01081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986561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082075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4289953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6D3EBB2-8428-48A9-BE7A-596C20EDBFBC}" type="datetimeFigureOut">
              <a:rPr lang="tr-TR" smtClean="0"/>
              <a:t>30.01.2018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783485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6D3EBB2-8428-48A9-BE7A-596C20EDBFBC}" type="datetimeFigureOut">
              <a:rPr lang="tr-TR" smtClean="0"/>
              <a:t>30.01.2018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283424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6D3EBB2-8428-48A9-BE7A-596C20EDBFBC}" type="datetimeFigureOut">
              <a:rPr lang="tr-TR" smtClean="0"/>
              <a:t>30.01.2018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407230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788196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133105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D3EBB2-8428-48A9-BE7A-596C20EDBFBC}" type="datetimeFigureOut">
              <a:rPr lang="tr-TR" smtClean="0"/>
              <a:t>30.01.2018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B19B39-ACE1-45A1-B74E-FA82ADEFEF0A}" type="slidenum">
              <a:rPr lang="tr-TR" smtClean="0"/>
              <a:t>‹#›</a:t>
            </a:fld>
            <a:endParaRPr lang="tr-TR"/>
          </a:p>
        </p:txBody>
      </p:sp>
    </p:spTree>
    <p:extLst>
      <p:ext uri="{BB962C8B-B14F-4D97-AF65-F5344CB8AC3E}">
        <p14:creationId xmlns:p14="http://schemas.microsoft.com/office/powerpoint/2010/main" val="1023623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dirty="0"/>
              <a:t>Sınav Türleri: Uzun Yanıtlı Sınavlar</a:t>
            </a:r>
          </a:p>
        </p:txBody>
      </p:sp>
    </p:spTree>
    <p:extLst>
      <p:ext uri="{BB962C8B-B14F-4D97-AF65-F5344CB8AC3E}">
        <p14:creationId xmlns:p14="http://schemas.microsoft.com/office/powerpoint/2010/main" val="18577810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just">
              <a:buNone/>
            </a:pPr>
            <a:r>
              <a:rPr lang="tr-TR" b="1" dirty="0" smtClean="0"/>
              <a:t>Eğitimde </a:t>
            </a:r>
            <a:r>
              <a:rPr lang="tr-TR" b="1" dirty="0"/>
              <a:t>Kullanılan Testler ve </a:t>
            </a:r>
            <a:r>
              <a:rPr lang="tr-TR" b="1" dirty="0" smtClean="0"/>
              <a:t>Maddeler</a:t>
            </a:r>
          </a:p>
          <a:p>
            <a:pPr marL="0" indent="0" algn="just">
              <a:buNone/>
            </a:pPr>
            <a:endParaRPr lang="tr-TR" dirty="0"/>
          </a:p>
          <a:p>
            <a:pPr marL="0" indent="0" algn="just">
              <a:buNone/>
            </a:pPr>
            <a:r>
              <a:rPr lang="tr-TR" dirty="0" smtClean="0"/>
              <a:t>Bir </a:t>
            </a:r>
            <a:r>
              <a:rPr lang="tr-TR" dirty="0"/>
              <a:t>derse ilişkin öğrenmelerin ölçülmesinde çeşitli ölçme araçlarından yararlanılır. Hangi ölçme aracının kullanılacağı, yapılacak ölçmenin amacına, konu kapsamına, hangi davranış düzeylerinde maddeler/sorular hazırlanacağına, birey sayısına, ölçme aracını hazırlayacak kişinin bu konudaki deneyimlerine vb. etkenlere bağlıdır.</a:t>
            </a:r>
          </a:p>
          <a:p>
            <a:pPr marL="0" indent="0" algn="just">
              <a:buNone/>
            </a:pPr>
            <a:r>
              <a:rPr lang="tr-TR" dirty="0"/>
              <a:t>	</a:t>
            </a:r>
          </a:p>
        </p:txBody>
      </p:sp>
    </p:spTree>
    <p:extLst>
      <p:ext uri="{BB962C8B-B14F-4D97-AF65-F5344CB8AC3E}">
        <p14:creationId xmlns:p14="http://schemas.microsoft.com/office/powerpoint/2010/main" val="5639321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just">
              <a:buNone/>
            </a:pPr>
            <a:r>
              <a:rPr lang="tr-TR" dirty="0"/>
              <a:t>Bir konu alanına ilişkin öğrenmelerde bilişsel, </a:t>
            </a:r>
            <a:r>
              <a:rPr lang="tr-TR" dirty="0" err="1"/>
              <a:t>duyuşsal</a:t>
            </a:r>
            <a:r>
              <a:rPr lang="tr-TR" dirty="0"/>
              <a:t> ve devimsel davranışlar ölçülebilmektedir. Ancak eğitimle ilgili süreçlerde daha çok, bilişsel davranışları ölçen araçlar kullanılmaktadır. Bu araçların kullanıldığı test türleri ve bu testleri oluşturan başlıca maddeler şunlardır: Uzun yanıtlı yazılı maddeler, kısa yanıtlı maddeler, eşleştirmeli maddeler, doğru-yanlış (sınıflama gerektiren) maddeler, çoktan seçmeli maddeler, açık uçlu maddeler, performans görevleri ve projelerdir. </a:t>
            </a:r>
          </a:p>
        </p:txBody>
      </p:sp>
    </p:spTree>
    <p:extLst>
      <p:ext uri="{BB962C8B-B14F-4D97-AF65-F5344CB8AC3E}">
        <p14:creationId xmlns:p14="http://schemas.microsoft.com/office/powerpoint/2010/main" val="19761709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2011680"/>
            <a:ext cx="10515600" cy="4165283"/>
          </a:xfrm>
        </p:spPr>
        <p:txBody>
          <a:bodyPr/>
          <a:lstStyle/>
          <a:p>
            <a:pPr marL="0" indent="0" algn="just">
              <a:buNone/>
            </a:pPr>
            <a:r>
              <a:rPr lang="tr-TR" dirty="0"/>
              <a:t>Bu maddeler kendi içlerinde eğitimle ilgili süreçlerde ele alınan öğrenmeleri ölçme düzeylerine bağlı olarak kendi içlerinde </a:t>
            </a:r>
            <a:r>
              <a:rPr lang="tr-TR" i="1" dirty="0"/>
              <a:t>alt düzey düşünme süreçlerini</a:t>
            </a:r>
            <a:r>
              <a:rPr lang="tr-TR" dirty="0"/>
              <a:t> ve </a:t>
            </a:r>
            <a:r>
              <a:rPr lang="tr-TR" i="1" dirty="0"/>
              <a:t>üst düzey düşünme süreçlerini</a:t>
            </a:r>
            <a:r>
              <a:rPr lang="tr-TR" dirty="0"/>
              <a:t> ölçen maddeler olarak iki grupta yer alabilirler. </a:t>
            </a:r>
            <a:r>
              <a:rPr lang="tr-TR" dirty="0" smtClean="0"/>
              <a:t>Düşünme süreçlerinin ölçülmesinde kullanılan madde türleri ile ilgili basit bir sınıflama şöyle gösterilebilir:</a:t>
            </a:r>
            <a:endParaRPr lang="tr-TR" dirty="0"/>
          </a:p>
        </p:txBody>
      </p:sp>
    </p:spTree>
    <p:extLst>
      <p:ext uri="{BB962C8B-B14F-4D97-AF65-F5344CB8AC3E}">
        <p14:creationId xmlns:p14="http://schemas.microsoft.com/office/powerpoint/2010/main" val="8600238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p:cNvPicPr>
            <a:picLocks noGrp="1" noChangeAspect="1"/>
          </p:cNvPicPr>
          <p:nvPr>
            <p:ph idx="1"/>
          </p:nvPr>
        </p:nvPicPr>
        <p:blipFill>
          <a:blip r:embed="rId2"/>
          <a:stretch>
            <a:fillRect/>
          </a:stretch>
        </p:blipFill>
        <p:spPr>
          <a:xfrm>
            <a:off x="1167618" y="2011679"/>
            <a:ext cx="9650437" cy="3995225"/>
          </a:xfrm>
          <a:prstGeom prst="rect">
            <a:avLst/>
          </a:prstGeom>
        </p:spPr>
      </p:pic>
    </p:spTree>
    <p:extLst>
      <p:ext uri="{BB962C8B-B14F-4D97-AF65-F5344CB8AC3E}">
        <p14:creationId xmlns:p14="http://schemas.microsoft.com/office/powerpoint/2010/main" val="24819744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dirty="0"/>
              <a:t>Uzun Yanıt Gerektiren </a:t>
            </a:r>
            <a:r>
              <a:rPr lang="tr-TR" b="1" i="1" dirty="0" smtClean="0"/>
              <a:t>Maddeler</a:t>
            </a:r>
            <a:endParaRPr lang="tr-TR" dirty="0"/>
          </a:p>
        </p:txBody>
      </p:sp>
      <p:sp>
        <p:nvSpPr>
          <p:cNvPr id="3" name="İçerik Yer Tutucusu 2"/>
          <p:cNvSpPr>
            <a:spLocks noGrp="1"/>
          </p:cNvSpPr>
          <p:nvPr>
            <p:ph idx="1"/>
          </p:nvPr>
        </p:nvSpPr>
        <p:spPr/>
        <p:txBody>
          <a:bodyPr/>
          <a:lstStyle/>
          <a:p>
            <a:pPr marL="0" indent="0" algn="just">
              <a:buNone/>
            </a:pPr>
            <a:r>
              <a:rPr lang="tr-TR" dirty="0" smtClean="0"/>
              <a:t>Az </a:t>
            </a:r>
            <a:r>
              <a:rPr lang="tr-TR" dirty="0"/>
              <a:t>sayıda sorudan oluşur. Yanıtlayıcı, yanıtı düşünüp bulmak ve sonra da yazmak zorundadır. Yanıtlar sınırlandırılmış olmadığı için, yanıtlayıcı istediğini yazabilir. Bu nedenle yanıtları çoğu kez kesinlikle doğru ya da kesinlikle yanlış biçiminde ayırma olanağı yoktur. Yanıtların doğruluk derecesini, </a:t>
            </a:r>
            <a:r>
              <a:rPr lang="tr-TR" dirty="0" err="1"/>
              <a:t>puanlayıcı</a:t>
            </a:r>
            <a:r>
              <a:rPr lang="tr-TR" dirty="0"/>
              <a:t> belirler. </a:t>
            </a:r>
            <a:endParaRPr lang="tr-TR" dirty="0" smtClean="0"/>
          </a:p>
          <a:p>
            <a:pPr marL="0" indent="0" algn="just">
              <a:buNone/>
            </a:pPr>
            <a:endParaRPr lang="tr-TR" dirty="0"/>
          </a:p>
          <a:p>
            <a:pPr marL="0" indent="0" algn="just">
              <a:buNone/>
            </a:pPr>
            <a:endParaRPr lang="tr-TR" dirty="0" smtClean="0"/>
          </a:p>
          <a:p>
            <a:pPr marL="0" indent="0" algn="just">
              <a:buNone/>
            </a:pPr>
            <a:endParaRPr lang="tr-TR" dirty="0"/>
          </a:p>
          <a:p>
            <a:pPr marL="0" indent="0" algn="just">
              <a:buNone/>
            </a:pPr>
            <a:r>
              <a:rPr lang="tr-TR" i="1" dirty="0" smtClean="0"/>
              <a:t>(Tan, 2012)</a:t>
            </a:r>
            <a:endParaRPr lang="tr-TR" i="1" dirty="0"/>
          </a:p>
        </p:txBody>
      </p:sp>
    </p:spTree>
    <p:extLst>
      <p:ext uri="{BB962C8B-B14F-4D97-AF65-F5344CB8AC3E}">
        <p14:creationId xmlns:p14="http://schemas.microsoft.com/office/powerpoint/2010/main" val="27564955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just">
              <a:buNone/>
            </a:pPr>
            <a:r>
              <a:rPr lang="tr-TR" dirty="0"/>
              <a:t>Genellikle hazırlanması kolay ancak puanlanması güçtür ve hatalara neden olur. Testin, konu kapsamını temsil etme düzeyi oldukça düşüktür. </a:t>
            </a:r>
          </a:p>
          <a:p>
            <a:pPr marL="0" indent="0" algn="just">
              <a:buNone/>
            </a:pPr>
            <a:endParaRPr lang="tr-TR" dirty="0"/>
          </a:p>
          <a:p>
            <a:pPr marL="0" indent="0" algn="just">
              <a:buNone/>
            </a:pPr>
            <a:r>
              <a:rPr lang="tr-TR" dirty="0" smtClean="0"/>
              <a:t>Yazılı </a:t>
            </a:r>
            <a:r>
              <a:rPr lang="tr-TR" dirty="0"/>
              <a:t>ifade gücünün ölçülmesinde kullanılması </a:t>
            </a:r>
            <a:r>
              <a:rPr lang="tr-TR" dirty="0" smtClean="0"/>
              <a:t>gereken, vazgeçilmeyecek </a:t>
            </a:r>
            <a:r>
              <a:rPr lang="tr-TR" dirty="0"/>
              <a:t>bir sınav türüdür.</a:t>
            </a:r>
          </a:p>
          <a:p>
            <a:pPr marL="0" indent="0" algn="just">
              <a:buNone/>
            </a:pPr>
            <a:r>
              <a:rPr lang="tr-TR" dirty="0"/>
              <a:t>*</a:t>
            </a:r>
            <a:r>
              <a:rPr lang="tr-TR" dirty="0" smtClean="0"/>
              <a:t>Bir </a:t>
            </a:r>
            <a:r>
              <a:rPr lang="tr-TR" dirty="0"/>
              <a:t>sınavın hazırlanması için süre az, ancak puanlamaya ayrılabilecek </a:t>
            </a:r>
            <a:r>
              <a:rPr lang="tr-TR" dirty="0" smtClean="0"/>
              <a:t>süre </a:t>
            </a:r>
            <a:r>
              <a:rPr lang="tr-TR" dirty="0"/>
              <a:t>fazla ise,</a:t>
            </a:r>
          </a:p>
          <a:p>
            <a:pPr marL="0" indent="0" algn="just">
              <a:buNone/>
            </a:pPr>
            <a:endParaRPr lang="tr-TR" dirty="0"/>
          </a:p>
        </p:txBody>
      </p:sp>
    </p:spTree>
    <p:extLst>
      <p:ext uri="{BB962C8B-B14F-4D97-AF65-F5344CB8AC3E}">
        <p14:creationId xmlns:p14="http://schemas.microsoft.com/office/powerpoint/2010/main" val="22944891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dirty="0"/>
              <a:t>*Yazılı anlatım gücü ve yazım kurallarını bir metin içinde kullanabilme becerisi ölçülmek isteniyorsa,</a:t>
            </a:r>
          </a:p>
          <a:p>
            <a:pPr marL="0" indent="0" algn="just">
              <a:buNone/>
            </a:pPr>
            <a:r>
              <a:rPr lang="tr-TR" dirty="0"/>
              <a:t>*Öğrencilerin, öğrendikleri bilgileri örgütleyerek bütünleştirmeleri ve gerekli durumlarda kullanmaları isteniyorsa kullanılabilir.</a:t>
            </a:r>
          </a:p>
          <a:p>
            <a:pPr marL="0" indent="0">
              <a:buNone/>
            </a:pPr>
            <a:endParaRPr lang="tr-TR" dirty="0"/>
          </a:p>
        </p:txBody>
      </p:sp>
    </p:spTree>
    <p:extLst>
      <p:ext uri="{BB962C8B-B14F-4D97-AF65-F5344CB8AC3E}">
        <p14:creationId xmlns:p14="http://schemas.microsoft.com/office/powerpoint/2010/main" val="32754209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normAutofit/>
          </a:bodyPr>
          <a:lstStyle/>
          <a:p>
            <a:pPr marL="0" indent="0">
              <a:buNone/>
            </a:pPr>
            <a:r>
              <a:rPr lang="tr-TR" sz="2200" dirty="0" smtClean="0"/>
              <a:t>Tan, Ş. (2012). </a:t>
            </a:r>
            <a:r>
              <a:rPr lang="tr-TR" sz="2200" i="1" dirty="0" smtClean="0"/>
              <a:t>Öğretimde ölçme ve değerlendirme</a:t>
            </a:r>
            <a:r>
              <a:rPr lang="tr-TR" sz="2200" dirty="0" smtClean="0"/>
              <a:t>. Ankara: </a:t>
            </a:r>
            <a:r>
              <a:rPr lang="tr-TR" sz="2200" dirty="0" err="1" smtClean="0"/>
              <a:t>Pegem</a:t>
            </a:r>
            <a:r>
              <a:rPr lang="tr-TR" sz="2200" smtClean="0"/>
              <a:t> Akademi</a:t>
            </a:r>
            <a:endParaRPr lang="tr-TR" sz="2200" dirty="0"/>
          </a:p>
        </p:txBody>
      </p:sp>
    </p:spTree>
    <p:extLst>
      <p:ext uri="{BB962C8B-B14F-4D97-AF65-F5344CB8AC3E}">
        <p14:creationId xmlns:p14="http://schemas.microsoft.com/office/powerpoint/2010/main" val="284453621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64</TotalTime>
  <Words>323</Words>
  <Application>Microsoft Office PowerPoint</Application>
  <PresentationFormat>Geniş ekran</PresentationFormat>
  <Paragraphs>21</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Sınav Türleri: Uzun Yanıtlı Sınavlar</vt:lpstr>
      <vt:lpstr>PowerPoint Sunusu</vt:lpstr>
      <vt:lpstr>PowerPoint Sunusu</vt:lpstr>
      <vt:lpstr>PowerPoint Sunusu</vt:lpstr>
      <vt:lpstr>PowerPoint Sunusu</vt:lpstr>
      <vt:lpstr>Uzun Yanıt Gerektiren Maddeler</vt:lpstr>
      <vt:lpstr>PowerPoint Sunusu</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Ölçme ve Değerlendirmeye Genel Bakış*</dc:title>
  <dc:creator>Cigdem Yavuz</dc:creator>
  <cp:lastModifiedBy>TUGCE</cp:lastModifiedBy>
  <cp:revision>22</cp:revision>
  <dcterms:created xsi:type="dcterms:W3CDTF">2017-05-16T13:19:38Z</dcterms:created>
  <dcterms:modified xsi:type="dcterms:W3CDTF">2018-01-30T11:16:44Z</dcterms:modified>
</cp:coreProperties>
</file>