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2"/>
  </p:notesMasterIdLst>
  <p:sldIdLst>
    <p:sldId id="604" r:id="rId4"/>
    <p:sldId id="612" r:id="rId5"/>
    <p:sldId id="613" r:id="rId6"/>
    <p:sldId id="614" r:id="rId7"/>
    <p:sldId id="615" r:id="rId8"/>
    <p:sldId id="616" r:id="rId9"/>
    <p:sldId id="617" r:id="rId10"/>
    <p:sldId id="618"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404571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a:xfrm>
            <a:off x="457200" y="6356350"/>
            <a:ext cx="2133600" cy="365125"/>
          </a:xfrm>
          <a:prstGeom prst="rect">
            <a:avLst/>
          </a:prstGeom>
        </p:spPr>
        <p:txBody>
          <a:bodyPr/>
          <a:lstStyle>
            <a:lvl1pPr>
              <a:defRPr/>
            </a:lvl1pPr>
          </a:lstStyle>
          <a:p>
            <a:pPr>
              <a:defRPr/>
            </a:pPr>
            <a:fld id="{60F41DED-F965-419A-9C51-072A13E7E79E}" type="datetimeFigureOut">
              <a:rPr lang="tr-TR" altLang="tr-TR"/>
              <a:pPr>
                <a:defRPr/>
              </a:pPr>
              <a:t>28.2.2020</a:t>
            </a:fld>
            <a:endParaRPr lang="tr-TR" altLang="tr-TR"/>
          </a:p>
        </p:txBody>
      </p:sp>
      <p:sp>
        <p:nvSpPr>
          <p:cNvPr id="3" name="Altbilgi Yer Tutucusu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ltLang="tr-TR"/>
          </a:p>
        </p:txBody>
      </p:sp>
      <p:sp>
        <p:nvSpPr>
          <p:cNvPr id="4" name="Slayt Numarası Yer Tutucusu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656C16-56AF-43E0-AE51-11531B1BFA8A}" type="slidenum">
              <a:rPr lang="tr-TR" altLang="en-US"/>
              <a:pPr>
                <a:defRPr/>
              </a:pPr>
              <a:t>‹#›</a:t>
            </a:fld>
            <a:endParaRPr lang="tr-TR" altLang="en-US"/>
          </a:p>
        </p:txBody>
      </p:sp>
    </p:spTree>
    <p:extLst>
      <p:ext uri="{BB962C8B-B14F-4D97-AF65-F5344CB8AC3E}">
        <p14:creationId xmlns:p14="http://schemas.microsoft.com/office/powerpoint/2010/main" val="249087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2074414"/>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5. 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Killi Yapı Malzemeleri</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4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4 Dikdörtgen"/>
          <p:cNvSpPr>
            <a:spLocks noChangeArrowheads="1"/>
          </p:cNvSpPr>
          <p:nvPr/>
        </p:nvSpPr>
        <p:spPr bwMode="auto">
          <a:xfrm>
            <a:off x="214312" y="4986338"/>
            <a:ext cx="8715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 typeface="Wingdings" panose="05000000000000000000" pitchFamily="2" charset="2"/>
              <a:buChar char="q"/>
            </a:pPr>
            <a:r>
              <a:rPr lang="tr-TR" altLang="en-US" sz="2800" dirty="0">
                <a:latin typeface="Arial" panose="020B0604020202020204" pitchFamily="34" charset="0"/>
              </a:rPr>
              <a:t> Kil, yumuşak ve çok ince tanecikli (kumdan ince) bir materyaldir. </a:t>
            </a: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077" y="1494338"/>
            <a:ext cx="5039878" cy="34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Dikdörtgen 1"/>
          <p:cNvSpPr/>
          <p:nvPr/>
        </p:nvSpPr>
        <p:spPr>
          <a:xfrm>
            <a:off x="344095" y="511159"/>
            <a:ext cx="3624056" cy="830997"/>
          </a:xfrm>
          <a:prstGeom prst="rect">
            <a:avLst/>
          </a:prstGeom>
        </p:spPr>
        <p:txBody>
          <a:bodyPr wrap="square">
            <a:spAutoFit/>
          </a:bodyPr>
          <a:lstStyle/>
          <a:p>
            <a:r>
              <a:rPr lang="tr-TR" sz="2400" b="1" dirty="0">
                <a:latin typeface="Arial" panose="020B0604020202020204" pitchFamily="34" charset="0"/>
                <a:cs typeface="Arial" panose="020B0604020202020204" pitchFamily="34" charset="0"/>
              </a:rPr>
              <a:t>Killi Yapı Malzemeleri</a:t>
            </a:r>
          </a:p>
          <a:p>
            <a:endParaRPr lang="tr-TR" sz="2400" dirty="0"/>
          </a:p>
        </p:txBody>
      </p:sp>
    </p:spTree>
    <p:extLst>
      <p:ext uri="{BB962C8B-B14F-4D97-AF65-F5344CB8AC3E}">
        <p14:creationId xmlns:p14="http://schemas.microsoft.com/office/powerpoint/2010/main" val="314038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4 Dikdörtgen"/>
          <p:cNvSpPr>
            <a:spLocks noChangeArrowheads="1"/>
          </p:cNvSpPr>
          <p:nvPr/>
        </p:nvSpPr>
        <p:spPr bwMode="auto">
          <a:xfrm>
            <a:off x="231566" y="1202576"/>
            <a:ext cx="87153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 typeface="Wingdings" panose="05000000000000000000" pitchFamily="2" charset="2"/>
              <a:buChar char="q"/>
            </a:pPr>
            <a:r>
              <a:rPr lang="tr-TR" altLang="en-US" sz="2400" dirty="0">
                <a:latin typeface="Arial" panose="020B0604020202020204" pitchFamily="34" charset="0"/>
              </a:rPr>
              <a:t>Güçlü hava akımlarının etkisi altında kayaların aşınmasıyla oluşan killer ya oluştukları yerde ya da rüzgâr ve su ile taşınarak başka yelerde büyük yataklar halinde depolanmıştır.</a:t>
            </a:r>
          </a:p>
          <a:p>
            <a:pPr algn="just" eaLnBrk="1" hangingPunct="1">
              <a:spcBef>
                <a:spcPct val="0"/>
              </a:spcBef>
              <a:spcAft>
                <a:spcPts val="1200"/>
              </a:spcAft>
              <a:buFont typeface="Wingdings" panose="05000000000000000000" pitchFamily="2" charset="2"/>
              <a:buChar char="q"/>
            </a:pPr>
            <a:r>
              <a:rPr lang="tr-TR" altLang="en-US" sz="2400" dirty="0">
                <a:latin typeface="Arial" panose="020B0604020202020204" pitchFamily="34" charset="0"/>
              </a:rPr>
              <a:t> Uygarlığın başlangıcından bu yana kullanıla geldiği bilinen killer günümüzde de en önemli endüstriyel hammaddeler arasında yer almaktadır.</a:t>
            </a:r>
          </a:p>
          <a:p>
            <a:pPr algn="just" eaLnBrk="1" hangingPunct="1">
              <a:spcBef>
                <a:spcPct val="0"/>
              </a:spcBef>
              <a:spcAft>
                <a:spcPts val="1200"/>
              </a:spcAft>
              <a:buFont typeface="Wingdings" panose="05000000000000000000" pitchFamily="2" charset="2"/>
              <a:buChar char="q"/>
            </a:pPr>
            <a:r>
              <a:rPr lang="tr-TR" altLang="en-US" sz="2400" dirty="0">
                <a:latin typeface="Arial" panose="020B0604020202020204" pitchFamily="34" charset="0"/>
              </a:rPr>
              <a:t> Killer, insanoğlunun yaşamına ateşin bulunması ile girmiş önemli hammaddelerdir. </a:t>
            </a:r>
          </a:p>
          <a:p>
            <a:pPr algn="just" eaLnBrk="1" hangingPunct="1">
              <a:spcBef>
                <a:spcPct val="0"/>
              </a:spcBef>
              <a:spcAft>
                <a:spcPts val="1200"/>
              </a:spcAft>
              <a:buFont typeface="Wingdings" panose="05000000000000000000" pitchFamily="2" charset="2"/>
              <a:buChar char="q"/>
            </a:pPr>
            <a:r>
              <a:rPr lang="tr-TR" altLang="en-US" sz="2400" dirty="0">
                <a:latin typeface="Arial" panose="020B0604020202020204" pitchFamily="34" charset="0"/>
              </a:rPr>
              <a:t>Üzerinde ateş yakılan bazı toprakların sertleştiğini gören insanlar bu gün kil adını verdiğimiz bu topraklardan değişik seramik kaplar, tuğlalar ve tapınmak için putlar yapmışlardır.</a:t>
            </a:r>
          </a:p>
        </p:txBody>
      </p:sp>
      <p:sp>
        <p:nvSpPr>
          <p:cNvPr id="4" name="Dikdörtgen 3"/>
          <p:cNvSpPr/>
          <p:nvPr/>
        </p:nvSpPr>
        <p:spPr>
          <a:xfrm>
            <a:off x="344095" y="511159"/>
            <a:ext cx="3624056" cy="830997"/>
          </a:xfrm>
          <a:prstGeom prst="rect">
            <a:avLst/>
          </a:prstGeom>
        </p:spPr>
        <p:txBody>
          <a:bodyPr wrap="square">
            <a:spAutoFit/>
          </a:bodyPr>
          <a:lstStyle/>
          <a:p>
            <a:r>
              <a:rPr lang="tr-TR" sz="2400" b="1" dirty="0">
                <a:latin typeface="Arial" panose="020B0604020202020204" pitchFamily="34" charset="0"/>
                <a:cs typeface="Arial" panose="020B0604020202020204" pitchFamily="34" charset="0"/>
              </a:rPr>
              <a:t>Killi Yapı Malzemeleri</a:t>
            </a:r>
          </a:p>
          <a:p>
            <a:endParaRPr lang="tr-TR" sz="2400" dirty="0"/>
          </a:p>
        </p:txBody>
      </p:sp>
    </p:spTree>
    <p:extLst>
      <p:ext uri="{BB962C8B-B14F-4D97-AF65-F5344CB8AC3E}">
        <p14:creationId xmlns:p14="http://schemas.microsoft.com/office/powerpoint/2010/main" val="353611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32" y="1243761"/>
            <a:ext cx="6442368" cy="46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3383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4 Dikdörtgen"/>
          <p:cNvSpPr>
            <a:spLocks noChangeArrowheads="1"/>
          </p:cNvSpPr>
          <p:nvPr/>
        </p:nvSpPr>
        <p:spPr bwMode="auto">
          <a:xfrm>
            <a:off x="214313" y="1285875"/>
            <a:ext cx="87153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 typeface="Wingdings" panose="05000000000000000000" pitchFamily="2" charset="2"/>
              <a:buChar char="q"/>
            </a:pPr>
            <a:r>
              <a:rPr lang="tr-TR" altLang="en-US" sz="2800" dirty="0">
                <a:latin typeface="Arial" panose="020B0604020202020204" pitchFamily="34" charset="0"/>
              </a:rPr>
              <a:t>M.Ö. XX. Yüzyılda </a:t>
            </a:r>
            <a:r>
              <a:rPr lang="tr-TR" altLang="en-US" sz="2800" dirty="0">
                <a:solidFill>
                  <a:srgbClr val="C00000"/>
                </a:solidFill>
                <a:latin typeface="Arial" panose="020B0604020202020204" pitchFamily="34" charset="0"/>
              </a:rPr>
              <a:t>Romalılar ilk </a:t>
            </a:r>
            <a:r>
              <a:rPr lang="tr-TR" altLang="en-US" sz="2800" dirty="0" err="1">
                <a:solidFill>
                  <a:srgbClr val="C00000"/>
                </a:solidFill>
                <a:latin typeface="Arial" panose="020B0604020202020204" pitchFamily="34" charset="0"/>
              </a:rPr>
              <a:t>kiremiti</a:t>
            </a:r>
            <a:r>
              <a:rPr lang="tr-TR" altLang="en-US" sz="2800" dirty="0">
                <a:latin typeface="Arial" panose="020B0604020202020204" pitchFamily="34" charset="0"/>
              </a:rPr>
              <a:t>, </a:t>
            </a:r>
          </a:p>
          <a:p>
            <a:pPr algn="just" eaLnBrk="1" hangingPunct="1">
              <a:spcBef>
                <a:spcPct val="0"/>
              </a:spcBef>
              <a:spcAft>
                <a:spcPts val="1200"/>
              </a:spcAft>
              <a:buFont typeface="Wingdings" panose="05000000000000000000" pitchFamily="2" charset="2"/>
              <a:buChar char="q"/>
            </a:pPr>
            <a:r>
              <a:rPr lang="tr-TR" altLang="en-US" sz="2800" dirty="0">
                <a:latin typeface="Arial" panose="020B0604020202020204" pitchFamily="34" charset="0"/>
              </a:rPr>
              <a:t>M.Ö. XIII. Yüzyılda </a:t>
            </a:r>
            <a:r>
              <a:rPr lang="tr-TR" altLang="en-US" sz="2800" dirty="0">
                <a:solidFill>
                  <a:srgbClr val="C00000"/>
                </a:solidFill>
                <a:latin typeface="Arial" panose="020B0604020202020204" pitchFamily="34" charset="0"/>
              </a:rPr>
              <a:t>Çinliler porseleni</a:t>
            </a:r>
            <a:r>
              <a:rPr lang="tr-TR" altLang="en-US" sz="2800" dirty="0">
                <a:latin typeface="Arial" panose="020B0604020202020204" pitchFamily="34" charset="0"/>
              </a:rPr>
              <a:t>, </a:t>
            </a:r>
          </a:p>
          <a:p>
            <a:pPr algn="just" eaLnBrk="1" hangingPunct="1">
              <a:spcBef>
                <a:spcPct val="0"/>
              </a:spcBef>
              <a:spcAft>
                <a:spcPts val="1200"/>
              </a:spcAft>
              <a:buFont typeface="Wingdings" panose="05000000000000000000" pitchFamily="2" charset="2"/>
              <a:buChar char="q"/>
            </a:pPr>
            <a:r>
              <a:rPr lang="tr-TR" altLang="en-US" sz="2800" dirty="0">
                <a:latin typeface="Arial" panose="020B0604020202020204" pitchFamily="34" charset="0"/>
              </a:rPr>
              <a:t>M.Ö. IV. yüzyılda </a:t>
            </a:r>
            <a:r>
              <a:rPr lang="tr-TR" altLang="en-US" sz="2800" dirty="0">
                <a:solidFill>
                  <a:srgbClr val="C00000"/>
                </a:solidFill>
                <a:latin typeface="Arial" panose="020B0604020202020204" pitchFamily="34" charset="0"/>
              </a:rPr>
              <a:t>Türkler</a:t>
            </a:r>
            <a:r>
              <a:rPr lang="tr-TR" altLang="en-US" sz="2800" dirty="0">
                <a:latin typeface="Arial" panose="020B0604020202020204" pitchFamily="34" charset="0"/>
              </a:rPr>
              <a:t> Orta Asya'da </a:t>
            </a:r>
            <a:r>
              <a:rPr lang="tr-TR" altLang="en-US" sz="2800" dirty="0">
                <a:solidFill>
                  <a:srgbClr val="C00000"/>
                </a:solidFill>
                <a:latin typeface="Arial" panose="020B0604020202020204" pitchFamily="34" charset="0"/>
              </a:rPr>
              <a:t>ilk sırlı seramiği </a:t>
            </a:r>
            <a:r>
              <a:rPr lang="tr-TR" altLang="en-US" sz="2800" dirty="0">
                <a:latin typeface="Arial" panose="020B0604020202020204" pitchFamily="34" charset="0"/>
              </a:rPr>
              <a:t>üretmişlerdir. </a:t>
            </a:r>
          </a:p>
          <a:p>
            <a:pPr lvl="1" algn="just" eaLnBrk="1" hangingPunct="1">
              <a:spcBef>
                <a:spcPct val="0"/>
              </a:spcBef>
              <a:spcAft>
                <a:spcPts val="1200"/>
              </a:spcAft>
              <a:buFont typeface="Wingdings" panose="05000000000000000000" pitchFamily="2" charset="2"/>
              <a:buChar char="q"/>
            </a:pPr>
            <a:r>
              <a:rPr lang="tr-TR" altLang="en-US" dirty="0">
                <a:latin typeface="Arial" panose="020B0604020202020204" pitchFamily="34" charset="0"/>
              </a:rPr>
              <a:t>M.S. XIII. yüzyılda </a:t>
            </a:r>
            <a:r>
              <a:rPr lang="tr-TR" altLang="en-US" dirty="0">
                <a:solidFill>
                  <a:srgbClr val="C00000"/>
                </a:solidFill>
                <a:latin typeface="Arial" panose="020B0604020202020204" pitchFamily="34" charset="0"/>
              </a:rPr>
              <a:t>Selçuklular </a:t>
            </a:r>
            <a:r>
              <a:rPr lang="tr-TR" altLang="en-US" dirty="0">
                <a:latin typeface="Arial" panose="020B0604020202020204" pitchFamily="34" charset="0"/>
              </a:rPr>
              <a:t>devrinde, </a:t>
            </a:r>
          </a:p>
          <a:p>
            <a:pPr lvl="1" algn="just" eaLnBrk="1" hangingPunct="1">
              <a:spcBef>
                <a:spcPct val="0"/>
              </a:spcBef>
              <a:spcAft>
                <a:spcPts val="1200"/>
              </a:spcAft>
              <a:buFont typeface="Wingdings" panose="05000000000000000000" pitchFamily="2" charset="2"/>
              <a:buChar char="q"/>
            </a:pPr>
            <a:r>
              <a:rPr lang="tr-TR" altLang="en-US" dirty="0">
                <a:latin typeface="Arial" panose="020B0604020202020204" pitchFamily="34" charset="0"/>
              </a:rPr>
              <a:t>M.S. XVI. yüzyılda </a:t>
            </a:r>
            <a:r>
              <a:rPr lang="tr-TR" altLang="en-US" dirty="0">
                <a:solidFill>
                  <a:srgbClr val="C00000"/>
                </a:solidFill>
                <a:latin typeface="Arial" panose="020B0604020202020204" pitchFamily="34" charset="0"/>
              </a:rPr>
              <a:t>Osmanlı</a:t>
            </a:r>
            <a:r>
              <a:rPr lang="tr-TR" altLang="en-US" dirty="0">
                <a:latin typeface="Arial" panose="020B0604020202020204" pitchFamily="34" charset="0"/>
              </a:rPr>
              <a:t> devirlerinde </a:t>
            </a:r>
            <a:r>
              <a:rPr lang="tr-TR" altLang="en-US" dirty="0">
                <a:solidFill>
                  <a:srgbClr val="C00000"/>
                </a:solidFill>
                <a:latin typeface="Arial" panose="020B0604020202020204" pitchFamily="34" charset="0"/>
              </a:rPr>
              <a:t>İznik ve Kütahya'da çini </a:t>
            </a:r>
            <a:r>
              <a:rPr lang="tr-TR" altLang="en-US" dirty="0">
                <a:latin typeface="Arial" panose="020B0604020202020204" pitchFamily="34" charset="0"/>
              </a:rPr>
              <a:t>uygulamalarında çok başarılı örnekler verilmiştir.</a:t>
            </a:r>
          </a:p>
        </p:txBody>
      </p:sp>
      <p:sp>
        <p:nvSpPr>
          <p:cNvPr id="5" name="Dikdörtgen 4"/>
          <p:cNvSpPr/>
          <p:nvPr/>
        </p:nvSpPr>
        <p:spPr>
          <a:xfrm>
            <a:off x="344095" y="511159"/>
            <a:ext cx="3624056" cy="830997"/>
          </a:xfrm>
          <a:prstGeom prst="rect">
            <a:avLst/>
          </a:prstGeom>
        </p:spPr>
        <p:txBody>
          <a:bodyPr wrap="square">
            <a:spAutoFit/>
          </a:bodyPr>
          <a:lstStyle/>
          <a:p>
            <a:r>
              <a:rPr lang="tr-TR" sz="2400" b="1" dirty="0" smtClean="0">
                <a:latin typeface="Arial" panose="020B0604020202020204" pitchFamily="34" charset="0"/>
                <a:cs typeface="Arial" panose="020B0604020202020204" pitchFamily="34" charset="0"/>
              </a:rPr>
              <a:t>Pismiş Toprak Ürünleri</a:t>
            </a:r>
            <a:endParaRPr lang="tr-TR" sz="2400" b="1" dirty="0">
              <a:latin typeface="Arial" panose="020B0604020202020204" pitchFamily="34" charset="0"/>
              <a:cs typeface="Arial" panose="020B0604020202020204" pitchFamily="34" charset="0"/>
            </a:endParaRPr>
          </a:p>
          <a:p>
            <a:endParaRPr lang="tr-TR" sz="2400" dirty="0"/>
          </a:p>
        </p:txBody>
      </p:sp>
    </p:spTree>
    <p:extLst>
      <p:ext uri="{BB962C8B-B14F-4D97-AF65-F5344CB8AC3E}">
        <p14:creationId xmlns:p14="http://schemas.microsoft.com/office/powerpoint/2010/main" val="33297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body" idx="1"/>
          </p:nvPr>
        </p:nvSpPr>
        <p:spPr>
          <a:xfrm>
            <a:off x="214313" y="1399126"/>
            <a:ext cx="8715375" cy="2232025"/>
          </a:xfrm>
        </p:spPr>
        <p:txBody>
          <a:bodyPr/>
          <a:lstStyle/>
          <a:p>
            <a:pPr marL="0" indent="0" algn="just">
              <a:buFontTx/>
              <a:buNone/>
            </a:pPr>
            <a:r>
              <a:rPr lang="tr-TR" altLang="tr-TR" b="1" u="sng" dirty="0" smtClean="0">
                <a:solidFill>
                  <a:srgbClr val="C00000"/>
                </a:solidFill>
              </a:rPr>
              <a:t>KİL:</a:t>
            </a:r>
            <a:r>
              <a:rPr lang="tr-TR" altLang="tr-TR" b="1" dirty="0" smtClean="0"/>
              <a:t>  </a:t>
            </a:r>
            <a:r>
              <a:rPr lang="tr-TR" altLang="tr-TR" dirty="0" smtClean="0"/>
              <a:t>Genellikle 0.002 mm’den daha küçük taneli malzemelere Kil adı verilir. Kil sulu alüminyum silikatlardır. (Silis SiO</a:t>
            </a:r>
            <a:r>
              <a:rPr lang="tr-TR" altLang="tr-TR" sz="2400" baseline="-25000" dirty="0" smtClean="0"/>
              <a:t>2</a:t>
            </a:r>
            <a:r>
              <a:rPr lang="tr-TR" altLang="tr-TR" sz="2800" dirty="0" smtClean="0"/>
              <a:t> </a:t>
            </a:r>
            <a:r>
              <a:rPr lang="tr-TR" altLang="tr-TR" dirty="0" smtClean="0"/>
              <a:t>ve Alümin Al</a:t>
            </a:r>
            <a:r>
              <a:rPr lang="tr-TR" altLang="tr-TR" sz="2400" baseline="-25000" dirty="0" smtClean="0"/>
              <a:t>2</a:t>
            </a:r>
            <a:r>
              <a:rPr lang="tr-TR" altLang="tr-TR" dirty="0" smtClean="0"/>
              <a:t>O</a:t>
            </a:r>
            <a:r>
              <a:rPr lang="tr-TR" altLang="tr-TR" sz="2400" baseline="-25000" dirty="0" smtClean="0"/>
              <a:t>3</a:t>
            </a:r>
            <a:r>
              <a:rPr lang="tr-TR" altLang="tr-TR" dirty="0" smtClean="0"/>
              <a:t>).</a:t>
            </a:r>
          </a:p>
          <a:p>
            <a:pPr marL="0" indent="0" algn="just"/>
            <a:endParaRPr lang="tr-TR" altLang="tr-TR" b="1" dirty="0" smtClean="0"/>
          </a:p>
        </p:txBody>
      </p:sp>
      <p:pic>
        <p:nvPicPr>
          <p:cNvPr id="92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2155569"/>
            <a:ext cx="85788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Dikdörtgen 5"/>
          <p:cNvSpPr/>
          <p:nvPr/>
        </p:nvSpPr>
        <p:spPr>
          <a:xfrm>
            <a:off x="344095" y="511159"/>
            <a:ext cx="3624056" cy="830997"/>
          </a:xfrm>
          <a:prstGeom prst="rect">
            <a:avLst/>
          </a:prstGeom>
        </p:spPr>
        <p:txBody>
          <a:bodyPr wrap="square">
            <a:spAutoFit/>
          </a:bodyPr>
          <a:lstStyle/>
          <a:p>
            <a:r>
              <a:rPr lang="tr-TR" sz="2400" b="1" dirty="0" smtClean="0">
                <a:latin typeface="Arial" panose="020B0604020202020204" pitchFamily="34" charset="0"/>
                <a:cs typeface="Arial" panose="020B0604020202020204" pitchFamily="34" charset="0"/>
              </a:rPr>
              <a:t>Pismiş Toprak Ürünleri</a:t>
            </a:r>
            <a:endParaRPr lang="tr-TR" sz="2400" b="1" dirty="0">
              <a:latin typeface="Arial" panose="020B0604020202020204" pitchFamily="34" charset="0"/>
              <a:cs typeface="Arial" panose="020B0604020202020204" pitchFamily="34" charset="0"/>
            </a:endParaRPr>
          </a:p>
          <a:p>
            <a:endParaRPr lang="tr-TR" sz="2400" dirty="0"/>
          </a:p>
        </p:txBody>
      </p:sp>
    </p:spTree>
    <p:extLst>
      <p:ext uri="{BB962C8B-B14F-4D97-AF65-F5344CB8AC3E}">
        <p14:creationId xmlns:p14="http://schemas.microsoft.com/office/powerpoint/2010/main" val="60040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4 Dikdörtgen"/>
          <p:cNvSpPr>
            <a:spLocks noChangeArrowheads="1"/>
          </p:cNvSpPr>
          <p:nvPr/>
        </p:nvSpPr>
        <p:spPr bwMode="auto">
          <a:xfrm>
            <a:off x="836706" y="2035710"/>
            <a:ext cx="42456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 typeface="Wingdings" panose="05000000000000000000" pitchFamily="2" charset="2"/>
              <a:buChar char="q"/>
            </a:pPr>
            <a:r>
              <a:rPr lang="tr-TR" altLang="en-US" sz="2400" dirty="0">
                <a:latin typeface="Arial" panose="020B0604020202020204" pitchFamily="34" charset="0"/>
              </a:rPr>
              <a:t> Kil, </a:t>
            </a:r>
            <a:r>
              <a:rPr lang="tr-TR" altLang="en-US" sz="2400" dirty="0" err="1">
                <a:latin typeface="Arial" panose="020B0604020202020204" pitchFamily="34" charset="0"/>
              </a:rPr>
              <a:t>sediment</a:t>
            </a:r>
            <a:r>
              <a:rPr lang="tr-TR" altLang="en-US" sz="2400" dirty="0">
                <a:latin typeface="Arial" panose="020B0604020202020204" pitchFamily="34" charset="0"/>
              </a:rPr>
              <a:t> bir kayaçtır ve 2 </a:t>
            </a:r>
            <a:r>
              <a:rPr lang="tr-TR" altLang="en-US" sz="2400" dirty="0" smtClean="0">
                <a:latin typeface="Arial" panose="020B0604020202020204" pitchFamily="34" charset="0"/>
              </a:rPr>
              <a:t>mikrondan küçük </a:t>
            </a:r>
            <a:r>
              <a:rPr lang="tr-TR" altLang="en-US" sz="2400" dirty="0">
                <a:latin typeface="Arial" panose="020B0604020202020204" pitchFamily="34" charset="0"/>
              </a:rPr>
              <a:t>mineral taneciklerinden oluşur. </a:t>
            </a: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690" y="1285875"/>
            <a:ext cx="3094110" cy="27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6" name="5 Dikdörtgen"/>
          <p:cNvSpPr>
            <a:spLocks noChangeArrowheads="1"/>
          </p:cNvSpPr>
          <p:nvPr/>
        </p:nvSpPr>
        <p:spPr bwMode="auto">
          <a:xfrm>
            <a:off x="326361" y="3900082"/>
            <a:ext cx="842962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 typeface="Wingdings" panose="05000000000000000000" pitchFamily="2" charset="2"/>
              <a:buChar char="q"/>
            </a:pPr>
            <a:r>
              <a:rPr lang="tr-TR" altLang="tr-TR" sz="2800" dirty="0">
                <a:latin typeface="Arial" panose="020B0604020202020204" pitchFamily="34" charset="0"/>
              </a:rPr>
              <a:t> </a:t>
            </a:r>
            <a:r>
              <a:rPr lang="tr-TR" altLang="tr-TR" sz="2400" dirty="0">
                <a:latin typeface="Arial" panose="020B0604020202020204" pitchFamily="34" charset="0"/>
              </a:rPr>
              <a:t>Kilden yapılan yapı malzemeleri insanoğlunun ilk kullandığı malzemelerdir. Eski çağlarda, pişmiş kille yapılan çeşitli malzemelere veya eşyalara rastlanmaktadır. Günümüzde kil ve kilden yapılan malzeme veya eşya modern teknoloji ile büyük gelişme göstermiştir.</a:t>
            </a:r>
            <a:endParaRPr lang="tr-TR" altLang="en-US" sz="2400" dirty="0">
              <a:latin typeface="Arial" panose="020B0604020202020204" pitchFamily="34" charset="0"/>
            </a:endParaRPr>
          </a:p>
        </p:txBody>
      </p:sp>
      <p:sp>
        <p:nvSpPr>
          <p:cNvPr id="7" name="Dikdörtgen 6"/>
          <p:cNvSpPr/>
          <p:nvPr/>
        </p:nvSpPr>
        <p:spPr>
          <a:xfrm>
            <a:off x="344095" y="511159"/>
            <a:ext cx="3624056" cy="830997"/>
          </a:xfrm>
          <a:prstGeom prst="rect">
            <a:avLst/>
          </a:prstGeom>
        </p:spPr>
        <p:txBody>
          <a:bodyPr wrap="square">
            <a:spAutoFit/>
          </a:bodyPr>
          <a:lstStyle/>
          <a:p>
            <a:r>
              <a:rPr lang="tr-TR" sz="2400" b="1" dirty="0" smtClean="0">
                <a:latin typeface="Arial" panose="020B0604020202020204" pitchFamily="34" charset="0"/>
                <a:cs typeface="Arial" panose="020B0604020202020204" pitchFamily="34" charset="0"/>
              </a:rPr>
              <a:t>Pismiş Toprak Ürünleri</a:t>
            </a:r>
            <a:endParaRPr lang="tr-TR" sz="2400" b="1" dirty="0">
              <a:latin typeface="Arial" panose="020B0604020202020204" pitchFamily="34" charset="0"/>
              <a:cs typeface="Arial" panose="020B0604020202020204" pitchFamily="34" charset="0"/>
            </a:endParaRPr>
          </a:p>
          <a:p>
            <a:endParaRPr lang="tr-TR" sz="2400" dirty="0"/>
          </a:p>
        </p:txBody>
      </p:sp>
    </p:spTree>
    <p:extLst>
      <p:ext uri="{BB962C8B-B14F-4D97-AF65-F5344CB8AC3E}">
        <p14:creationId xmlns:p14="http://schemas.microsoft.com/office/powerpoint/2010/main" val="97292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848" y="1188265"/>
            <a:ext cx="6584708"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8" name="3 Dikdörtgen"/>
          <p:cNvSpPr>
            <a:spLocks noChangeArrowheads="1"/>
          </p:cNvSpPr>
          <p:nvPr/>
        </p:nvSpPr>
        <p:spPr bwMode="auto">
          <a:xfrm>
            <a:off x="407956" y="5078780"/>
            <a:ext cx="7947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en-US" sz="2000" dirty="0">
                <a:solidFill>
                  <a:srgbClr val="C00000"/>
                </a:solidFill>
                <a:latin typeface="Arial" panose="020B0604020202020204" pitchFamily="34" charset="0"/>
              </a:rPr>
              <a:t>Çatalhöyük Antik Kenti M.Ö 7400-6200</a:t>
            </a:r>
          </a:p>
          <a:p>
            <a:pPr algn="just" eaLnBrk="1" hangingPunct="1">
              <a:spcBef>
                <a:spcPct val="0"/>
              </a:spcBef>
              <a:buFontTx/>
              <a:buNone/>
            </a:pPr>
            <a:r>
              <a:rPr lang="tr-TR" altLang="en-US" sz="2000" dirty="0">
                <a:latin typeface="Arial" panose="020B0604020202020204" pitchFamily="34" charset="0"/>
              </a:rPr>
              <a:t>(ilk kullanımlar güneşte kurutulmuş kerpiç elemanlar) </a:t>
            </a:r>
          </a:p>
        </p:txBody>
      </p:sp>
      <p:sp>
        <p:nvSpPr>
          <p:cNvPr id="5" name="Dikdörtgen 4"/>
          <p:cNvSpPr/>
          <p:nvPr/>
        </p:nvSpPr>
        <p:spPr>
          <a:xfrm>
            <a:off x="309805" y="465439"/>
            <a:ext cx="3624056" cy="830997"/>
          </a:xfrm>
          <a:prstGeom prst="rect">
            <a:avLst/>
          </a:prstGeom>
        </p:spPr>
        <p:txBody>
          <a:bodyPr wrap="square">
            <a:spAutoFit/>
          </a:bodyPr>
          <a:lstStyle/>
          <a:p>
            <a:r>
              <a:rPr lang="tr-TR" sz="2400" b="1" dirty="0" smtClean="0">
                <a:latin typeface="Arial" panose="020B0604020202020204" pitchFamily="34" charset="0"/>
                <a:cs typeface="Arial" panose="020B0604020202020204" pitchFamily="34" charset="0"/>
              </a:rPr>
              <a:t>Pismiş Toprak Ürünleri</a:t>
            </a:r>
            <a:endParaRPr lang="tr-TR" sz="2400" b="1" dirty="0">
              <a:latin typeface="Arial" panose="020B0604020202020204" pitchFamily="34" charset="0"/>
              <a:cs typeface="Arial" panose="020B0604020202020204" pitchFamily="34" charset="0"/>
            </a:endParaRPr>
          </a:p>
          <a:p>
            <a:endParaRPr lang="tr-TR" sz="2400" dirty="0"/>
          </a:p>
        </p:txBody>
      </p:sp>
    </p:spTree>
    <p:extLst>
      <p:ext uri="{BB962C8B-B14F-4D97-AF65-F5344CB8AC3E}">
        <p14:creationId xmlns:p14="http://schemas.microsoft.com/office/powerpoint/2010/main" val="1630394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12572</TotalTime>
  <Words>234</Words>
  <Application>Microsoft Office PowerPoint</Application>
  <PresentationFormat>Ekran Gösterisi (4:3)</PresentationFormat>
  <Paragraphs>25</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8</vt:i4>
      </vt:variant>
    </vt:vector>
  </HeadingPairs>
  <TitlesOfParts>
    <vt:vector size="15" baseType="lpstr">
      <vt:lpstr>MS PGothic</vt:lpstr>
      <vt:lpstr>Arial</vt:lpstr>
      <vt:lpstr>Calibri</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tasinmaz</cp:lastModifiedBy>
  <cp:revision>816</cp:revision>
  <cp:lastPrinted>2016-10-24T07:53:35Z</cp:lastPrinted>
  <dcterms:created xsi:type="dcterms:W3CDTF">2016-09-18T09:35:24Z</dcterms:created>
  <dcterms:modified xsi:type="dcterms:W3CDTF">2020-02-28T08:41:05Z</dcterms:modified>
</cp:coreProperties>
</file>