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81" r:id="rId3"/>
    <p:sldId id="265" r:id="rId4"/>
    <p:sldId id="275" r:id="rId5"/>
    <p:sldId id="272" r:id="rId6"/>
    <p:sldId id="284" r:id="rId7"/>
    <p:sldId id="283" r:id="rId8"/>
    <p:sldId id="277" r:id="rId9"/>
    <p:sldId id="276" r:id="rId10"/>
    <p:sldId id="278" r:id="rId11"/>
    <p:sldId id="279" r:id="rId12"/>
    <p:sldId id="267" r:id="rId13"/>
    <p:sldId id="280"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5" d="100"/>
          <a:sy n="85" d="100"/>
        </p:scale>
        <p:origin x="-108" y="-2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3156923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156996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3576972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2119505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1105955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2017077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648646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2088210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1838525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112976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1066146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1A78F8-B80D-4AEA-B8F3-A5982438474A}" type="datetimeFigureOut">
              <a:rPr lang="tr-TR" smtClean="0"/>
              <a:pPr/>
              <a:t>27.11.2017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6F961A-2375-4F88-916B-6C70210C8FFF}" type="slidenum">
              <a:rPr lang="tr-TR" smtClean="0"/>
              <a:pPr/>
              <a:t>‹#›</a:t>
            </a:fld>
            <a:endParaRPr lang="tr-TR"/>
          </a:p>
        </p:txBody>
      </p:sp>
    </p:spTree>
    <p:extLst>
      <p:ext uri="{BB962C8B-B14F-4D97-AF65-F5344CB8AC3E}">
        <p14:creationId xmlns:p14="http://schemas.microsoft.com/office/powerpoint/2010/main" val="38133016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5028" y="2106386"/>
            <a:ext cx="9911443" cy="2585323"/>
          </a:xfrm>
          <a:prstGeom prst="rect">
            <a:avLst/>
          </a:prstGeom>
          <a:noFill/>
        </p:spPr>
        <p:txBody>
          <a:bodyPr wrap="square" rtlCol="0">
            <a:spAutoFit/>
          </a:bodyPr>
          <a:lstStyle/>
          <a:p>
            <a:pPr algn="ctr"/>
            <a:r>
              <a:rPr lang="tr-TR" sz="5400" b="1" dirty="0" smtClean="0">
                <a:latin typeface="Times New Roman" pitchFamily="18" charset="0"/>
                <a:cs typeface="Times New Roman" pitchFamily="18" charset="0"/>
              </a:rPr>
              <a:t>V. Anayasanın Anlamı – Anayasacılık ve Anayasa Türleri</a:t>
            </a:r>
            <a:r>
              <a:rPr lang="tr-TR" sz="5400" b="1" dirty="0">
                <a:latin typeface="Helvetica"/>
                <a:cs typeface="Helvetica"/>
              </a:rPr>
              <a:t/>
            </a:r>
            <a:br>
              <a:rPr lang="tr-TR" sz="5400" b="1" dirty="0">
                <a:latin typeface="Helvetica"/>
                <a:cs typeface="Helvetica"/>
              </a:rPr>
            </a:br>
            <a:endParaRPr lang="en-US" sz="5400" dirty="0"/>
          </a:p>
        </p:txBody>
      </p:sp>
    </p:spTree>
    <p:extLst>
      <p:ext uri="{BB962C8B-B14F-4D97-AF65-F5344CB8AC3E}">
        <p14:creationId xmlns:p14="http://schemas.microsoft.com/office/powerpoint/2010/main" val="1505657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61257" y="457200"/>
            <a:ext cx="11930743" cy="7263527"/>
          </a:xfrm>
          <a:prstGeom prst="rect">
            <a:avLst/>
          </a:prstGeom>
          <a:noFill/>
        </p:spPr>
        <p:txBody>
          <a:bodyPr wrap="square" rtlCol="0">
            <a:spAutoFit/>
          </a:bodyPr>
          <a:lstStyle/>
          <a:p>
            <a:pPr>
              <a:lnSpc>
                <a:spcPct val="200000"/>
              </a:lnSpc>
            </a:pPr>
            <a:r>
              <a:rPr lang="tr-TR" sz="3600" b="1" dirty="0" smtClean="0">
                <a:latin typeface="Times New Roman" pitchFamily="18" charset="0"/>
                <a:cs typeface="Times New Roman" pitchFamily="18" charset="0"/>
              </a:rPr>
              <a:t>c. Anayasaların Değiştirilmesi / Türev Kurucu İktidarın Yetkilerinin Genişliğine Göre Anayasa Türleri</a:t>
            </a:r>
            <a:endParaRPr lang="tr-TR" sz="3600" dirty="0" smtClean="0">
              <a:latin typeface="Times New Roman" pitchFamily="18" charset="0"/>
              <a:cs typeface="Times New Roman" pitchFamily="18" charset="0"/>
            </a:endParaRPr>
          </a:p>
          <a:p>
            <a:pPr>
              <a:lnSpc>
                <a:spcPct val="200000"/>
              </a:lnSpc>
            </a:pPr>
            <a:r>
              <a:rPr lang="tr-TR" sz="5400" dirty="0" smtClean="0">
                <a:latin typeface="Times New Roman" pitchFamily="18" charset="0"/>
                <a:cs typeface="Times New Roman" pitchFamily="18" charset="0"/>
              </a:rPr>
              <a:t>	</a:t>
            </a:r>
            <a:r>
              <a:rPr lang="tr-TR" sz="4400" dirty="0" smtClean="0">
                <a:latin typeface="Times New Roman" pitchFamily="18" charset="0"/>
                <a:cs typeface="Times New Roman" pitchFamily="18" charset="0"/>
              </a:rPr>
              <a:t>i. Yumuşak (Esnek)Anayasa 	</a:t>
            </a:r>
          </a:p>
          <a:p>
            <a:pPr>
              <a:lnSpc>
                <a:spcPct val="200000"/>
              </a:lnSpc>
            </a:pPr>
            <a:r>
              <a:rPr lang="tr-TR" sz="4400" dirty="0" smtClean="0">
                <a:latin typeface="Times New Roman" pitchFamily="18" charset="0"/>
                <a:cs typeface="Times New Roman" pitchFamily="18" charset="0"/>
              </a:rPr>
              <a:t>	</a:t>
            </a:r>
            <a:r>
              <a:rPr lang="tr-TR" sz="4400" dirty="0" err="1" smtClean="0">
                <a:latin typeface="Times New Roman" pitchFamily="18" charset="0"/>
                <a:cs typeface="Times New Roman" pitchFamily="18" charset="0"/>
              </a:rPr>
              <a:t>ii</a:t>
            </a:r>
            <a:r>
              <a:rPr lang="tr-TR" sz="4400" dirty="0" smtClean="0">
                <a:latin typeface="Times New Roman" pitchFamily="18" charset="0"/>
                <a:cs typeface="Times New Roman" pitchFamily="18" charset="0"/>
              </a:rPr>
              <a:t>. Katı (Sert) Anayasa</a:t>
            </a:r>
            <a:endParaRPr lang="tr-TR" sz="4400" dirty="0">
              <a:latin typeface="Times New Roman" pitchFamily="18" charset="0"/>
              <a:cs typeface="Times New Roman" pitchFamily="18" charset="0"/>
            </a:endParaRPr>
          </a:p>
          <a:p>
            <a:pPr>
              <a:lnSpc>
                <a:spcPct val="200000"/>
              </a:lnSpc>
            </a:pPr>
            <a:r>
              <a:rPr lang="tr-TR" sz="5400" dirty="0" smtClean="0">
                <a:latin typeface="Times New Roman" pitchFamily="18" charset="0"/>
                <a:cs typeface="Times New Roman" pitchFamily="18" charset="0"/>
              </a:rPr>
              <a:t>	</a:t>
            </a:r>
            <a:endParaRPr lang="tr-TR" sz="5400"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20432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o"/>
          <p:cNvGraphicFramePr>
            <a:graphicFrameLocks noGrp="1"/>
          </p:cNvGraphicFramePr>
          <p:nvPr/>
        </p:nvGraphicFramePr>
        <p:xfrm>
          <a:off x="538843" y="489858"/>
          <a:ext cx="10548257" cy="6247861"/>
        </p:xfrm>
        <a:graphic>
          <a:graphicData uri="http://schemas.openxmlformats.org/drawingml/2006/table">
            <a:tbl>
              <a:tblPr/>
              <a:tblGrid>
                <a:gridCol w="3151819"/>
                <a:gridCol w="3149709"/>
                <a:gridCol w="4246729"/>
              </a:tblGrid>
              <a:tr h="767219">
                <a:tc gridSpan="3">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2800" b="1" dirty="0" smtClean="0">
                          <a:latin typeface="Times New Roman" pitchFamily="18" charset="0"/>
                          <a:ea typeface="Times New Roman"/>
                          <a:cs typeface="Times New Roman" pitchFamily="18" charset="0"/>
                        </a:rPr>
                        <a:t>“</a:t>
                      </a:r>
                      <a:r>
                        <a:rPr lang="tr-TR" sz="2800" b="1" dirty="0" smtClean="0">
                          <a:latin typeface="Times New Roman" pitchFamily="18" charset="0"/>
                          <a:cs typeface="Times New Roman" pitchFamily="18" charset="0"/>
                        </a:rPr>
                        <a:t>Anayasanın Anlamı – Anayasacılık ve Anayasa Türleri</a:t>
                      </a:r>
                      <a:r>
                        <a:rPr lang="tr-TR" sz="2800" b="1" dirty="0" smtClean="0">
                          <a:latin typeface="Times New Roman" pitchFamily="18" charset="0"/>
                          <a:ea typeface="Times New Roman"/>
                          <a:cs typeface="Times New Roman" pitchFamily="18" charset="0"/>
                        </a:rPr>
                        <a:t>” Konusu için Genel Kaynakça</a:t>
                      </a:r>
                    </a:p>
                    <a:p>
                      <a:pPr>
                        <a:lnSpc>
                          <a:spcPct val="115000"/>
                        </a:lnSpc>
                        <a:spcAft>
                          <a:spcPts val="0"/>
                        </a:spcAft>
                      </a:pPr>
                      <a:endParaRPr lang="tr-TR" sz="16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2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2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2881">
                <a:tc>
                  <a:txBody>
                    <a:bodyPr/>
                    <a:lstStyle/>
                    <a:p>
                      <a:pPr algn="ctr">
                        <a:lnSpc>
                          <a:spcPct val="115000"/>
                        </a:lnSpc>
                        <a:spcAft>
                          <a:spcPts val="0"/>
                        </a:spcAft>
                      </a:pPr>
                      <a:r>
                        <a:rPr lang="tr-TR" sz="1800" b="1" u="sng" dirty="0" smtClean="0">
                          <a:latin typeface="Times New Roman" pitchFamily="18" charset="0"/>
                          <a:ea typeface="Times New Roman"/>
                          <a:cs typeface="Times New Roman" pitchFamily="18" charset="0"/>
                        </a:rPr>
                        <a:t>Konu Alt Başlıkları</a:t>
                      </a:r>
                      <a:endParaRPr lang="tr-TR" sz="1800" b="1" u="sng"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800" kern="1200" dirty="0" smtClean="0">
                          <a:solidFill>
                            <a:schemeClr val="tx1"/>
                          </a:solidFill>
                          <a:latin typeface="Times New Roman" pitchFamily="18" charset="0"/>
                          <a:ea typeface="+mn-ea"/>
                          <a:cs typeface="Times New Roman" pitchFamily="18" charset="0"/>
                        </a:rPr>
                        <a:t>Erdoğan </a:t>
                      </a:r>
                      <a:r>
                        <a:rPr lang="tr-TR" sz="1800" kern="1200" dirty="0" err="1" smtClean="0">
                          <a:solidFill>
                            <a:schemeClr val="tx1"/>
                          </a:solidFill>
                          <a:latin typeface="Times New Roman" pitchFamily="18" charset="0"/>
                          <a:ea typeface="+mn-ea"/>
                          <a:cs typeface="Times New Roman" pitchFamily="18" charset="0"/>
                        </a:rPr>
                        <a:t>Teziç</a:t>
                      </a:r>
                      <a:r>
                        <a:rPr lang="tr-TR" sz="1800" kern="1200" dirty="0" smtClean="0">
                          <a:solidFill>
                            <a:schemeClr val="tx1"/>
                          </a:solidFill>
                          <a:latin typeface="Times New Roman" pitchFamily="18" charset="0"/>
                          <a:ea typeface="+mn-ea"/>
                          <a:cs typeface="Times New Roman" pitchFamily="18" charset="0"/>
                        </a:rPr>
                        <a:t>, </a:t>
                      </a:r>
                      <a:r>
                        <a:rPr lang="tr-TR" sz="1800" b="1" kern="1200" dirty="0" smtClean="0">
                          <a:solidFill>
                            <a:schemeClr val="tx1"/>
                          </a:solidFill>
                          <a:latin typeface="Times New Roman" pitchFamily="18" charset="0"/>
                          <a:ea typeface="+mn-ea"/>
                          <a:cs typeface="Times New Roman" pitchFamily="18" charset="0"/>
                        </a:rPr>
                        <a:t>Anayasa Hukuku</a:t>
                      </a:r>
                      <a:r>
                        <a:rPr lang="tr-TR" sz="1800" kern="1200" dirty="0" smtClean="0">
                          <a:solidFill>
                            <a:schemeClr val="tx1"/>
                          </a:solidFill>
                          <a:latin typeface="Times New Roman" pitchFamily="18" charset="0"/>
                          <a:ea typeface="+mn-ea"/>
                          <a:cs typeface="Times New Roman" pitchFamily="18" charset="0"/>
                        </a:rPr>
                        <a:t>, 19.b. , Beta, İstanbul 2015. </a:t>
                      </a:r>
                      <a:endParaRPr lang="tr-TR" sz="1800" dirty="0" smtClean="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800" kern="1200" dirty="0" smtClean="0">
                          <a:solidFill>
                            <a:schemeClr val="tx1"/>
                          </a:solidFill>
                          <a:latin typeface="Times New Roman" pitchFamily="18" charset="0"/>
                          <a:ea typeface="+mn-ea"/>
                          <a:cs typeface="Times New Roman" pitchFamily="18" charset="0"/>
                        </a:rPr>
                        <a:t>Kemal Gözler, </a:t>
                      </a:r>
                      <a:r>
                        <a:rPr lang="tr-TR" sz="1800" b="1" kern="1200" dirty="0" smtClean="0">
                          <a:solidFill>
                            <a:schemeClr val="tx1"/>
                          </a:solidFill>
                          <a:latin typeface="Times New Roman" pitchFamily="18" charset="0"/>
                          <a:ea typeface="+mn-ea"/>
                          <a:cs typeface="Times New Roman" pitchFamily="18" charset="0"/>
                        </a:rPr>
                        <a:t>Anayasa Hukukunun Genel Esasları,</a:t>
                      </a:r>
                      <a:r>
                        <a:rPr lang="tr-TR" sz="1800" kern="1200" dirty="0" smtClean="0">
                          <a:solidFill>
                            <a:schemeClr val="tx1"/>
                          </a:solidFill>
                          <a:latin typeface="Times New Roman" pitchFamily="18" charset="0"/>
                          <a:ea typeface="+mn-ea"/>
                          <a:cs typeface="Times New Roman" pitchFamily="18" charset="0"/>
                        </a:rPr>
                        <a:t> 7.b. , Ekin, Bursa 2015</a:t>
                      </a:r>
                      <a:endParaRPr lang="tr-TR" sz="1800" dirty="0" smtClean="0">
                        <a:latin typeface="Times New Roman" pitchFamily="18" charset="0"/>
                        <a:ea typeface="Times New Roman"/>
                        <a:cs typeface="Times New Roman" pitchFamily="18" charset="0"/>
                      </a:endParaRPr>
                    </a:p>
                    <a:p>
                      <a:pPr algn="ctr">
                        <a:lnSpc>
                          <a:spcPct val="115000"/>
                        </a:lnSpc>
                        <a:spcAft>
                          <a:spcPts val="0"/>
                        </a:spcAft>
                      </a:pPr>
                      <a:endParaRPr lang="tr-TR" sz="18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2079">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tr-TR" sz="1400" dirty="0" smtClean="0">
                          <a:latin typeface="Times New Roman" pitchFamily="18" charset="0"/>
                          <a:ea typeface="Times New Roman"/>
                          <a:cs typeface="Times New Roman" pitchFamily="18" charset="0"/>
                        </a:rPr>
                        <a:t>Türevsel (</a:t>
                      </a:r>
                      <a:r>
                        <a:rPr lang="tr-TR" sz="1400" dirty="0" err="1" smtClean="0">
                          <a:latin typeface="Times New Roman" pitchFamily="18" charset="0"/>
                          <a:ea typeface="Times New Roman"/>
                          <a:cs typeface="Times New Roman" pitchFamily="18" charset="0"/>
                        </a:rPr>
                        <a:t>Talî</a:t>
                      </a:r>
                      <a:r>
                        <a:rPr lang="tr-TR" sz="1400" dirty="0" smtClean="0">
                          <a:latin typeface="Times New Roman" pitchFamily="18" charset="0"/>
                          <a:ea typeface="Times New Roman"/>
                          <a:cs typeface="Times New Roman" pitchFamily="18" charset="0"/>
                        </a:rPr>
                        <a:t>) Kurucu İktidar ve Anayasaların Değiştirilmesi, Yumuşak Anayasalar – Sert Anayasalar Ayrımı</a:t>
                      </a:r>
                      <a:endParaRPr lang="tr-TR" sz="14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kern="1200" dirty="0" smtClean="0">
                          <a:solidFill>
                            <a:schemeClr val="tx1"/>
                          </a:solidFill>
                          <a:latin typeface="Times New Roman" pitchFamily="18" charset="0"/>
                          <a:ea typeface="+mn-ea"/>
                          <a:cs typeface="Times New Roman" pitchFamily="18" charset="0"/>
                        </a:rPr>
                        <a:t>191-192</a:t>
                      </a:r>
                      <a:endParaRPr lang="tr-TR" sz="20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kern="1200" dirty="0" smtClean="0">
                          <a:solidFill>
                            <a:schemeClr val="tx1"/>
                          </a:solidFill>
                          <a:latin typeface="Times New Roman" pitchFamily="18" charset="0"/>
                          <a:ea typeface="+mn-ea"/>
                          <a:cs typeface="Times New Roman" pitchFamily="18" charset="0"/>
                        </a:rPr>
                        <a:t>58-63, 114-130</a:t>
                      </a:r>
                      <a:endParaRPr lang="tr-TR" sz="20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3303">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tr-TR" sz="1600" dirty="0" smtClean="0">
                          <a:latin typeface="Times New Roman" pitchFamily="18" charset="0"/>
                          <a:ea typeface="Times New Roman"/>
                          <a:cs typeface="Times New Roman" pitchFamily="18" charset="0"/>
                        </a:rPr>
                        <a:t>Anayasacılık ve Sınırlı </a:t>
                      </a:r>
                      <a:r>
                        <a:rPr lang="tr-TR" sz="1600" dirty="0" err="1" smtClean="0">
                          <a:latin typeface="Times New Roman" pitchFamily="18" charset="0"/>
                          <a:ea typeface="Times New Roman"/>
                          <a:cs typeface="Times New Roman" pitchFamily="18" charset="0"/>
                        </a:rPr>
                        <a:t>Hükûmet</a:t>
                      </a:r>
                      <a:endParaRPr lang="tr-TR" sz="16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kern="1200" dirty="0" smtClean="0">
                          <a:solidFill>
                            <a:schemeClr val="tx1"/>
                          </a:solidFill>
                          <a:latin typeface="Times New Roman" pitchFamily="18" charset="0"/>
                          <a:ea typeface="+mn-ea"/>
                          <a:cs typeface="Times New Roman" pitchFamily="18" charset="0"/>
                        </a:rPr>
                        <a:t>4, 139-143, 160-167</a:t>
                      </a:r>
                      <a:endParaRPr lang="tr-TR" sz="20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smtClean="0">
                          <a:latin typeface="Times New Roman" pitchFamily="18" charset="0"/>
                          <a:ea typeface="Times New Roman"/>
                          <a:cs typeface="Times New Roman" pitchFamily="18" charset="0"/>
                        </a:rPr>
                        <a:t>-</a:t>
                      </a:r>
                      <a:endParaRPr lang="tr-TR" sz="20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3303">
                <a:tc>
                  <a:txBody>
                    <a:bodyPr/>
                    <a:lstStyle/>
                    <a:p>
                      <a:pPr>
                        <a:lnSpc>
                          <a:spcPct val="115000"/>
                        </a:lnSpc>
                        <a:spcAft>
                          <a:spcPts val="0"/>
                        </a:spcAft>
                      </a:pPr>
                      <a:r>
                        <a:rPr lang="tr-TR" sz="1600" b="1" u="sng" dirty="0">
                          <a:solidFill>
                            <a:srgbClr val="000000"/>
                          </a:solidFill>
                          <a:latin typeface="Times New Roman" pitchFamily="18" charset="0"/>
                          <a:ea typeface="Times New Roman"/>
                          <a:cs typeface="Times New Roman" pitchFamily="18" charset="0"/>
                        </a:rPr>
                        <a:t>Anayasa Kavramı:</a:t>
                      </a:r>
                      <a:endParaRPr lang="tr-TR" sz="16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solidFill>
                            <a:srgbClr val="000000"/>
                          </a:solidFill>
                          <a:latin typeface="Times New Roman" pitchFamily="18" charset="0"/>
                          <a:ea typeface="Times New Roman"/>
                          <a:cs typeface="Times New Roman" pitchFamily="18" charset="0"/>
                        </a:rPr>
                        <a:t>4, 10, 159-160</a:t>
                      </a:r>
                      <a:endParaRPr lang="tr-TR" sz="20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solidFill>
                            <a:srgbClr val="000000"/>
                          </a:solidFill>
                          <a:latin typeface="Times New Roman" pitchFamily="18" charset="0"/>
                          <a:ea typeface="Times New Roman"/>
                          <a:cs typeface="Times New Roman" pitchFamily="18" charset="0"/>
                        </a:rPr>
                        <a:t>47-48</a:t>
                      </a:r>
                      <a:endParaRPr lang="tr-TR" sz="20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3303">
                <a:tc>
                  <a:txBody>
                    <a:bodyPr/>
                    <a:lstStyle/>
                    <a:p>
                      <a:pPr>
                        <a:lnSpc>
                          <a:spcPct val="115000"/>
                        </a:lnSpc>
                        <a:spcAft>
                          <a:spcPts val="0"/>
                        </a:spcAft>
                      </a:pPr>
                      <a:r>
                        <a:rPr lang="tr-TR" sz="1600">
                          <a:latin typeface="Times New Roman" pitchFamily="18" charset="0"/>
                          <a:ea typeface="Times New Roman"/>
                          <a:cs typeface="Times New Roman" pitchFamily="18" charset="0"/>
                        </a:rPr>
                        <a:t>Yazılı Olmayan Anayasa – Yazılı</a:t>
                      </a:r>
                    </a:p>
                    <a:p>
                      <a:pPr>
                        <a:lnSpc>
                          <a:spcPct val="115000"/>
                        </a:lnSpc>
                        <a:spcAft>
                          <a:spcPts val="0"/>
                        </a:spcAft>
                      </a:pPr>
                      <a:r>
                        <a:rPr lang="tr-TR" sz="1600">
                          <a:latin typeface="Times New Roman" pitchFamily="18" charset="0"/>
                          <a:ea typeface="Times New Roman"/>
                          <a:cs typeface="Times New Roman" pitchFamily="18" charset="0"/>
                        </a:rPr>
                        <a:t>Anayasa Ayrımı</a:t>
                      </a: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latin typeface="Times New Roman" pitchFamily="18" charset="0"/>
                          <a:ea typeface="Times New Roman"/>
                          <a:cs typeface="Times New Roman" pitchFamily="18" charset="0"/>
                        </a:rPr>
                        <a:t>174-177, 10-11</a:t>
                      </a: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latin typeface="Times New Roman" pitchFamily="18" charset="0"/>
                          <a:ea typeface="Times New Roman"/>
                          <a:cs typeface="Times New Roman" pitchFamily="18" charset="0"/>
                        </a:rPr>
                        <a:t>52-58</a:t>
                      </a: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4294">
                <a:tc>
                  <a:txBody>
                    <a:bodyPr/>
                    <a:lstStyle/>
                    <a:p>
                      <a:pPr>
                        <a:lnSpc>
                          <a:spcPct val="115000"/>
                        </a:lnSpc>
                        <a:spcAft>
                          <a:spcPts val="0"/>
                        </a:spcAft>
                      </a:pPr>
                      <a:r>
                        <a:rPr lang="tr-TR" sz="1600" dirty="0">
                          <a:latin typeface="Times New Roman" pitchFamily="18" charset="0"/>
                          <a:ea typeface="Times New Roman"/>
                          <a:cs typeface="Times New Roman" pitchFamily="18" charset="0"/>
                        </a:rPr>
                        <a:t>Maddi Anlamda Anayasa – </a:t>
                      </a:r>
                      <a:r>
                        <a:rPr lang="tr-TR" sz="1600" dirty="0" smtClean="0">
                          <a:latin typeface="Times New Roman" pitchFamily="18" charset="0"/>
                          <a:ea typeface="Times New Roman"/>
                          <a:cs typeface="Times New Roman" pitchFamily="18" charset="0"/>
                        </a:rPr>
                        <a:t>Biçimsel</a:t>
                      </a:r>
                      <a:r>
                        <a:rPr lang="tr-TR" sz="1600" baseline="0" dirty="0" smtClean="0">
                          <a:latin typeface="Times New Roman" pitchFamily="18" charset="0"/>
                          <a:ea typeface="Times New Roman"/>
                          <a:cs typeface="Times New Roman" pitchFamily="18" charset="0"/>
                        </a:rPr>
                        <a:t> </a:t>
                      </a:r>
                      <a:r>
                        <a:rPr lang="tr-TR" sz="1600" dirty="0" smtClean="0">
                          <a:latin typeface="Times New Roman" pitchFamily="18" charset="0"/>
                          <a:ea typeface="Times New Roman"/>
                          <a:cs typeface="Times New Roman" pitchFamily="18" charset="0"/>
                        </a:rPr>
                        <a:t>Anlamda </a:t>
                      </a:r>
                      <a:r>
                        <a:rPr lang="tr-TR" sz="1600" dirty="0">
                          <a:latin typeface="Times New Roman" pitchFamily="18" charset="0"/>
                          <a:ea typeface="Times New Roman"/>
                          <a:cs typeface="Times New Roman" pitchFamily="18" charset="0"/>
                        </a:rPr>
                        <a:t>Anayasa Ayrımı</a:t>
                      </a: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latin typeface="Times New Roman" pitchFamily="18" charset="0"/>
                          <a:ea typeface="Times New Roman"/>
                          <a:cs typeface="Times New Roman" pitchFamily="18" charset="0"/>
                        </a:rPr>
                        <a:t>171-174</a:t>
                      </a: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latin typeface="Times New Roman" pitchFamily="18" charset="0"/>
                          <a:ea typeface="Times New Roman"/>
                          <a:cs typeface="Times New Roman" pitchFamily="18" charset="0"/>
                        </a:rPr>
                        <a:t>49-52</a:t>
                      </a: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3303">
                <a:tc gridSpan="3">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tr-TR" sz="1200" b="1" u="sng" kern="1200" dirty="0" smtClean="0">
                          <a:solidFill>
                            <a:schemeClr val="tx1"/>
                          </a:solidFill>
                          <a:latin typeface="Times New Roman" pitchFamily="18" charset="0"/>
                          <a:ea typeface="+mn-ea"/>
                          <a:cs typeface="Times New Roman" pitchFamily="18" charset="0"/>
                        </a:rPr>
                        <a:t>Not:</a:t>
                      </a:r>
                      <a:r>
                        <a:rPr lang="tr-TR" sz="1200" b="1" u="none" kern="1200" baseline="0" dirty="0" smtClean="0">
                          <a:solidFill>
                            <a:schemeClr val="tx1"/>
                          </a:solidFill>
                          <a:latin typeface="Times New Roman" pitchFamily="18" charset="0"/>
                          <a:ea typeface="+mn-ea"/>
                          <a:cs typeface="Times New Roman" pitchFamily="18" charset="0"/>
                        </a:rPr>
                        <a:t> </a:t>
                      </a:r>
                      <a:r>
                        <a:rPr lang="tr-TR" sz="1200" kern="1200" dirty="0" smtClean="0">
                          <a:solidFill>
                            <a:schemeClr val="tx1"/>
                          </a:solidFill>
                          <a:latin typeface="Times New Roman" pitchFamily="18" charset="0"/>
                          <a:ea typeface="+mn-ea"/>
                          <a:cs typeface="Times New Roman" pitchFamily="18" charset="0"/>
                        </a:rPr>
                        <a:t>“Okuma Çizelgesi”, öğrencilerin </a:t>
                      </a:r>
                      <a:r>
                        <a:rPr lang="tr-TR" sz="1200" u="sng" kern="1200" dirty="0" smtClean="0">
                          <a:solidFill>
                            <a:schemeClr val="tx1"/>
                          </a:solidFill>
                          <a:latin typeface="Times New Roman" pitchFamily="18" charset="0"/>
                          <a:ea typeface="+mn-ea"/>
                          <a:cs typeface="Times New Roman" pitchFamily="18" charset="0"/>
                        </a:rPr>
                        <a:t>2017-2018 güz yarı yılında</a:t>
                      </a:r>
                      <a:r>
                        <a:rPr lang="tr-TR" sz="1200" kern="1200" dirty="0" smtClean="0">
                          <a:solidFill>
                            <a:schemeClr val="tx1"/>
                          </a:solidFill>
                          <a:latin typeface="Times New Roman" pitchFamily="18" charset="0"/>
                          <a:ea typeface="+mn-ea"/>
                          <a:cs typeface="Times New Roman" pitchFamily="18" charset="0"/>
                        </a:rPr>
                        <a:t> anılan eserlerden yararlanmalarını kolaylaştırmak amacıyla düzenlenmiş olup, </a:t>
                      </a:r>
                      <a:r>
                        <a:rPr lang="tr-TR" sz="1200" u="sng" kern="1200" dirty="0" smtClean="0">
                          <a:solidFill>
                            <a:schemeClr val="tx1"/>
                          </a:solidFill>
                          <a:latin typeface="Times New Roman" pitchFamily="18" charset="0"/>
                          <a:ea typeface="+mn-ea"/>
                          <a:cs typeface="Times New Roman" pitchFamily="18" charset="0"/>
                        </a:rPr>
                        <a:t>derslerde işlene konuların hepsini kapsamamaktadır.</a:t>
                      </a:r>
                      <a:endParaRPr lang="tr-TR" sz="1200" kern="1200" dirty="0" smtClean="0">
                        <a:solidFill>
                          <a:schemeClr val="tx1"/>
                        </a:solidFill>
                        <a:latin typeface="Times New Roman" pitchFamily="18" charset="0"/>
                        <a:ea typeface="+mn-ea"/>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20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2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22514" y="2863626"/>
            <a:ext cx="11430000" cy="1325563"/>
          </a:xfrm>
        </p:spPr>
        <p:txBody>
          <a:bodyPr>
            <a:normAutofit fontScale="90000"/>
          </a:bodyPr>
          <a:lstStyle/>
          <a:p>
            <a:r>
              <a:rPr lang="tr-TR" sz="3200" b="1" u="sng" dirty="0">
                <a:solidFill>
                  <a:prstClr val="black"/>
                </a:solidFill>
                <a:latin typeface="Times New Roman" pitchFamily="18" charset="0"/>
                <a:cs typeface="Times New Roman" pitchFamily="18" charset="0"/>
              </a:rPr>
              <a:t/>
            </a:r>
            <a:br>
              <a:rPr lang="tr-TR" sz="3200" b="1" u="sng" dirty="0">
                <a:solidFill>
                  <a:prstClr val="black"/>
                </a:solidFill>
                <a:latin typeface="Times New Roman" pitchFamily="18" charset="0"/>
                <a:cs typeface="Times New Roman" pitchFamily="18" charset="0"/>
              </a:rPr>
            </a:br>
            <a:r>
              <a:rPr lang="tr-TR" sz="3200" b="1" u="sng" dirty="0" smtClean="0">
                <a:solidFill>
                  <a:prstClr val="black"/>
                </a:solidFill>
                <a:latin typeface="Times New Roman" pitchFamily="18" charset="0"/>
                <a:cs typeface="Times New Roman" pitchFamily="18" charset="0"/>
              </a:rPr>
              <a:t/>
            </a:r>
            <a:br>
              <a:rPr lang="tr-TR" sz="3200" b="1" u="sng" dirty="0" smtClean="0">
                <a:solidFill>
                  <a:prstClr val="black"/>
                </a:solidFill>
                <a:latin typeface="Times New Roman" pitchFamily="18" charset="0"/>
                <a:cs typeface="Times New Roman" pitchFamily="18" charset="0"/>
              </a:rPr>
            </a:br>
            <a:r>
              <a:rPr lang="tr-TR" sz="3200" b="1" u="sng" dirty="0" smtClean="0">
                <a:solidFill>
                  <a:prstClr val="black"/>
                </a:solidFill>
                <a:latin typeface="Times New Roman" pitchFamily="18" charset="0"/>
                <a:cs typeface="Times New Roman" pitchFamily="18" charset="0"/>
              </a:rPr>
              <a:t/>
            </a:r>
            <a:br>
              <a:rPr lang="tr-TR" sz="3200" b="1" u="sng" dirty="0" smtClean="0">
                <a:solidFill>
                  <a:prstClr val="black"/>
                </a:solidFill>
                <a:latin typeface="Times New Roman" pitchFamily="18" charset="0"/>
                <a:cs typeface="Times New Roman" pitchFamily="18" charset="0"/>
              </a:rPr>
            </a:br>
            <a:r>
              <a:rPr lang="tr-TR" sz="3600" dirty="0" smtClean="0">
                <a:latin typeface="Times New Roman" pitchFamily="18" charset="0"/>
                <a:cs typeface="Times New Roman" pitchFamily="18" charset="0"/>
              </a:rPr>
              <a:t> Ergun </a:t>
            </a:r>
            <a:r>
              <a:rPr lang="tr-TR" sz="3600" dirty="0" err="1" smtClean="0">
                <a:latin typeface="Times New Roman" pitchFamily="18" charset="0"/>
                <a:cs typeface="Times New Roman" pitchFamily="18" charset="0"/>
              </a:rPr>
              <a:t>Özbudun</a:t>
            </a:r>
            <a:r>
              <a:rPr lang="tr-TR" sz="3600" dirty="0" smtClean="0">
                <a:latin typeface="Times New Roman" pitchFamily="18" charset="0"/>
                <a:cs typeface="Times New Roman" pitchFamily="18" charset="0"/>
              </a:rPr>
              <a:t>, </a:t>
            </a:r>
            <a:r>
              <a:rPr lang="tr-TR" sz="3600" b="1" dirty="0" smtClean="0">
                <a:latin typeface="Times New Roman" pitchFamily="18" charset="0"/>
                <a:cs typeface="Times New Roman" pitchFamily="18" charset="0"/>
              </a:rPr>
              <a:t>Demokrasiye Geçiş Sürecinde Anayasa 	Yapımı</a:t>
            </a:r>
            <a:r>
              <a:rPr lang="tr-TR" sz="3600" dirty="0" smtClean="0">
                <a:latin typeface="Times New Roman" pitchFamily="18" charset="0"/>
                <a:cs typeface="Times New Roman" pitchFamily="18" charset="0"/>
              </a:rPr>
              <a:t>, Bilgi Yayınevi, Ankara 1993.</a:t>
            </a:r>
            <a:br>
              <a:rPr lang="tr-TR" sz="3600" dirty="0" smtClean="0">
                <a:latin typeface="Times New Roman" pitchFamily="18" charset="0"/>
                <a:cs typeface="Times New Roman" pitchFamily="18" charset="0"/>
              </a:rPr>
            </a:br>
            <a:r>
              <a:rPr lang="tr-TR" sz="3600" dirty="0" smtClean="0">
                <a:latin typeface="Times New Roman" pitchFamily="18" charset="0"/>
                <a:cs typeface="Times New Roman" pitchFamily="18" charset="0"/>
              </a:rPr>
              <a:t/>
            </a:r>
            <a:br>
              <a:rPr lang="tr-TR" sz="3600" dirty="0" smtClean="0">
                <a:latin typeface="Times New Roman" pitchFamily="18" charset="0"/>
                <a:cs typeface="Times New Roman" pitchFamily="18" charset="0"/>
              </a:rPr>
            </a:br>
            <a:r>
              <a:rPr lang="tr-TR" sz="3600" dirty="0" smtClean="0">
                <a:latin typeface="Times New Roman" pitchFamily="18" charset="0"/>
                <a:cs typeface="Times New Roman" pitchFamily="18" charset="0"/>
              </a:rPr>
              <a:t>Yavuz Atar, </a:t>
            </a:r>
            <a:r>
              <a:rPr lang="tr-TR" sz="3600" b="1" dirty="0" smtClean="0">
                <a:latin typeface="Times New Roman" pitchFamily="18" charset="0"/>
                <a:cs typeface="Times New Roman" pitchFamily="18" charset="0"/>
              </a:rPr>
              <a:t>Demokrasilerde Anayasa Yapımı ve Anayasal 	Değişimin Dinamikleri</a:t>
            </a:r>
            <a:r>
              <a:rPr lang="tr-TR" sz="3600" dirty="0" smtClean="0">
                <a:latin typeface="Times New Roman" pitchFamily="18" charset="0"/>
                <a:cs typeface="Times New Roman" pitchFamily="18" charset="0"/>
              </a:rPr>
              <a:t>, Mimoza Yayıncılık, Konya 2000.</a:t>
            </a:r>
            <a:br>
              <a:rPr lang="tr-TR" sz="3600" dirty="0" smtClean="0">
                <a:latin typeface="Times New Roman" pitchFamily="18" charset="0"/>
                <a:cs typeface="Times New Roman" pitchFamily="18" charset="0"/>
              </a:rPr>
            </a:br>
            <a:r>
              <a:rPr lang="tr-TR" sz="3600" dirty="0" smtClean="0">
                <a:latin typeface="Times New Roman" pitchFamily="18" charset="0"/>
                <a:cs typeface="Times New Roman" pitchFamily="18" charset="0"/>
              </a:rPr>
              <a:t/>
            </a:r>
            <a:br>
              <a:rPr lang="tr-TR" sz="3600" dirty="0" smtClean="0">
                <a:latin typeface="Times New Roman" pitchFamily="18" charset="0"/>
                <a:cs typeface="Times New Roman" pitchFamily="18" charset="0"/>
              </a:rPr>
            </a:br>
            <a:r>
              <a:rPr lang="tr-TR" sz="3600" dirty="0" smtClean="0">
                <a:latin typeface="Times New Roman" pitchFamily="18" charset="0"/>
                <a:cs typeface="Times New Roman" pitchFamily="18" charset="0"/>
              </a:rPr>
              <a:t>Kemal Gözler, </a:t>
            </a:r>
            <a:r>
              <a:rPr lang="tr-TR" sz="3600" b="1" dirty="0" smtClean="0">
                <a:latin typeface="Times New Roman" pitchFamily="18" charset="0"/>
                <a:cs typeface="Times New Roman" pitchFamily="18" charset="0"/>
              </a:rPr>
              <a:t>Kurucu İktidar</a:t>
            </a:r>
            <a:r>
              <a:rPr lang="tr-TR" sz="3600" dirty="0" smtClean="0">
                <a:latin typeface="Times New Roman" pitchFamily="18" charset="0"/>
                <a:cs typeface="Times New Roman" pitchFamily="18" charset="0"/>
              </a:rPr>
              <a:t>, Ekin Kitabevi, Bursa 1998.</a:t>
            </a:r>
            <a:br>
              <a:rPr lang="tr-TR" sz="3600" dirty="0" smtClean="0">
                <a:latin typeface="Times New Roman" pitchFamily="18" charset="0"/>
                <a:cs typeface="Times New Roman" pitchFamily="18" charset="0"/>
              </a:rPr>
            </a:br>
            <a:r>
              <a:rPr lang="tr-TR" sz="3600" dirty="0" smtClean="0">
                <a:latin typeface="Times New Roman" pitchFamily="18" charset="0"/>
                <a:cs typeface="Times New Roman" pitchFamily="18" charset="0"/>
              </a:rPr>
              <a:t/>
            </a:r>
            <a:br>
              <a:rPr lang="tr-TR" sz="3600" dirty="0" smtClean="0">
                <a:latin typeface="Times New Roman" pitchFamily="18" charset="0"/>
                <a:cs typeface="Times New Roman" pitchFamily="18" charset="0"/>
              </a:rPr>
            </a:br>
            <a:r>
              <a:rPr lang="tr-TR" sz="3600" dirty="0" err="1" smtClean="0">
                <a:latin typeface="Times New Roman" pitchFamily="18" charset="0"/>
                <a:cs typeface="Times New Roman" pitchFamily="18" charset="0"/>
              </a:rPr>
              <a:t>Arend</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Lijphart</a:t>
            </a:r>
            <a:r>
              <a:rPr lang="tr-TR" sz="3600" dirty="0" smtClean="0">
                <a:latin typeface="Times New Roman" pitchFamily="18" charset="0"/>
                <a:cs typeface="Times New Roman" pitchFamily="18" charset="0"/>
              </a:rPr>
              <a:t>, </a:t>
            </a:r>
            <a:r>
              <a:rPr lang="tr-TR" sz="3600" b="1" dirty="0" smtClean="0">
                <a:latin typeface="Times New Roman" pitchFamily="18" charset="0"/>
                <a:cs typeface="Times New Roman" pitchFamily="18" charset="0"/>
              </a:rPr>
              <a:t>Çağdaş Demokrasiler</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çev</a:t>
            </a:r>
            <a:r>
              <a:rPr lang="tr-TR" sz="3600" dirty="0" smtClean="0">
                <a:latin typeface="Times New Roman" pitchFamily="18" charset="0"/>
                <a:cs typeface="Times New Roman" pitchFamily="18" charset="0"/>
              </a:rPr>
              <a:t>. Ergun </a:t>
            </a:r>
            <a:r>
              <a:rPr lang="tr-TR" sz="3600" dirty="0" err="1" smtClean="0">
                <a:latin typeface="Times New Roman" pitchFamily="18" charset="0"/>
                <a:cs typeface="Times New Roman" pitchFamily="18" charset="0"/>
              </a:rPr>
              <a:t>Özbudun</a:t>
            </a:r>
            <a:r>
              <a:rPr lang="tr-TR" sz="3600" dirty="0" smtClean="0">
                <a:latin typeface="Times New Roman" pitchFamily="18" charset="0"/>
                <a:cs typeface="Times New Roman" pitchFamily="18" charset="0"/>
              </a:rPr>
              <a:t> - 	Ersin </a:t>
            </a:r>
            <a:r>
              <a:rPr lang="tr-TR" sz="3600" dirty="0" err="1" smtClean="0">
                <a:latin typeface="Times New Roman" pitchFamily="18" charset="0"/>
                <a:cs typeface="Times New Roman" pitchFamily="18" charset="0"/>
              </a:rPr>
              <a:t>Onulduran</a:t>
            </a:r>
            <a:r>
              <a:rPr lang="tr-TR" sz="3600" dirty="0" smtClean="0">
                <a:latin typeface="Times New Roman" pitchFamily="18" charset="0"/>
                <a:cs typeface="Times New Roman" pitchFamily="18" charset="0"/>
              </a:rPr>
              <a:t>), Yetkin Yayınları, Ankara 1996, s. 162-165. </a:t>
            </a:r>
            <a:r>
              <a:rPr lang="tr-TR" sz="3500" dirty="0">
                <a:solidFill>
                  <a:prstClr val="black"/>
                </a:solidFill>
                <a:latin typeface="Times New Roman" pitchFamily="18" charset="0"/>
                <a:cs typeface="Times New Roman" pitchFamily="18" charset="0"/>
              </a:rPr>
              <a:t/>
            </a:r>
            <a:br>
              <a:rPr lang="tr-TR" sz="3500" dirty="0">
                <a:solidFill>
                  <a:prstClr val="black"/>
                </a:solidFill>
                <a:latin typeface="Times New Roman" pitchFamily="18" charset="0"/>
                <a:cs typeface="Times New Roman" pitchFamily="18" charset="0"/>
              </a:rPr>
            </a:br>
            <a:r>
              <a:rPr lang="tr-TR" sz="3500" dirty="0">
                <a:solidFill>
                  <a:prstClr val="black"/>
                </a:solidFill>
                <a:latin typeface="Times New Roman" pitchFamily="18" charset="0"/>
                <a:cs typeface="Times New Roman" pitchFamily="18" charset="0"/>
              </a:rPr>
              <a:t/>
            </a:r>
            <a:br>
              <a:rPr lang="tr-TR" sz="3500" dirty="0">
                <a:solidFill>
                  <a:prstClr val="black"/>
                </a:solidFill>
                <a:latin typeface="Times New Roman" pitchFamily="18" charset="0"/>
                <a:cs typeface="Times New Roman" pitchFamily="18" charset="0"/>
              </a:rPr>
            </a:br>
            <a:endParaRPr lang="tr-TR" dirty="0">
              <a:latin typeface="Times New Roman" pitchFamily="18" charset="0"/>
              <a:cs typeface="Times New Roman" pitchFamily="18" charset="0"/>
            </a:endParaRPr>
          </a:p>
        </p:txBody>
      </p:sp>
      <p:sp>
        <p:nvSpPr>
          <p:cNvPr id="4" name="3 Metin kutusu"/>
          <p:cNvSpPr txBox="1"/>
          <p:nvPr/>
        </p:nvSpPr>
        <p:spPr>
          <a:xfrm>
            <a:off x="1453244" y="212272"/>
            <a:ext cx="9111343" cy="1077218"/>
          </a:xfrm>
          <a:prstGeom prst="rect">
            <a:avLst/>
          </a:prstGeom>
          <a:noFill/>
        </p:spPr>
        <p:txBody>
          <a:bodyPr wrap="square" rtlCol="0">
            <a:spAutoFit/>
          </a:bodyPr>
          <a:lstStyle/>
          <a:p>
            <a:pPr algn="ctr"/>
            <a:r>
              <a:rPr lang="tr-TR" sz="3200" b="1" dirty="0" smtClean="0">
                <a:latin typeface="Times New Roman"/>
                <a:ea typeface="Times New Roman"/>
                <a:cs typeface="Times New Roman"/>
              </a:rPr>
              <a:t>“</a:t>
            </a:r>
            <a:r>
              <a:rPr lang="tr-TR" sz="3200" b="1" dirty="0" smtClean="0">
                <a:latin typeface="Times New Roman" pitchFamily="18" charset="0"/>
                <a:cs typeface="Times New Roman" pitchFamily="18" charset="0"/>
              </a:rPr>
              <a:t>Anayasanın Anlamı – Anayasacılık ve Anayasa Türleri</a:t>
            </a:r>
            <a:r>
              <a:rPr lang="tr-TR" sz="3200" b="1" dirty="0" smtClean="0">
                <a:latin typeface="Times New Roman"/>
                <a:ea typeface="Times New Roman"/>
                <a:cs typeface="Times New Roman"/>
              </a:rPr>
              <a:t>”</a:t>
            </a:r>
            <a:r>
              <a:rPr lang="tr-TR" sz="3200" b="1" dirty="0" smtClean="0">
                <a:solidFill>
                  <a:prstClr val="black"/>
                </a:solidFill>
                <a:latin typeface="Times New Roman" pitchFamily="18" charset="0"/>
                <a:cs typeface="Times New Roman" pitchFamily="18" charset="0"/>
              </a:rPr>
              <a:t> Konusu için Seçilmiş Kaynakça</a:t>
            </a:r>
            <a:endParaRPr lang="tr-TR" sz="3200" dirty="0"/>
          </a:p>
        </p:txBody>
      </p:sp>
    </p:spTree>
    <p:extLst>
      <p:ext uri="{BB962C8B-B14F-4D97-AF65-F5344CB8AC3E}">
        <p14:creationId xmlns:p14="http://schemas.microsoft.com/office/powerpoint/2010/main" val="3405476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9715" y="2940900"/>
            <a:ext cx="10515600" cy="1325563"/>
          </a:xfrm>
        </p:spPr>
        <p:txBody>
          <a:bodyPr>
            <a:normAutofit fontScale="90000"/>
          </a:bodyPr>
          <a:lstStyle/>
          <a:p>
            <a:r>
              <a:rPr lang="tr-TR" b="1" u="sng" dirty="0" smtClean="0">
                <a:latin typeface="Times New Roman" pitchFamily="18" charset="0"/>
                <a:cs typeface="Times New Roman" pitchFamily="18" charset="0"/>
              </a:rPr>
              <a:t>SORU ÖRNEKLERİ</a:t>
            </a:r>
            <a:br>
              <a:rPr lang="tr-TR" b="1" u="sng" dirty="0" smtClean="0">
                <a:latin typeface="Times New Roman" pitchFamily="18" charset="0"/>
                <a:cs typeface="Times New Roman" pitchFamily="18" charset="0"/>
              </a:rPr>
            </a:br>
            <a:r>
              <a:rPr lang="tr-TR" b="1" dirty="0" smtClean="0">
                <a:latin typeface="Times New Roman" pitchFamily="18" charset="0"/>
                <a:cs typeface="Times New Roman" pitchFamily="18" charset="0"/>
              </a:rPr>
              <a:t/>
            </a:r>
            <a:br>
              <a:rPr lang="tr-TR" b="1" dirty="0" smtClean="0">
                <a:latin typeface="Times New Roman" pitchFamily="18" charset="0"/>
                <a:cs typeface="Times New Roman" pitchFamily="18" charset="0"/>
              </a:rPr>
            </a:br>
            <a:r>
              <a:rPr lang="tr-TR" b="1" dirty="0" smtClean="0">
                <a:latin typeface="Times New Roman" pitchFamily="18" charset="0"/>
                <a:cs typeface="Times New Roman" pitchFamily="18" charset="0"/>
              </a:rPr>
              <a:t>1. </a:t>
            </a:r>
            <a:r>
              <a:rPr lang="tr-TR" dirty="0" smtClean="0">
                <a:latin typeface="Times New Roman" pitchFamily="18" charset="0"/>
                <a:cs typeface="Times New Roman" pitchFamily="18" charset="0"/>
              </a:rPr>
              <a:t>Aşağıdaki kavramları </a:t>
            </a:r>
            <a:r>
              <a:rPr lang="tr-TR" dirty="0" smtClean="0">
                <a:latin typeface="Times New Roman" pitchFamily="18" charset="0"/>
                <a:cs typeface="Times New Roman" pitchFamily="18" charset="0"/>
              </a:rPr>
              <a:t>açıklayınız:</a:t>
            </a:r>
            <a:r>
              <a:rPr lang="tr-TR" b="1" dirty="0">
                <a:latin typeface="Times New Roman" pitchFamily="18" charset="0"/>
                <a:cs typeface="Times New Roman" pitchFamily="18" charset="0"/>
              </a:rPr>
              <a:t/>
            </a:r>
            <a:br>
              <a:rPr lang="tr-TR" b="1" dirty="0">
                <a:latin typeface="Times New Roman" pitchFamily="18" charset="0"/>
                <a:cs typeface="Times New Roman" pitchFamily="18" charset="0"/>
              </a:rPr>
            </a:br>
            <a:r>
              <a:rPr lang="tr-TR" dirty="0">
                <a:latin typeface="Times New Roman" pitchFamily="18" charset="0"/>
                <a:cs typeface="Times New Roman" pitchFamily="18" charset="0"/>
              </a:rPr>
              <a:t/>
            </a:r>
            <a:br>
              <a:rPr lang="tr-TR" dirty="0">
                <a:latin typeface="Times New Roman" pitchFamily="18" charset="0"/>
                <a:cs typeface="Times New Roman" pitchFamily="18" charset="0"/>
              </a:rPr>
            </a:br>
            <a:r>
              <a:rPr lang="tr-TR" b="1" dirty="0" smtClean="0">
                <a:latin typeface="Times New Roman" pitchFamily="18" charset="0"/>
                <a:cs typeface="Times New Roman" pitchFamily="18" charset="0"/>
              </a:rPr>
              <a:t>a. </a:t>
            </a:r>
            <a:r>
              <a:rPr lang="tr-TR" dirty="0" smtClean="0">
                <a:latin typeface="Times New Roman" pitchFamily="18" charset="0"/>
                <a:cs typeface="Times New Roman" pitchFamily="18" charset="0"/>
              </a:rPr>
              <a:t>Çerçeve anayasa</a:t>
            </a:r>
            <a:r>
              <a:rPr lang="tr-TR" dirty="0">
                <a:latin typeface="Times New Roman" pitchFamily="18" charset="0"/>
                <a:cs typeface="Times New Roman" pitchFamily="18" charset="0"/>
              </a:rPr>
              <a:t> </a:t>
            </a:r>
            <a:br>
              <a:rPr lang="tr-TR" dirty="0">
                <a:latin typeface="Times New Roman" pitchFamily="18" charset="0"/>
                <a:cs typeface="Times New Roman" pitchFamily="18" charset="0"/>
              </a:rPr>
            </a:br>
            <a:r>
              <a:rPr lang="tr-TR" b="1" dirty="0" smtClean="0">
                <a:latin typeface="Times New Roman" pitchFamily="18" charset="0"/>
                <a:cs typeface="Times New Roman" pitchFamily="18" charset="0"/>
              </a:rPr>
              <a:t>b. </a:t>
            </a:r>
            <a:r>
              <a:rPr lang="tr-TR" dirty="0" smtClean="0">
                <a:latin typeface="Times New Roman" pitchFamily="18" charset="0"/>
                <a:cs typeface="Times New Roman" pitchFamily="18" charset="0"/>
              </a:rPr>
              <a:t>Yumuşak </a:t>
            </a:r>
            <a:r>
              <a:rPr lang="tr-TR" dirty="0">
                <a:latin typeface="Times New Roman" pitchFamily="18" charset="0"/>
                <a:cs typeface="Times New Roman" pitchFamily="18" charset="0"/>
              </a:rPr>
              <a:t>(esnek veya bükülgen) </a:t>
            </a:r>
            <a:r>
              <a:rPr lang="tr-TR" dirty="0" smtClean="0">
                <a:latin typeface="Times New Roman" pitchFamily="18" charset="0"/>
                <a:cs typeface="Times New Roman" pitchFamily="18" charset="0"/>
              </a:rPr>
              <a:t>anayasa</a:t>
            </a:r>
            <a:br>
              <a:rPr lang="tr-TR" dirty="0" smtClean="0">
                <a:latin typeface="Times New Roman" pitchFamily="18" charset="0"/>
                <a:cs typeface="Times New Roman" pitchFamily="18" charset="0"/>
              </a:rPr>
            </a:br>
            <a:r>
              <a:rPr lang="tr-TR" b="1" dirty="0" smtClean="0">
                <a:latin typeface="Times New Roman" pitchFamily="18" charset="0"/>
                <a:cs typeface="Times New Roman" pitchFamily="18" charset="0"/>
              </a:rPr>
              <a:t>c. </a:t>
            </a:r>
            <a:r>
              <a:rPr lang="tr-TR" dirty="0">
                <a:latin typeface="Times New Roman" pitchFamily="18" charset="0"/>
                <a:cs typeface="Times New Roman" pitchFamily="18" charset="0"/>
              </a:rPr>
              <a:t>Türevsel (Talî) </a:t>
            </a:r>
            <a:r>
              <a:rPr lang="tr-TR" dirty="0" smtClean="0">
                <a:latin typeface="Times New Roman" pitchFamily="18" charset="0"/>
                <a:cs typeface="Times New Roman" pitchFamily="18" charset="0"/>
              </a:rPr>
              <a:t>kurucu </a:t>
            </a:r>
            <a:r>
              <a:rPr lang="tr-TR" dirty="0">
                <a:latin typeface="Times New Roman" pitchFamily="18" charset="0"/>
                <a:cs typeface="Times New Roman" pitchFamily="18" charset="0"/>
              </a:rPr>
              <a:t>i</a:t>
            </a:r>
            <a:r>
              <a:rPr lang="tr-TR" dirty="0" smtClean="0">
                <a:latin typeface="Times New Roman" pitchFamily="18" charset="0"/>
                <a:cs typeface="Times New Roman" pitchFamily="18" charset="0"/>
              </a:rPr>
              <a:t>ktidar </a:t>
            </a:r>
            <a:br>
              <a:rPr lang="tr-TR" dirty="0" smtClean="0">
                <a:latin typeface="Times New Roman" pitchFamily="18" charset="0"/>
                <a:cs typeface="Times New Roman" pitchFamily="18" charset="0"/>
              </a:rPr>
            </a:br>
            <a:r>
              <a:rPr lang="tr-TR" b="1" dirty="0" smtClean="0">
                <a:latin typeface="Times New Roman" pitchFamily="18" charset="0"/>
                <a:cs typeface="Times New Roman" pitchFamily="18" charset="0"/>
              </a:rPr>
              <a:t>d. </a:t>
            </a:r>
            <a:r>
              <a:rPr lang="tr-TR" dirty="0" smtClean="0">
                <a:latin typeface="Times New Roman" pitchFamily="18" charset="0"/>
                <a:cs typeface="Times New Roman" pitchFamily="18" charset="0"/>
              </a:rPr>
              <a:t>Anayasal devlet</a:t>
            </a:r>
            <a:r>
              <a:rPr lang="tr-TR" dirty="0">
                <a:latin typeface="Times New Roman" pitchFamily="18" charset="0"/>
                <a:cs typeface="Times New Roman" pitchFamily="18" charset="0"/>
              </a:rPr>
              <a:t/>
            </a:r>
            <a:br>
              <a:rPr lang="tr-TR" dirty="0">
                <a:latin typeface="Times New Roman" pitchFamily="18" charset="0"/>
                <a:cs typeface="Times New Roman" pitchFamily="18" charset="0"/>
              </a:rPr>
            </a:b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99069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93916" y="0"/>
            <a:ext cx="11364684" cy="5016758"/>
          </a:xfrm>
          <a:prstGeom prst="rect">
            <a:avLst/>
          </a:prstGeom>
          <a:noFill/>
        </p:spPr>
        <p:txBody>
          <a:bodyPr wrap="square" rtlCol="0">
            <a:spAutoFit/>
          </a:bodyPr>
          <a:lstStyle/>
          <a:p>
            <a:pPr>
              <a:lnSpc>
                <a:spcPct val="200000"/>
              </a:lnSpc>
            </a:pPr>
            <a:r>
              <a:rPr lang="tr-TR" sz="3200" b="1" dirty="0" smtClean="0">
                <a:latin typeface="Times New Roman" pitchFamily="18" charset="0"/>
                <a:cs typeface="Times New Roman" pitchFamily="18" charset="0"/>
              </a:rPr>
              <a:t>V. Anayasanın Anlamı – Anayasacılık ve Anayasa Türleri 	</a:t>
            </a:r>
          </a:p>
          <a:p>
            <a:pPr>
              <a:lnSpc>
                <a:spcPct val="200000"/>
              </a:lnSpc>
            </a:pPr>
            <a:r>
              <a:rPr lang="tr-TR" sz="3200" b="1" dirty="0" smtClean="0">
                <a:latin typeface="Times New Roman" pitchFamily="18" charset="0"/>
                <a:cs typeface="Times New Roman" pitchFamily="18" charset="0"/>
              </a:rPr>
              <a:t>	</a:t>
            </a:r>
            <a:r>
              <a:rPr lang="tr-TR" sz="3200" dirty="0" smtClean="0">
                <a:latin typeface="Times New Roman" pitchFamily="18" charset="0"/>
                <a:cs typeface="Times New Roman" pitchFamily="18" charset="0"/>
              </a:rPr>
              <a:t>A. Hukuki Anlamda Anayasa –Siyasi Anlamda Anayasa</a:t>
            </a:r>
          </a:p>
          <a:p>
            <a:pPr>
              <a:lnSpc>
                <a:spcPct val="200000"/>
              </a:lnSpc>
            </a:pPr>
            <a:r>
              <a:rPr lang="tr-TR" sz="3200" dirty="0" smtClean="0">
                <a:latin typeface="Times New Roman" pitchFamily="18" charset="0"/>
                <a:cs typeface="Times New Roman" pitchFamily="18" charset="0"/>
              </a:rPr>
              <a:t>	B. Anayasacılık</a:t>
            </a:r>
          </a:p>
          <a:p>
            <a:pPr>
              <a:lnSpc>
                <a:spcPct val="200000"/>
              </a:lnSpc>
            </a:pPr>
            <a:r>
              <a:rPr lang="tr-TR" sz="3200" dirty="0" smtClean="0">
                <a:latin typeface="Times New Roman" pitchFamily="18" charset="0"/>
                <a:cs typeface="Times New Roman" pitchFamily="18" charset="0"/>
              </a:rPr>
              <a:t>	C. Kurucu İktidar - Anayasa Türleri</a:t>
            </a:r>
          </a:p>
          <a:p>
            <a:pPr>
              <a:lnSpc>
                <a:spcPct val="200000"/>
              </a:lnSpc>
            </a:pPr>
            <a:r>
              <a:rPr lang="tr-TR" sz="3200" dirty="0" smtClean="0">
                <a:latin typeface="Times New Roman" pitchFamily="18" charset="0"/>
                <a:cs typeface="Times New Roman" pitchFamily="18" charset="0"/>
              </a:rPr>
              <a:t>	</a:t>
            </a:r>
          </a:p>
        </p:txBody>
      </p:sp>
    </p:spTree>
    <p:extLst>
      <p:ext uri="{BB962C8B-B14F-4D97-AF65-F5344CB8AC3E}">
        <p14:creationId xmlns:p14="http://schemas.microsoft.com/office/powerpoint/2010/main" val="1520432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8"/>
          <p:cNvSpPr txBox="1"/>
          <p:nvPr/>
        </p:nvSpPr>
        <p:spPr>
          <a:xfrm>
            <a:off x="571500" y="489856"/>
            <a:ext cx="10973499" cy="4832092"/>
          </a:xfrm>
          <a:prstGeom prst="rect">
            <a:avLst/>
          </a:prstGeom>
          <a:noFill/>
        </p:spPr>
        <p:txBody>
          <a:bodyPr wrap="square" rtlCol="0">
            <a:spAutoFit/>
          </a:bodyPr>
          <a:lstStyle/>
          <a:p>
            <a:pPr marL="742950" indent="-742950">
              <a:lnSpc>
                <a:spcPct val="150000"/>
              </a:lnSpc>
              <a:buAutoNum type="alphaUcPeriod"/>
            </a:pPr>
            <a:r>
              <a:rPr lang="tr-TR" sz="4400" b="1" dirty="0" smtClean="0">
                <a:latin typeface="Times New Roman" pitchFamily="18" charset="0"/>
                <a:cs typeface="Times New Roman" pitchFamily="18" charset="0"/>
              </a:rPr>
              <a:t>Hukuki Anlamda Anayasa –Siyasi Anlamda Anayasa</a:t>
            </a:r>
          </a:p>
          <a:p>
            <a:pPr marL="742950" indent="-742950">
              <a:lnSpc>
                <a:spcPct val="200000"/>
              </a:lnSpc>
            </a:pPr>
            <a:r>
              <a:rPr lang="tr-TR" sz="4400" b="1" dirty="0" smtClean="0">
                <a:latin typeface="Times New Roman" pitchFamily="18" charset="0"/>
                <a:cs typeface="Times New Roman" pitchFamily="18" charset="0"/>
              </a:rPr>
              <a:t>	</a:t>
            </a:r>
            <a:r>
              <a:rPr lang="tr-TR" sz="4400" dirty="0" smtClean="0">
                <a:latin typeface="Times New Roman" pitchFamily="18" charset="0"/>
                <a:cs typeface="Times New Roman" pitchFamily="18" charset="0"/>
              </a:rPr>
              <a:t>1. Hukuki Anlamda Anayasa </a:t>
            </a:r>
          </a:p>
          <a:p>
            <a:pPr marL="742950" indent="-742950">
              <a:lnSpc>
                <a:spcPct val="200000"/>
              </a:lnSpc>
            </a:pPr>
            <a:r>
              <a:rPr lang="tr-TR" sz="4400" dirty="0" smtClean="0">
                <a:latin typeface="Times New Roman" pitchFamily="18" charset="0"/>
                <a:cs typeface="Times New Roman" pitchFamily="18" charset="0"/>
              </a:rPr>
              <a:t>	2. Siyasi Anlamda Anayasa</a:t>
            </a:r>
            <a:endParaRPr lang="en-US" sz="4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93916" y="0"/>
            <a:ext cx="11364684" cy="5786199"/>
          </a:xfrm>
          <a:prstGeom prst="rect">
            <a:avLst/>
          </a:prstGeom>
          <a:noFill/>
        </p:spPr>
        <p:txBody>
          <a:bodyPr wrap="square" rtlCol="0">
            <a:spAutoFit/>
          </a:bodyPr>
          <a:lstStyle/>
          <a:p>
            <a:pPr>
              <a:lnSpc>
                <a:spcPct val="200000"/>
              </a:lnSpc>
            </a:pPr>
            <a:r>
              <a:rPr lang="tr-TR" sz="4400" b="1" dirty="0">
                <a:latin typeface="Times New Roman" pitchFamily="18" charset="0"/>
                <a:cs typeface="Times New Roman" pitchFamily="18" charset="0"/>
              </a:rPr>
              <a:t>B. </a:t>
            </a:r>
            <a:r>
              <a:rPr lang="tr-TR" sz="4400" b="1" dirty="0" smtClean="0">
                <a:latin typeface="Times New Roman" pitchFamily="18" charset="0"/>
                <a:cs typeface="Times New Roman" pitchFamily="18" charset="0"/>
              </a:rPr>
              <a:t>Anayasacılık</a:t>
            </a:r>
            <a:endParaRPr lang="tr-TR" sz="4400" dirty="0" smtClean="0">
              <a:latin typeface="Times New Roman" pitchFamily="18" charset="0"/>
              <a:cs typeface="Times New Roman" pitchFamily="18" charset="0"/>
            </a:endParaRPr>
          </a:p>
          <a:p>
            <a:pPr>
              <a:lnSpc>
                <a:spcPct val="200000"/>
              </a:lnSpc>
            </a:pPr>
            <a:r>
              <a:rPr lang="tr-TR" sz="4400" dirty="0" smtClean="0">
                <a:latin typeface="Times New Roman" pitchFamily="18" charset="0"/>
                <a:cs typeface="Times New Roman" pitchFamily="18" charset="0"/>
              </a:rPr>
              <a:t>	1. Anayasacılığın Kurucu Öğeleri</a:t>
            </a:r>
          </a:p>
          <a:p>
            <a:pPr>
              <a:lnSpc>
                <a:spcPct val="200000"/>
              </a:lnSpc>
            </a:pPr>
            <a:r>
              <a:rPr lang="tr-TR" sz="4400" dirty="0" smtClean="0">
                <a:latin typeface="Times New Roman" pitchFamily="18" charset="0"/>
                <a:cs typeface="Times New Roman" pitchFamily="18" charset="0"/>
              </a:rPr>
              <a:t>	2. Anayasacılığın Yaygınlaşması ve Evrimi </a:t>
            </a:r>
          </a:p>
          <a:p>
            <a:pPr>
              <a:lnSpc>
                <a:spcPct val="200000"/>
              </a:lnSpc>
            </a:pPr>
            <a:r>
              <a:rPr lang="tr-TR" sz="4400" dirty="0" smtClean="0">
                <a:latin typeface="Times New Roman" pitchFamily="18" charset="0"/>
                <a:cs typeface="Times New Roman" pitchFamily="18" charset="0"/>
              </a:rPr>
              <a:t>		</a:t>
            </a:r>
            <a:r>
              <a:rPr lang="tr-TR" sz="2400" dirty="0" smtClean="0">
                <a:latin typeface="Times New Roman" pitchFamily="18" charset="0"/>
                <a:cs typeface="Times New Roman" pitchFamily="18" charset="0"/>
              </a:rPr>
              <a:t>	</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20432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49728" y="506185"/>
            <a:ext cx="11321143" cy="4524315"/>
          </a:xfrm>
          <a:prstGeom prst="rect">
            <a:avLst/>
          </a:prstGeom>
          <a:noFill/>
        </p:spPr>
        <p:txBody>
          <a:bodyPr wrap="square" rtlCol="0">
            <a:spAutoFit/>
          </a:bodyPr>
          <a:lstStyle/>
          <a:p>
            <a:pPr>
              <a:lnSpc>
                <a:spcPct val="200000"/>
              </a:lnSpc>
            </a:pPr>
            <a:r>
              <a:rPr lang="tr-TR" sz="4400" b="1" dirty="0" smtClean="0">
                <a:latin typeface="Times New Roman" pitchFamily="18" charset="0"/>
                <a:cs typeface="Times New Roman" pitchFamily="18" charset="0"/>
              </a:rPr>
              <a:t>C.  Kurucu İktidar ve Anayasa Türleri</a:t>
            </a:r>
          </a:p>
          <a:p>
            <a:pPr>
              <a:lnSpc>
                <a:spcPct val="200000"/>
              </a:lnSpc>
            </a:pPr>
            <a:r>
              <a:rPr lang="tr-TR" sz="2800" dirty="0" smtClean="0">
                <a:latin typeface="Times New Roman" pitchFamily="18" charset="0"/>
                <a:cs typeface="Times New Roman" pitchFamily="18" charset="0"/>
              </a:rPr>
              <a:t>	1. Kurucu İktidar ve Türleri</a:t>
            </a:r>
          </a:p>
          <a:p>
            <a:pPr>
              <a:lnSpc>
                <a:spcPct val="200000"/>
              </a:lnSpc>
            </a:pPr>
            <a:r>
              <a:rPr lang="tr-TR" sz="2800" dirty="0" smtClean="0">
                <a:latin typeface="Times New Roman" pitchFamily="18" charset="0"/>
                <a:cs typeface="Times New Roman" pitchFamily="18" charset="0"/>
              </a:rPr>
              <a:t>	2. Anayasa Türleri	</a:t>
            </a:r>
          </a:p>
          <a:p>
            <a:pPr>
              <a:lnSpc>
                <a:spcPct val="200000"/>
              </a:lnSpc>
            </a:pPr>
            <a:r>
              <a:rPr lang="tr-TR" sz="2800" dirty="0" smtClean="0">
                <a:latin typeface="Times New Roman" pitchFamily="18" charset="0"/>
                <a:cs typeface="Times New Roman" pitchFamily="18" charset="0"/>
              </a:rPr>
              <a:t>		</a:t>
            </a:r>
            <a:r>
              <a:rPr lang="tr-TR" sz="4400"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20432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996041" y="1012372"/>
            <a:ext cx="9699173" cy="5816977"/>
          </a:xfrm>
          <a:prstGeom prst="rect">
            <a:avLst/>
          </a:prstGeom>
          <a:noFill/>
        </p:spPr>
        <p:txBody>
          <a:bodyPr wrap="square" rtlCol="0">
            <a:spAutoFit/>
          </a:bodyPr>
          <a:lstStyle/>
          <a:p>
            <a:pPr>
              <a:lnSpc>
                <a:spcPct val="200000"/>
              </a:lnSpc>
            </a:pPr>
            <a:r>
              <a:rPr lang="tr-TR" sz="4400" b="1" dirty="0" smtClean="0">
                <a:latin typeface="Times New Roman" pitchFamily="18" charset="0"/>
                <a:cs typeface="Times New Roman" pitchFamily="18" charset="0"/>
              </a:rPr>
              <a:t>1. Kurucu İktidar ve Türleri</a:t>
            </a:r>
          </a:p>
          <a:p>
            <a:pPr>
              <a:lnSpc>
                <a:spcPct val="200000"/>
              </a:lnSpc>
            </a:pPr>
            <a:r>
              <a:rPr lang="tr-TR" sz="4400" b="1" dirty="0" smtClean="0">
                <a:latin typeface="Times New Roman" pitchFamily="18" charset="0"/>
                <a:cs typeface="Times New Roman" pitchFamily="18" charset="0"/>
              </a:rPr>
              <a:t>	</a:t>
            </a:r>
            <a:r>
              <a:rPr lang="tr-TR" sz="4400" dirty="0" smtClean="0">
                <a:latin typeface="Times New Roman" pitchFamily="18" charset="0"/>
                <a:cs typeface="Times New Roman" pitchFamily="18" charset="0"/>
              </a:rPr>
              <a:t>a. Asıl (Aslî) Kurucu İktidar</a:t>
            </a:r>
          </a:p>
          <a:p>
            <a:pPr>
              <a:lnSpc>
                <a:spcPct val="200000"/>
              </a:lnSpc>
            </a:pPr>
            <a:r>
              <a:rPr lang="tr-TR" sz="4400" dirty="0" smtClean="0">
                <a:latin typeface="Times New Roman" pitchFamily="18" charset="0"/>
                <a:cs typeface="Times New Roman" pitchFamily="18" charset="0"/>
              </a:rPr>
              <a:t>	b. Türev (</a:t>
            </a:r>
            <a:r>
              <a:rPr lang="tr-TR" sz="4400" dirty="0" err="1" smtClean="0">
                <a:latin typeface="Times New Roman" pitchFamily="18" charset="0"/>
                <a:cs typeface="Times New Roman" pitchFamily="18" charset="0"/>
              </a:rPr>
              <a:t>Talî</a:t>
            </a:r>
            <a:r>
              <a:rPr lang="tr-TR" sz="4400" dirty="0" smtClean="0">
                <a:latin typeface="Times New Roman" pitchFamily="18" charset="0"/>
                <a:cs typeface="Times New Roman" pitchFamily="18" charset="0"/>
              </a:rPr>
              <a:t>) Kurucu İktidar</a:t>
            </a:r>
          </a:p>
          <a:p>
            <a:pPr>
              <a:lnSpc>
                <a:spcPct val="200000"/>
              </a:lnSpc>
            </a:pPr>
            <a:r>
              <a:rPr lang="tr-TR" sz="5400"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20432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49728" y="506185"/>
            <a:ext cx="11321143" cy="6617196"/>
          </a:xfrm>
          <a:prstGeom prst="rect">
            <a:avLst/>
          </a:prstGeom>
          <a:noFill/>
        </p:spPr>
        <p:txBody>
          <a:bodyPr wrap="square" rtlCol="0">
            <a:spAutoFit/>
          </a:bodyPr>
          <a:lstStyle/>
          <a:p>
            <a:pPr>
              <a:lnSpc>
                <a:spcPct val="200000"/>
              </a:lnSpc>
            </a:pPr>
            <a:r>
              <a:rPr lang="tr-TR" sz="2800" b="1" dirty="0" smtClean="0">
                <a:latin typeface="Times New Roman" pitchFamily="18" charset="0"/>
                <a:cs typeface="Times New Roman" pitchFamily="18" charset="0"/>
              </a:rPr>
              <a:t>	2. Anayasa Türleri	</a:t>
            </a:r>
          </a:p>
          <a:p>
            <a:pPr>
              <a:lnSpc>
                <a:spcPct val="200000"/>
              </a:lnSpc>
            </a:pPr>
            <a:r>
              <a:rPr lang="tr-TR" sz="2800" dirty="0" smtClean="0">
                <a:latin typeface="Times New Roman" pitchFamily="18" charset="0"/>
                <a:cs typeface="Times New Roman" pitchFamily="18" charset="0"/>
              </a:rPr>
              <a:t>		a. Yazılı Anayasa – Yazısız Anayasa</a:t>
            </a:r>
          </a:p>
          <a:p>
            <a:pPr>
              <a:lnSpc>
                <a:spcPct val="200000"/>
              </a:lnSpc>
            </a:pPr>
            <a:r>
              <a:rPr lang="tr-TR" sz="2800" dirty="0" smtClean="0">
                <a:latin typeface="Times New Roman" pitchFamily="18" charset="0"/>
                <a:cs typeface="Times New Roman" pitchFamily="18" charset="0"/>
              </a:rPr>
              <a:t>		b. Maddi Anlamda Anayasa – Biçimsel Anlamda Anayasa Ayrımı</a:t>
            </a:r>
          </a:p>
          <a:p>
            <a:pPr>
              <a:lnSpc>
                <a:spcPct val="200000"/>
              </a:lnSpc>
            </a:pPr>
            <a:r>
              <a:rPr lang="tr-TR" sz="2800" dirty="0" smtClean="0">
                <a:latin typeface="Times New Roman" pitchFamily="18" charset="0"/>
                <a:cs typeface="Times New Roman" pitchFamily="18" charset="0"/>
              </a:rPr>
              <a:t>		c. Anayasaların Değiştirilmesi / Türev Kurucu İktidarın 			 	    Yetkilerinin Genişliğine Göre Anayasa Türleri</a:t>
            </a:r>
          </a:p>
          <a:p>
            <a:pPr>
              <a:lnSpc>
                <a:spcPct val="200000"/>
              </a:lnSpc>
            </a:pPr>
            <a:r>
              <a:rPr lang="tr-TR" sz="2800" dirty="0" smtClean="0">
                <a:latin typeface="Times New Roman" pitchFamily="18" charset="0"/>
                <a:cs typeface="Times New Roman" pitchFamily="18" charset="0"/>
              </a:rPr>
              <a:t>		d. Çerçeve Anayasa – Ayrıntılı Anayasa Ayrımı</a:t>
            </a:r>
          </a:p>
          <a:p>
            <a:pPr>
              <a:lnSpc>
                <a:spcPct val="200000"/>
              </a:lnSpc>
            </a:pPr>
            <a:r>
              <a:rPr lang="tr-TR" sz="4400"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20432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408213" y="914400"/>
            <a:ext cx="11783787" cy="5047536"/>
          </a:xfrm>
          <a:prstGeom prst="rect">
            <a:avLst/>
          </a:prstGeom>
          <a:noFill/>
        </p:spPr>
        <p:txBody>
          <a:bodyPr wrap="square" rtlCol="0">
            <a:spAutoFit/>
          </a:bodyPr>
          <a:lstStyle/>
          <a:p>
            <a:pPr marL="742950" indent="-742950">
              <a:lnSpc>
                <a:spcPct val="200000"/>
              </a:lnSpc>
            </a:pPr>
            <a:r>
              <a:rPr lang="tr-TR" sz="3600" b="1" dirty="0" smtClean="0">
                <a:latin typeface="Times New Roman" pitchFamily="18" charset="0"/>
                <a:cs typeface="Times New Roman" pitchFamily="18" charset="0"/>
              </a:rPr>
              <a:t>	a.Yazılı Anayasa – Yazısız Anayasa </a:t>
            </a:r>
            <a:r>
              <a:rPr lang="tr-TR" sz="5400" dirty="0" smtClean="0">
                <a:latin typeface="Times New Roman" pitchFamily="18" charset="0"/>
                <a:cs typeface="Times New Roman" pitchFamily="18" charset="0"/>
              </a:rPr>
              <a:t>	</a:t>
            </a:r>
          </a:p>
          <a:p>
            <a:pPr marL="742950" indent="-742950">
              <a:lnSpc>
                <a:spcPct val="200000"/>
              </a:lnSpc>
            </a:pPr>
            <a:r>
              <a:rPr lang="tr-TR" sz="5400" dirty="0" smtClean="0">
                <a:latin typeface="Times New Roman" pitchFamily="18" charset="0"/>
                <a:cs typeface="Times New Roman" pitchFamily="18" charset="0"/>
              </a:rPr>
              <a:t>	 	</a:t>
            </a:r>
            <a:r>
              <a:rPr lang="tr-TR" sz="4400" dirty="0" smtClean="0">
                <a:latin typeface="Times New Roman" pitchFamily="18" charset="0"/>
                <a:cs typeface="Times New Roman" pitchFamily="18" charset="0"/>
              </a:rPr>
              <a:t>i. Yazılı Anayasa</a:t>
            </a:r>
            <a:endParaRPr lang="tr-TR" sz="4400" dirty="0">
              <a:latin typeface="Times New Roman" pitchFamily="18" charset="0"/>
              <a:cs typeface="Times New Roman" pitchFamily="18" charset="0"/>
            </a:endParaRPr>
          </a:p>
          <a:p>
            <a:pPr>
              <a:lnSpc>
                <a:spcPct val="200000"/>
              </a:lnSpc>
            </a:pPr>
            <a:r>
              <a:rPr lang="tr-TR" sz="4400" dirty="0" smtClean="0">
                <a:latin typeface="Times New Roman" pitchFamily="18" charset="0"/>
                <a:cs typeface="Times New Roman" pitchFamily="18" charset="0"/>
              </a:rPr>
              <a:t>		ii. Yazısız Anayasa</a:t>
            </a:r>
            <a:endParaRPr lang="tr-TR" sz="4400"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20432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408213" y="914400"/>
            <a:ext cx="11783787" cy="5786199"/>
          </a:xfrm>
          <a:prstGeom prst="rect">
            <a:avLst/>
          </a:prstGeom>
          <a:noFill/>
        </p:spPr>
        <p:txBody>
          <a:bodyPr wrap="square" rtlCol="0">
            <a:spAutoFit/>
          </a:bodyPr>
          <a:lstStyle/>
          <a:p>
            <a:pPr>
              <a:lnSpc>
                <a:spcPct val="200000"/>
              </a:lnSpc>
            </a:pPr>
            <a:r>
              <a:rPr lang="tr-TR" sz="2800" b="1" dirty="0" smtClean="0">
                <a:latin typeface="Times New Roman" pitchFamily="18" charset="0"/>
                <a:cs typeface="Times New Roman" pitchFamily="18" charset="0"/>
              </a:rPr>
              <a:t>b. Maddî (Anlamda) Anayasa – Biçimsel (Anlamda) Anayasa Ayrımı</a:t>
            </a:r>
            <a:endParaRPr lang="tr-TR" sz="2800" dirty="0" smtClean="0">
              <a:latin typeface="Times New Roman" pitchFamily="18" charset="0"/>
              <a:cs typeface="Times New Roman" pitchFamily="18" charset="0"/>
            </a:endParaRPr>
          </a:p>
          <a:p>
            <a:pPr>
              <a:lnSpc>
                <a:spcPct val="200000"/>
              </a:lnSpc>
            </a:pPr>
            <a:r>
              <a:rPr lang="tr-TR" sz="5400" dirty="0" smtClean="0">
                <a:latin typeface="Times New Roman" pitchFamily="18" charset="0"/>
                <a:cs typeface="Times New Roman" pitchFamily="18" charset="0"/>
              </a:rPr>
              <a:t>	</a:t>
            </a:r>
            <a:r>
              <a:rPr lang="tr-TR" sz="4000" dirty="0" smtClean="0">
                <a:latin typeface="Times New Roman" pitchFamily="18" charset="0"/>
                <a:cs typeface="Times New Roman" pitchFamily="18" charset="0"/>
              </a:rPr>
              <a:t>i. Maddî Anlamda Anayasa 	</a:t>
            </a:r>
          </a:p>
          <a:p>
            <a:pPr>
              <a:lnSpc>
                <a:spcPct val="200000"/>
              </a:lnSpc>
            </a:pPr>
            <a:r>
              <a:rPr lang="tr-TR" sz="4000" dirty="0" smtClean="0">
                <a:latin typeface="Times New Roman" pitchFamily="18" charset="0"/>
                <a:cs typeface="Times New Roman" pitchFamily="18" charset="0"/>
              </a:rPr>
              <a:t>	</a:t>
            </a:r>
            <a:r>
              <a:rPr lang="tr-TR" sz="4000" dirty="0" err="1" smtClean="0">
                <a:latin typeface="Times New Roman" pitchFamily="18" charset="0"/>
                <a:cs typeface="Times New Roman" pitchFamily="18" charset="0"/>
              </a:rPr>
              <a:t>ii</a:t>
            </a:r>
            <a:r>
              <a:rPr lang="tr-TR" sz="4000" dirty="0" smtClean="0">
                <a:latin typeface="Times New Roman" pitchFamily="18" charset="0"/>
                <a:cs typeface="Times New Roman" pitchFamily="18" charset="0"/>
              </a:rPr>
              <a:t>. Biçimsel Anlamda Anayasa</a:t>
            </a:r>
            <a:endParaRPr lang="tr-TR" sz="4000" dirty="0">
              <a:latin typeface="Times New Roman" pitchFamily="18" charset="0"/>
              <a:cs typeface="Times New Roman" pitchFamily="18" charset="0"/>
            </a:endParaRPr>
          </a:p>
          <a:p>
            <a:pPr>
              <a:lnSpc>
                <a:spcPct val="200000"/>
              </a:lnSpc>
            </a:pPr>
            <a:r>
              <a:rPr lang="tr-TR" sz="5400" dirty="0" smtClean="0">
                <a:latin typeface="Times New Roman" pitchFamily="18" charset="0"/>
                <a:cs typeface="Times New Roman" pitchFamily="18" charset="0"/>
              </a:rPr>
              <a:t>	</a:t>
            </a:r>
            <a:endParaRPr lang="tr-TR" sz="5400"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204324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294</TotalTime>
  <Words>213</Words>
  <Application>Microsoft Office PowerPoint</Application>
  <PresentationFormat>Custom</PresentationFormat>
  <Paragraphs>62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Teması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Ergun Özbudun, Demokrasiye Geçiş Sürecinde Anayasa  Yapımı, Bilgi Yayınevi, Ankara 1993.  Yavuz Atar, Demokrasilerde Anayasa Yapımı ve Anayasal  Değişimin Dinamikleri, Mimoza Yayıncılık, Konya 2000.  Kemal Gözler, Kurucu İktidar, Ekin Kitabevi, Bursa 1998.  Arend Lijphart, Çağdaş Demokrasiler, (çev. Ergun Özbudun -  Ersin Onulduran), Yetkin Yayınları, Ankara 1996, s. 162-165.   </vt:lpstr>
      <vt:lpstr>SORU ÖRNEKLERİ  1. Aşağıdaki kavramları açıklayınız:  a. Çerçeve anayasa  b. Yumuşak (esnek veya bükülgen) anayasa c. Türevsel (Talî) kurucu iktidar  d. Anayasal devlet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Anayasa Hukuku</dc:title>
  <dc:creator>Deniz POLAT</dc:creator>
  <cp:lastModifiedBy>Oden</cp:lastModifiedBy>
  <cp:revision>37</cp:revision>
  <dcterms:created xsi:type="dcterms:W3CDTF">2017-10-23T13:21:40Z</dcterms:created>
  <dcterms:modified xsi:type="dcterms:W3CDTF">2017-11-27T15:11:20Z</dcterms:modified>
</cp:coreProperties>
</file>