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22" d="100"/>
          <a:sy n="122" d="100"/>
        </p:scale>
        <p:origin x="-131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06E30-3F5D-4341-8ACE-9E9FBCAF825E}" type="datetimeFigureOut">
              <a:rPr lang="tr-TR" smtClean="0"/>
              <a:t>02.02.2017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12B24-F7E7-4355-8609-9497FC2311F3}"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358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18820" name="3 Slayt Numarası Yer Tutucusu"/>
          <p:cNvSpPr>
            <a:spLocks noGrp="1"/>
          </p:cNvSpPr>
          <p:nvPr>
            <p:ph type="sldNum" sz="quarter" idx="5"/>
          </p:nvPr>
        </p:nvSpPr>
        <p:spPr/>
        <p:txBody>
          <a:bodyPr/>
          <a:lstStyle/>
          <a:p>
            <a:pPr>
              <a:defRPr/>
            </a:pPr>
            <a:fld id="{8262B693-3F95-4E8B-84B1-80F7999B5671}" type="slidenum">
              <a:rPr lang="tr-TR" smtClean="0"/>
              <a:pPr>
                <a:defRPr/>
              </a:pPr>
              <a:t>1</a:t>
            </a:fld>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280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30084" name="3 Slayt Numarası Yer Tutucusu"/>
          <p:cNvSpPr>
            <a:spLocks noGrp="1"/>
          </p:cNvSpPr>
          <p:nvPr>
            <p:ph type="sldNum" sz="quarter" idx="5"/>
          </p:nvPr>
        </p:nvSpPr>
        <p:spPr/>
        <p:txBody>
          <a:bodyPr/>
          <a:lstStyle/>
          <a:p>
            <a:pPr>
              <a:defRPr/>
            </a:pPr>
            <a:fld id="{78459FDC-0331-4412-8CC2-C132682EBA1B}" type="slidenum">
              <a:rPr lang="tr-TR" smtClean="0"/>
              <a:pPr>
                <a:defRPr/>
              </a:pPr>
              <a:t>10</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382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31108" name="3 Slayt Numarası Yer Tutucusu"/>
          <p:cNvSpPr>
            <a:spLocks noGrp="1"/>
          </p:cNvSpPr>
          <p:nvPr>
            <p:ph type="sldNum" sz="quarter" idx="5"/>
          </p:nvPr>
        </p:nvSpPr>
        <p:spPr/>
        <p:txBody>
          <a:bodyPr/>
          <a:lstStyle/>
          <a:p>
            <a:pPr>
              <a:defRPr/>
            </a:pPr>
            <a:fld id="{6821B5DA-0805-4C61-8E37-24212EBCCE92}" type="slidenum">
              <a:rPr lang="tr-TR" smtClean="0"/>
              <a:pPr>
                <a:defRPr/>
              </a:pPr>
              <a:t>11</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485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36228" name="3 Slayt Numarası Yer Tutucusu"/>
          <p:cNvSpPr>
            <a:spLocks noGrp="1"/>
          </p:cNvSpPr>
          <p:nvPr>
            <p:ph type="sldNum" sz="quarter" idx="5"/>
          </p:nvPr>
        </p:nvSpPr>
        <p:spPr/>
        <p:txBody>
          <a:bodyPr/>
          <a:lstStyle/>
          <a:p>
            <a:pPr>
              <a:defRPr/>
            </a:pPr>
            <a:fld id="{EA3CABEF-B794-494B-9B47-C9591207BB1A}" type="slidenum">
              <a:rPr lang="tr-TR" smtClean="0"/>
              <a:pPr>
                <a:defRPr/>
              </a:pPr>
              <a:t>12</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587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37252" name="3 Slayt Numarası Yer Tutucusu"/>
          <p:cNvSpPr>
            <a:spLocks noGrp="1"/>
          </p:cNvSpPr>
          <p:nvPr>
            <p:ph type="sldNum" sz="quarter" idx="5"/>
          </p:nvPr>
        </p:nvSpPr>
        <p:spPr/>
        <p:txBody>
          <a:bodyPr/>
          <a:lstStyle/>
          <a:p>
            <a:pPr>
              <a:defRPr/>
            </a:pPr>
            <a:fld id="{0DB46B65-0354-4740-A382-2614A29214AE}" type="slidenum">
              <a:rPr lang="tr-TR" smtClean="0"/>
              <a:pPr>
                <a:defRPr/>
              </a:pPr>
              <a:t>13</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68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38276" name="3 Slayt Numarası Yer Tutucusu"/>
          <p:cNvSpPr>
            <a:spLocks noGrp="1"/>
          </p:cNvSpPr>
          <p:nvPr>
            <p:ph type="sldNum" sz="quarter" idx="5"/>
          </p:nvPr>
        </p:nvSpPr>
        <p:spPr/>
        <p:txBody>
          <a:bodyPr/>
          <a:lstStyle/>
          <a:p>
            <a:pPr>
              <a:defRPr/>
            </a:pPr>
            <a:fld id="{8EEC8500-F4A3-403D-9DF9-5D8CDEF79215}" type="slidenum">
              <a:rPr lang="tr-TR" smtClean="0"/>
              <a:pPr>
                <a:defRPr/>
              </a:pPr>
              <a:t>14</a:t>
            </a:fld>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TextEdit="1"/>
          </p:cNvSpPr>
          <p:nvPr>
            <p:ph type="sldImg"/>
          </p:nvPr>
        </p:nvSpPr>
        <p:spPr bwMode="auto">
          <a:noFill/>
          <a:ln>
            <a:solidFill>
              <a:srgbClr val="000000"/>
            </a:solidFill>
            <a:miter lim="800000"/>
            <a:headEnd/>
            <a:tailEnd/>
          </a:ln>
        </p:spPr>
      </p:sp>
      <p:sp>
        <p:nvSpPr>
          <p:cNvPr id="337923"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spect="1" noTextEdit="1"/>
          </p:cNvSpPr>
          <p:nvPr>
            <p:ph type="sldImg"/>
          </p:nvPr>
        </p:nvSpPr>
        <p:spPr bwMode="auto">
          <a:noFill/>
          <a:ln>
            <a:solidFill>
              <a:srgbClr val="000000"/>
            </a:solidFill>
            <a:miter lim="800000"/>
            <a:headEnd/>
            <a:tailEnd/>
          </a:ln>
        </p:spPr>
      </p:sp>
      <p:sp>
        <p:nvSpPr>
          <p:cNvPr id="338947"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TextEdit="1"/>
          </p:cNvSpPr>
          <p:nvPr>
            <p:ph type="sldImg"/>
          </p:nvPr>
        </p:nvSpPr>
        <p:spPr bwMode="auto">
          <a:noFill/>
          <a:ln>
            <a:solidFill>
              <a:srgbClr val="000000"/>
            </a:solidFill>
            <a:miter lim="800000"/>
            <a:headEnd/>
            <a:tailEnd/>
          </a:ln>
        </p:spPr>
      </p:sp>
      <p:sp>
        <p:nvSpPr>
          <p:cNvPr id="339971"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TextEdit="1"/>
          </p:cNvSpPr>
          <p:nvPr>
            <p:ph type="sldImg"/>
          </p:nvPr>
        </p:nvSpPr>
        <p:spPr bwMode="auto">
          <a:noFill/>
          <a:ln>
            <a:solidFill>
              <a:srgbClr val="000000"/>
            </a:solidFill>
            <a:miter lim="800000"/>
            <a:headEnd/>
            <a:tailEnd/>
          </a:ln>
        </p:spPr>
      </p:sp>
      <p:sp>
        <p:nvSpPr>
          <p:cNvPr id="340995"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TextEdit="1"/>
          </p:cNvSpPr>
          <p:nvPr>
            <p:ph type="sldImg"/>
          </p:nvPr>
        </p:nvSpPr>
        <p:spPr bwMode="auto">
          <a:noFill/>
          <a:ln>
            <a:solidFill>
              <a:srgbClr val="000000"/>
            </a:solidFill>
            <a:miter lim="800000"/>
            <a:headEnd/>
            <a:tailEnd/>
          </a:ln>
        </p:spPr>
      </p:sp>
      <p:sp>
        <p:nvSpPr>
          <p:cNvPr id="342019"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461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19844" name="3 Slayt Numarası Yer Tutucusu"/>
          <p:cNvSpPr>
            <a:spLocks noGrp="1"/>
          </p:cNvSpPr>
          <p:nvPr>
            <p:ph type="sldNum" sz="quarter" idx="5"/>
          </p:nvPr>
        </p:nvSpPr>
        <p:spPr/>
        <p:txBody>
          <a:bodyPr/>
          <a:lstStyle/>
          <a:p>
            <a:pPr>
              <a:defRPr/>
            </a:pPr>
            <a:fld id="{D602B849-86E5-41B5-8D30-D14B5115AF93}" type="slidenum">
              <a:rPr lang="tr-TR" smtClean="0"/>
              <a:pPr>
                <a:defRPr/>
              </a:pPr>
              <a:t>2</a:t>
            </a:fld>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TextEdit="1"/>
          </p:cNvSpPr>
          <p:nvPr>
            <p:ph type="sldImg"/>
          </p:nvPr>
        </p:nvSpPr>
        <p:spPr bwMode="auto">
          <a:noFill/>
          <a:ln>
            <a:solidFill>
              <a:srgbClr val="000000"/>
            </a:solidFill>
            <a:miter lim="800000"/>
            <a:headEnd/>
            <a:tailEnd/>
          </a:ln>
        </p:spPr>
      </p:sp>
      <p:sp>
        <p:nvSpPr>
          <p:cNvPr id="343043"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Rot="1" noChangeAspect="1" noTextEdit="1"/>
          </p:cNvSpPr>
          <p:nvPr>
            <p:ph type="sldImg"/>
          </p:nvPr>
        </p:nvSpPr>
        <p:spPr bwMode="auto">
          <a:noFill/>
          <a:ln>
            <a:solidFill>
              <a:srgbClr val="000000"/>
            </a:solidFill>
            <a:miter lim="800000"/>
            <a:headEnd/>
            <a:tailEnd/>
          </a:ln>
        </p:spPr>
      </p:sp>
      <p:sp>
        <p:nvSpPr>
          <p:cNvPr id="344067"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TextEdit="1"/>
          </p:cNvSpPr>
          <p:nvPr>
            <p:ph type="sldImg"/>
          </p:nvPr>
        </p:nvSpPr>
        <p:spPr bwMode="auto">
          <a:noFill/>
          <a:ln>
            <a:solidFill>
              <a:srgbClr val="000000"/>
            </a:solidFill>
            <a:miter lim="800000"/>
            <a:headEnd/>
            <a:tailEnd/>
          </a:ln>
        </p:spPr>
      </p:sp>
      <p:sp>
        <p:nvSpPr>
          <p:cNvPr id="345091"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TextEdit="1"/>
          </p:cNvSpPr>
          <p:nvPr>
            <p:ph type="sldImg"/>
          </p:nvPr>
        </p:nvSpPr>
        <p:spPr bwMode="auto">
          <a:noFill/>
          <a:ln>
            <a:solidFill>
              <a:srgbClr val="000000"/>
            </a:solidFill>
            <a:miter lim="800000"/>
            <a:headEnd/>
            <a:tailEnd/>
          </a:ln>
        </p:spPr>
      </p:sp>
      <p:sp>
        <p:nvSpPr>
          <p:cNvPr id="346115"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Rot="1" noChangeAspect="1" noTextEdit="1"/>
          </p:cNvSpPr>
          <p:nvPr>
            <p:ph type="sldImg"/>
          </p:nvPr>
        </p:nvSpPr>
        <p:spPr bwMode="auto">
          <a:noFill/>
          <a:ln>
            <a:solidFill>
              <a:srgbClr val="000000"/>
            </a:solidFill>
            <a:miter lim="800000"/>
            <a:headEnd/>
            <a:tailEnd/>
          </a:ln>
        </p:spPr>
      </p:sp>
      <p:sp>
        <p:nvSpPr>
          <p:cNvPr id="347139"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TextEdit="1"/>
          </p:cNvSpPr>
          <p:nvPr>
            <p:ph type="sldImg"/>
          </p:nvPr>
        </p:nvSpPr>
        <p:spPr bwMode="auto">
          <a:noFill/>
          <a:ln>
            <a:solidFill>
              <a:srgbClr val="000000"/>
            </a:solidFill>
            <a:miter lim="800000"/>
            <a:headEnd/>
            <a:tailEnd/>
          </a:ln>
        </p:spPr>
      </p:sp>
      <p:sp>
        <p:nvSpPr>
          <p:cNvPr id="348163"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Rot="1" noChangeAspect="1" noTextEdit="1"/>
          </p:cNvSpPr>
          <p:nvPr>
            <p:ph type="sldImg"/>
          </p:nvPr>
        </p:nvSpPr>
        <p:spPr bwMode="auto">
          <a:noFill/>
          <a:ln>
            <a:solidFill>
              <a:srgbClr val="000000"/>
            </a:solidFill>
            <a:miter lim="800000"/>
            <a:headEnd/>
            <a:tailEnd/>
          </a:ln>
        </p:spPr>
      </p:sp>
      <p:sp>
        <p:nvSpPr>
          <p:cNvPr id="349187"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TextEdit="1"/>
          </p:cNvSpPr>
          <p:nvPr>
            <p:ph type="sldImg"/>
          </p:nvPr>
        </p:nvSpPr>
        <p:spPr bwMode="auto">
          <a:noFill/>
          <a:ln>
            <a:solidFill>
              <a:srgbClr val="000000"/>
            </a:solidFill>
            <a:miter lim="800000"/>
            <a:headEnd/>
            <a:tailEnd/>
          </a:ln>
        </p:spPr>
      </p:sp>
      <p:sp>
        <p:nvSpPr>
          <p:cNvPr id="350211"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TextEdit="1"/>
          </p:cNvSpPr>
          <p:nvPr>
            <p:ph type="sldImg"/>
          </p:nvPr>
        </p:nvSpPr>
        <p:spPr bwMode="auto">
          <a:noFill/>
          <a:ln>
            <a:solidFill>
              <a:srgbClr val="000000"/>
            </a:solidFill>
            <a:miter lim="800000"/>
            <a:headEnd/>
            <a:tailEnd/>
          </a:ln>
        </p:spPr>
      </p:sp>
      <p:sp>
        <p:nvSpPr>
          <p:cNvPr id="351235"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TextEdit="1"/>
          </p:cNvSpPr>
          <p:nvPr>
            <p:ph type="sldImg"/>
          </p:nvPr>
        </p:nvSpPr>
        <p:spPr bwMode="auto">
          <a:noFill/>
          <a:ln>
            <a:solidFill>
              <a:srgbClr val="000000"/>
            </a:solidFill>
            <a:miter lim="800000"/>
            <a:headEnd/>
            <a:tailEnd/>
          </a:ln>
        </p:spPr>
      </p:sp>
      <p:sp>
        <p:nvSpPr>
          <p:cNvPr id="352259"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563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20868" name="3 Slayt Numarası Yer Tutucusu"/>
          <p:cNvSpPr>
            <a:spLocks noGrp="1"/>
          </p:cNvSpPr>
          <p:nvPr>
            <p:ph type="sldNum" sz="quarter" idx="5"/>
          </p:nvPr>
        </p:nvSpPr>
        <p:spPr/>
        <p:txBody>
          <a:bodyPr/>
          <a:lstStyle/>
          <a:p>
            <a:pPr>
              <a:defRPr/>
            </a:pPr>
            <a:fld id="{F26C916A-5D24-43FD-9B1D-BD1336056DB9}" type="slidenum">
              <a:rPr lang="tr-TR" smtClean="0"/>
              <a:pPr>
                <a:defRPr/>
              </a:pPr>
              <a:t>3</a:t>
            </a:fld>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TextEdit="1"/>
          </p:cNvSpPr>
          <p:nvPr>
            <p:ph type="sldImg"/>
          </p:nvPr>
        </p:nvSpPr>
        <p:spPr bwMode="auto">
          <a:noFill/>
          <a:ln>
            <a:solidFill>
              <a:srgbClr val="000000"/>
            </a:solidFill>
            <a:miter lim="800000"/>
            <a:headEnd/>
            <a:tailEnd/>
          </a:ln>
        </p:spPr>
      </p:sp>
      <p:sp>
        <p:nvSpPr>
          <p:cNvPr id="353283"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TextEdit="1"/>
          </p:cNvSpPr>
          <p:nvPr>
            <p:ph type="sldImg"/>
          </p:nvPr>
        </p:nvSpPr>
        <p:spPr bwMode="auto">
          <a:noFill/>
          <a:ln>
            <a:solidFill>
              <a:srgbClr val="000000"/>
            </a:solidFill>
            <a:miter lim="800000"/>
            <a:headEnd/>
            <a:tailEnd/>
          </a:ln>
        </p:spPr>
      </p:sp>
      <p:sp>
        <p:nvSpPr>
          <p:cNvPr id="354307"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665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21892" name="3 Slayt Numarası Yer Tutucusu"/>
          <p:cNvSpPr>
            <a:spLocks noGrp="1"/>
          </p:cNvSpPr>
          <p:nvPr>
            <p:ph type="sldNum" sz="quarter" idx="5"/>
          </p:nvPr>
        </p:nvSpPr>
        <p:spPr/>
        <p:txBody>
          <a:bodyPr/>
          <a:lstStyle/>
          <a:p>
            <a:pPr>
              <a:defRPr/>
            </a:pPr>
            <a:fld id="{FF3A6D0F-AF02-4B58-92DC-469B714AB767}" type="slidenum">
              <a:rPr lang="tr-TR" smtClean="0"/>
              <a:pPr>
                <a:defRPr/>
              </a:pPr>
              <a:t>4</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7683"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24964" name="3 Slayt Numarası Yer Tutucusu"/>
          <p:cNvSpPr>
            <a:spLocks noGrp="1"/>
          </p:cNvSpPr>
          <p:nvPr>
            <p:ph type="sldNum" sz="quarter" idx="5"/>
          </p:nvPr>
        </p:nvSpPr>
        <p:spPr/>
        <p:txBody>
          <a:bodyPr/>
          <a:lstStyle/>
          <a:p>
            <a:pPr>
              <a:defRPr/>
            </a:pPr>
            <a:fld id="{89B728D4-D21C-4707-A367-C8F30D636352}" type="slidenum">
              <a:rPr lang="tr-TR" smtClean="0"/>
              <a:pPr>
                <a:defRPr/>
              </a:pPr>
              <a:t>5</a:t>
            </a:fld>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87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25988" name="3 Slayt Numarası Yer Tutucusu"/>
          <p:cNvSpPr>
            <a:spLocks noGrp="1"/>
          </p:cNvSpPr>
          <p:nvPr>
            <p:ph type="sldNum" sz="quarter" idx="5"/>
          </p:nvPr>
        </p:nvSpPr>
        <p:spPr/>
        <p:txBody>
          <a:bodyPr/>
          <a:lstStyle/>
          <a:p>
            <a:pPr>
              <a:defRPr/>
            </a:pPr>
            <a:fld id="{B8C5E513-A349-438D-A38E-4D7923E170D6}" type="slidenum">
              <a:rPr lang="tr-TR" smtClean="0"/>
              <a:pPr>
                <a:defRPr/>
              </a:pPr>
              <a:t>6</a:t>
            </a:fld>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29731"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27012" name="3 Slayt Numarası Yer Tutucusu"/>
          <p:cNvSpPr>
            <a:spLocks noGrp="1"/>
          </p:cNvSpPr>
          <p:nvPr>
            <p:ph type="sldNum" sz="quarter" idx="5"/>
          </p:nvPr>
        </p:nvSpPr>
        <p:spPr/>
        <p:txBody>
          <a:bodyPr/>
          <a:lstStyle/>
          <a:p>
            <a:pPr>
              <a:defRPr/>
            </a:pPr>
            <a:fld id="{E7A679F4-0BA2-4861-B4BF-60C17E38EE5C}" type="slidenum">
              <a:rPr lang="tr-TR" smtClean="0"/>
              <a:pPr>
                <a:defRPr/>
              </a:pPr>
              <a:t>7</a:t>
            </a:fld>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0755"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28036" name="3 Slayt Numarası Yer Tutucusu"/>
          <p:cNvSpPr>
            <a:spLocks noGrp="1"/>
          </p:cNvSpPr>
          <p:nvPr>
            <p:ph type="sldNum" sz="quarter" idx="5"/>
          </p:nvPr>
        </p:nvSpPr>
        <p:spPr/>
        <p:txBody>
          <a:bodyPr/>
          <a:lstStyle/>
          <a:p>
            <a:pPr>
              <a:defRPr/>
            </a:pPr>
            <a:fld id="{7DD06578-7DD3-4E07-8C3A-827CD3D8F915}" type="slidenum">
              <a:rPr lang="tr-TR" smtClean="0"/>
              <a:pPr>
                <a:defRPr/>
              </a:pPr>
              <a:t>8</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33177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r-TR" smtClean="0"/>
          </a:p>
        </p:txBody>
      </p:sp>
      <p:sp>
        <p:nvSpPr>
          <p:cNvPr id="429060" name="3 Slayt Numarası Yer Tutucusu"/>
          <p:cNvSpPr>
            <a:spLocks noGrp="1"/>
          </p:cNvSpPr>
          <p:nvPr>
            <p:ph type="sldNum" sz="quarter" idx="5"/>
          </p:nvPr>
        </p:nvSpPr>
        <p:spPr/>
        <p:txBody>
          <a:bodyPr/>
          <a:lstStyle/>
          <a:p>
            <a:pPr>
              <a:defRPr/>
            </a:pPr>
            <a:fld id="{51DA03A6-0D48-4183-B201-6A58099D2135}" type="slidenum">
              <a:rPr lang="tr-TR" smtClean="0"/>
              <a:pPr>
                <a:defRPr/>
              </a:pPr>
              <a:t>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a:lvl1pPr>
          </a:lstStyle>
          <a:p>
            <a:pPr>
              <a:defRPr/>
            </a:pPr>
            <a:endParaRPr lang="tr-TR"/>
          </a:p>
        </p:txBody>
      </p:sp>
      <p:sp>
        <p:nvSpPr>
          <p:cNvPr id="6" name="Rectangle 6"/>
          <p:cNvSpPr>
            <a:spLocks noGrp="1" noChangeArrowheads="1"/>
          </p:cNvSpPr>
          <p:nvPr>
            <p:ph type="sldNum" sz="quarter" idx="12"/>
          </p:nvPr>
        </p:nvSpPr>
        <p:spPr/>
        <p:txBody>
          <a:bodyPr/>
          <a:lstStyle>
            <a:lvl1pPr>
              <a:defRPr/>
            </a:lvl1pPr>
          </a:lstStyle>
          <a:p>
            <a:pPr>
              <a:defRPr/>
            </a:pPr>
            <a:fld id="{4C99208B-B00E-4E56-A58E-08269BF9469B}"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02.02.2017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02.02.2017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tr.wikipedia.org/w/index.php?title=Ispanakgiller&amp;action=edit" TargetMode="External"/><Relationship Id="rId2" Type="http://schemas.openxmlformats.org/officeDocument/2006/relationships/hyperlink" Target="http://tr.wikipedia.org/wiki/%C5%9Eek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tr.wikipedia.org/wiki/Resim:Flag_of_Russia.svg" TargetMode="External"/><Relationship Id="rId13" Type="http://schemas.openxmlformats.org/officeDocument/2006/relationships/hyperlink" Target="http://tr.wikipedia.org/wiki/T%C3%BCrkiye" TargetMode="External"/><Relationship Id="rId18" Type="http://schemas.openxmlformats.org/officeDocument/2006/relationships/hyperlink" Target="http://tr.wikipedia.org/wiki/Resim:Flag_of_England.svg" TargetMode="External"/><Relationship Id="rId26" Type="http://schemas.openxmlformats.org/officeDocument/2006/relationships/image" Target="../media/image6.png"/><Relationship Id="rId3" Type="http://schemas.openxmlformats.org/officeDocument/2006/relationships/hyperlink" Target="http://tr.wikipedia.org/wiki/Fransa" TargetMode="External"/><Relationship Id="rId21" Type="http://schemas.openxmlformats.org/officeDocument/2006/relationships/hyperlink" Target="http://tr.wikipedia.org/wiki/%C4%B0spanya" TargetMode="External"/><Relationship Id="rId34" Type="http://schemas.openxmlformats.org/officeDocument/2006/relationships/hyperlink" Target="http://tr.wikipedia.org/wiki/Sakkaroz" TargetMode="External"/><Relationship Id="rId7" Type="http://schemas.openxmlformats.org/officeDocument/2006/relationships/hyperlink" Target="http://tr.wikipedia.org/wiki/Amerika" TargetMode="External"/><Relationship Id="rId12" Type="http://schemas.openxmlformats.org/officeDocument/2006/relationships/hyperlink" Target="http://tr.wikipedia.org/wiki/Resim:Flag_of_Turkey.svg" TargetMode="External"/><Relationship Id="rId17" Type="http://schemas.openxmlformats.org/officeDocument/2006/relationships/hyperlink" Target="http://tr.wikipedia.org/wiki/Polonya" TargetMode="External"/><Relationship Id="rId25" Type="http://schemas.openxmlformats.org/officeDocument/2006/relationships/image" Target="../media/image5.png"/><Relationship Id="rId33" Type="http://schemas.openxmlformats.org/officeDocument/2006/relationships/image" Target="../media/image13.png"/><Relationship Id="rId2" Type="http://schemas.openxmlformats.org/officeDocument/2006/relationships/hyperlink" Target="http://tr.wikipedia.org/wiki/Resim:Flag_of_France.svg" TargetMode="External"/><Relationship Id="rId16" Type="http://schemas.openxmlformats.org/officeDocument/2006/relationships/hyperlink" Target="http://tr.wikipedia.org/wiki/Resim:Flag_of_Poland.svg" TargetMode="External"/><Relationship Id="rId20" Type="http://schemas.openxmlformats.org/officeDocument/2006/relationships/hyperlink" Target="http://tr.wikipedia.org/wiki/Resim:Flag_of_Spain.svg" TargetMode="External"/><Relationship Id="rId29"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hyperlink" Target="http://tr.wikipedia.org/wiki/Resim:Flag_of_the_United_States.svg" TargetMode="External"/><Relationship Id="rId11" Type="http://schemas.openxmlformats.org/officeDocument/2006/relationships/hyperlink" Target="http://tr.wikipedia.org/wiki/Ukrayna" TargetMode="External"/><Relationship Id="rId24" Type="http://schemas.openxmlformats.org/officeDocument/2006/relationships/image" Target="../media/image4.png"/><Relationship Id="rId32" Type="http://schemas.openxmlformats.org/officeDocument/2006/relationships/image" Target="../media/image12.png"/><Relationship Id="rId5" Type="http://schemas.openxmlformats.org/officeDocument/2006/relationships/hyperlink" Target="http://tr.wikipedia.org/wiki/Almanya" TargetMode="External"/><Relationship Id="rId15" Type="http://schemas.openxmlformats.org/officeDocument/2006/relationships/hyperlink" Target="http://tr.wikipedia.org/wiki/%C4%B0talya" TargetMode="External"/><Relationship Id="rId23" Type="http://schemas.openxmlformats.org/officeDocument/2006/relationships/hyperlink" Target="http://faostat.fao.org/faostat/form?collection=Production.Crops.Primary&amp;Domain=Production&amp;servlet=1&amp;hasbulk=0&amp;version=ext&amp;language=EN" TargetMode="External"/><Relationship Id="rId28" Type="http://schemas.openxmlformats.org/officeDocument/2006/relationships/image" Target="../media/image8.png"/><Relationship Id="rId10" Type="http://schemas.openxmlformats.org/officeDocument/2006/relationships/hyperlink" Target="http://tr.wikipedia.org/wiki/Resim:Flag_of_Ukraine.svg" TargetMode="External"/><Relationship Id="rId19" Type="http://schemas.openxmlformats.org/officeDocument/2006/relationships/hyperlink" Target="http://tr.wikipedia.org/wiki/%C4%B0ngiltere" TargetMode="External"/><Relationship Id="rId31" Type="http://schemas.openxmlformats.org/officeDocument/2006/relationships/image" Target="../media/image11.png"/><Relationship Id="rId4" Type="http://schemas.openxmlformats.org/officeDocument/2006/relationships/hyperlink" Target="http://tr.wikipedia.org/wiki/Resim:Flag_of_Germany.svg" TargetMode="External"/><Relationship Id="rId9" Type="http://schemas.openxmlformats.org/officeDocument/2006/relationships/hyperlink" Target="http://tr.wikipedia.org/wiki/Rusya" TargetMode="External"/><Relationship Id="rId14" Type="http://schemas.openxmlformats.org/officeDocument/2006/relationships/hyperlink" Target="http://tr.wikipedia.org/wiki/Resim:Flag_of_Italy.svg" TargetMode="External"/><Relationship Id="rId22" Type="http://schemas.openxmlformats.org/officeDocument/2006/relationships/hyperlink" Target="http://tr.wikipedia.org/wiki/FAO" TargetMode="External"/><Relationship Id="rId27" Type="http://schemas.openxmlformats.org/officeDocument/2006/relationships/image" Target="../media/image7.png"/><Relationship Id="rId30" Type="http://schemas.openxmlformats.org/officeDocument/2006/relationships/image" Target="../media/image10.png"/><Relationship Id="rId35" Type="http://schemas.openxmlformats.org/officeDocument/2006/relationships/hyperlink" Target="http://tr.wikipedia.org/wiki/Tuz"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1"/>
          </p:nvPr>
        </p:nvSpPr>
        <p:spPr>
          <a:xfrm>
            <a:off x="0" y="260350"/>
            <a:ext cx="9144000" cy="6264275"/>
          </a:xfrm>
          <a:solidFill>
            <a:srgbClr val="FFC000"/>
          </a:solidFill>
        </p:spPr>
        <p:txBody>
          <a:bodyPr/>
          <a:lstStyle/>
          <a:p>
            <a:pPr eaLnBrk="1" hangingPunct="1">
              <a:buFontTx/>
              <a:buNone/>
            </a:pPr>
            <a:r>
              <a:rPr lang="pt-BR" b="1" smtClean="0">
                <a:solidFill>
                  <a:srgbClr val="FF0000"/>
                </a:solidFill>
              </a:rPr>
              <a:t>Ayçiçeği  Mildiyösü (  </a:t>
            </a:r>
            <a:r>
              <a:rPr lang="pt-BR" b="1" i="1" smtClean="0">
                <a:solidFill>
                  <a:srgbClr val="FF0000"/>
                </a:solidFill>
              </a:rPr>
              <a:t>Plasmopara halstedii</a:t>
            </a:r>
            <a:r>
              <a:rPr lang="pt-BR" b="1" smtClean="0">
                <a:solidFill>
                  <a:srgbClr val="FF0000"/>
                </a:solidFill>
              </a:rPr>
              <a:t>)</a:t>
            </a:r>
            <a:endParaRPr lang="pt-BR" smtClean="0">
              <a:solidFill>
                <a:srgbClr val="FF0000"/>
              </a:solidFill>
            </a:endParaRPr>
          </a:p>
          <a:p>
            <a:pPr algn="just" eaLnBrk="1" hangingPunct="1">
              <a:buFontTx/>
              <a:buNone/>
            </a:pPr>
            <a:r>
              <a:rPr lang="tr-TR" smtClean="0">
                <a:solidFill>
                  <a:srgbClr val="FF0000"/>
                </a:solidFill>
              </a:rPr>
              <a:t>  </a:t>
            </a:r>
          </a:p>
          <a:p>
            <a:pPr algn="just" eaLnBrk="1" hangingPunct="1">
              <a:buFontTx/>
              <a:buNone/>
            </a:pPr>
            <a:r>
              <a:rPr lang="tr-TR" smtClean="0"/>
              <a:t>  </a:t>
            </a:r>
            <a:r>
              <a:rPr lang="pt-BR" smtClean="0"/>
              <a:t>Ayçiçeği yapılan hemen her yerde rastlanır. </a:t>
            </a:r>
            <a:r>
              <a:rPr lang="en-US" smtClean="0"/>
              <a:t>Ayçiçeğinin en önemli hastalığıdır. Ülkemizde ilk olarak 1958 yılında Adapazarı’nda görülmüş ve 1970 yıllarında Marmara bölgesinde oldukça yaygınlaştığı   ( %96) belirtilmiştir. Karadeniz ve ege bölgeleride hastalıkla bulaşıktır. Etmenin hastalık yapması hava şartlarına sıkı sıkıya bağlı olduğundan hastalık bazı yıllarda hiç görülmiyebilir. </a:t>
            </a:r>
            <a:endParaRPr lang="tr-TR"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a:xfrm>
            <a:off x="250825" y="476250"/>
            <a:ext cx="8642350" cy="5976938"/>
          </a:xfrm>
          <a:solidFill>
            <a:srgbClr val="FFC000"/>
          </a:solidFill>
        </p:spPr>
        <p:txBody>
          <a:bodyPr/>
          <a:lstStyle/>
          <a:p>
            <a:pPr algn="just" eaLnBrk="1" hangingPunct="1">
              <a:lnSpc>
                <a:spcPct val="90000"/>
              </a:lnSpc>
              <a:buFontTx/>
              <a:buNone/>
            </a:pPr>
            <a:r>
              <a:rPr lang="tr-TR" b="1" smtClean="0"/>
              <a:t>   </a:t>
            </a:r>
            <a:r>
              <a:rPr lang="de-DE" b="1" smtClean="0">
                <a:solidFill>
                  <a:srgbClr val="FF0000"/>
                </a:solidFill>
              </a:rPr>
              <a:t>Ayçiçeğinde Sap dibi, gövde ve tabla Çürüklüğü: ( </a:t>
            </a:r>
            <a:r>
              <a:rPr lang="de-DE" b="1" i="1" smtClean="0">
                <a:solidFill>
                  <a:srgbClr val="FF0000"/>
                </a:solidFill>
              </a:rPr>
              <a:t>Sclerotinia sclerotiorum</a:t>
            </a:r>
            <a:r>
              <a:rPr lang="de-DE" smtClean="0">
                <a:solidFill>
                  <a:srgbClr val="FF0000"/>
                </a:solidFill>
              </a:rPr>
              <a:t> )</a:t>
            </a:r>
          </a:p>
          <a:p>
            <a:pPr algn="just" eaLnBrk="1" hangingPunct="1">
              <a:lnSpc>
                <a:spcPct val="90000"/>
              </a:lnSpc>
              <a:buFontTx/>
              <a:buNone/>
            </a:pPr>
            <a:r>
              <a:rPr lang="tr-TR" smtClean="0"/>
              <a:t>   </a:t>
            </a:r>
            <a:r>
              <a:rPr lang="de-DE" smtClean="0"/>
              <a:t>Ülkemizde tüm bölgelerde görülebilen bir hastalıktır. İlk belirtileri yaprakların hafifce sararıp solması şeklinde kendini gösterir. Solmuş bitkilerin toprağa yakın gövde kısmında kahverengimsi siyahlaşmalar gözlenir. Zamanla siyahlaşmaların üzerinde ve özellikle nemli havalarda fungusun beyaz miselyum örtüsü kendini gösterir. Daha ileri safhalarda beyaz misel örtüsü üzerinde oldukça büyük muntazam olmayan şekilde siyah sklerotiler oluşur. </a:t>
            </a:r>
            <a:endParaRPr lang="tr-T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a:xfrm>
            <a:off x="250825" y="260350"/>
            <a:ext cx="8893175" cy="6337300"/>
          </a:xfrm>
          <a:solidFill>
            <a:srgbClr val="FFC000"/>
          </a:solidFill>
        </p:spPr>
        <p:txBody>
          <a:bodyPr/>
          <a:lstStyle/>
          <a:p>
            <a:pPr algn="just" eaLnBrk="1" hangingPunct="1">
              <a:lnSpc>
                <a:spcPct val="90000"/>
              </a:lnSpc>
              <a:buFontTx/>
              <a:buNone/>
            </a:pPr>
            <a:r>
              <a:rPr lang="tr-TR" smtClean="0"/>
              <a:t>   </a:t>
            </a:r>
            <a:r>
              <a:rPr lang="de-DE" smtClean="0"/>
              <a:t>Fungus bitkinin gövedesinin iç kısmında da yani öz kısmında siyah sklerotilerini oluşturur. Çiceklenmeden sonra yüksek nem ve yağmurlu peryotlar hastalığın tablaya geçmesinede neden olur. Tablayıda çürütebilir. Çürümüş tabladaki tohum kabukları renk değiştirir ve soyulurlar. Sklerotiler tablada da oluşabilirler.</a:t>
            </a:r>
            <a:endParaRPr lang="de-DE" b="1" smtClean="0"/>
          </a:p>
          <a:p>
            <a:pPr algn="just" eaLnBrk="1" hangingPunct="1">
              <a:lnSpc>
                <a:spcPct val="90000"/>
              </a:lnSpc>
              <a:buFontTx/>
              <a:buNone/>
            </a:pPr>
            <a:r>
              <a:rPr lang="tr-TR" b="1" smtClean="0"/>
              <a:t>   </a:t>
            </a:r>
            <a:r>
              <a:rPr lang="de-DE" b="1" smtClean="0">
                <a:solidFill>
                  <a:schemeClr val="accent2"/>
                </a:solidFill>
              </a:rPr>
              <a:t>Hastalığın Biyolojisi:</a:t>
            </a:r>
            <a:r>
              <a:rPr lang="de-DE" b="1" smtClean="0"/>
              <a:t> </a:t>
            </a:r>
            <a:r>
              <a:rPr lang="de-DE" smtClean="0"/>
              <a:t>Fungus skleroti halinde toprakta yaşar. Çiftlik aletleriyle, hayvanlarla ve bulaşık tohumlarla yayılır. Sklerotiler toprakta kuru koşullarda 4-5 yıl nemli koşullarda daha az süreile canlı kalırlar.</a:t>
            </a:r>
            <a:r>
              <a:rPr lang="tr-TR"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250825" y="404813"/>
            <a:ext cx="8569325" cy="6048375"/>
          </a:xfrm>
          <a:solidFill>
            <a:srgbClr val="FFC000"/>
          </a:solidFill>
        </p:spPr>
        <p:txBody>
          <a:bodyPr/>
          <a:lstStyle/>
          <a:p>
            <a:pPr algn="just" eaLnBrk="1" hangingPunct="1">
              <a:buFontTx/>
              <a:buNone/>
            </a:pPr>
            <a:r>
              <a:rPr lang="tr-TR" smtClean="0"/>
              <a:t>  </a:t>
            </a:r>
            <a:r>
              <a:rPr lang="de-DE" smtClean="0"/>
              <a:t>Sklerotiler ilkbaharda çimlenerek ya miselyum yada apothecim oluşturur . İlk enfeksiyonlar bitkinin kök ve kök boğazından misel veya ascospor enfeksiyonu ile gerçekleşir. Enfesiyon bitkinin diğer kısımlarına da olabilir. </a:t>
            </a:r>
          </a:p>
          <a:p>
            <a:pPr algn="just" eaLnBrk="1" hangingPunct="1">
              <a:buFontTx/>
              <a:buNone/>
            </a:pPr>
            <a:r>
              <a:rPr lang="tr-TR" smtClean="0"/>
              <a:t>  </a:t>
            </a:r>
            <a:r>
              <a:rPr lang="de-DE" smtClean="0"/>
              <a:t> Hasatlık etmeni </a:t>
            </a:r>
            <a:r>
              <a:rPr lang="de-DE" b="1" i="1" smtClean="0"/>
              <a:t>Sclerotinia sclerotiorum</a:t>
            </a:r>
            <a:r>
              <a:rPr lang="de-DE" smtClean="0"/>
              <a:t> bitkide solgunluk, sap dibi, sap ( gövde) ve tablada çürüklük oluşturur. Bazen </a:t>
            </a:r>
            <a:r>
              <a:rPr lang="de-DE" b="1" i="1" smtClean="0"/>
              <a:t>Sclerotium rolfsii</a:t>
            </a:r>
            <a:r>
              <a:rPr lang="de-DE" smtClean="0"/>
              <a:t> de görülür. Bu da  solgunluk , sap dibi ve sap ta çürüklük yapabilir. </a:t>
            </a:r>
            <a:endParaRPr lang="tr-T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descr="Sclerotinia sclerotiorum"/>
          <p:cNvPicPr>
            <a:picLocks noChangeAspect="1" noChangeArrowheads="1"/>
          </p:cNvPicPr>
          <p:nvPr/>
        </p:nvPicPr>
        <p:blipFill>
          <a:blip r:embed="rId3"/>
          <a:srcRect/>
          <a:stretch>
            <a:fillRect/>
          </a:stretch>
        </p:blipFill>
        <p:spPr bwMode="auto">
          <a:xfrm>
            <a:off x="250825" y="260350"/>
            <a:ext cx="3889375" cy="6048375"/>
          </a:xfrm>
          <a:prstGeom prst="rect">
            <a:avLst/>
          </a:prstGeom>
          <a:noFill/>
          <a:ln w="9525">
            <a:noFill/>
            <a:miter lim="800000"/>
            <a:headEnd/>
            <a:tailEnd/>
          </a:ln>
        </p:spPr>
      </p:pic>
      <p:sp>
        <p:nvSpPr>
          <p:cNvPr id="103427" name="Rectangle 6"/>
          <p:cNvSpPr>
            <a:spLocks noChangeArrowheads="1"/>
          </p:cNvSpPr>
          <p:nvPr/>
        </p:nvSpPr>
        <p:spPr bwMode="auto">
          <a:xfrm>
            <a:off x="4500563" y="339725"/>
            <a:ext cx="4319587" cy="6070600"/>
          </a:xfrm>
          <a:prstGeom prst="rect">
            <a:avLst/>
          </a:prstGeom>
          <a:solidFill>
            <a:srgbClr val="FFC000"/>
          </a:solidFill>
          <a:ln w="9525">
            <a:noFill/>
            <a:miter lim="800000"/>
            <a:headEnd/>
            <a:tailEnd/>
          </a:ln>
        </p:spPr>
        <p:txBody>
          <a:bodyPr anchor="ctr">
            <a:spAutoFit/>
          </a:bodyPr>
          <a:lstStyle/>
          <a:p>
            <a:pPr algn="just"/>
            <a:r>
              <a:rPr lang="de-DE" sz="2800" b="1">
                <a:solidFill>
                  <a:schemeClr val="accent2"/>
                </a:solidFill>
              </a:rPr>
              <a:t>Savaşımı</a:t>
            </a:r>
            <a:r>
              <a:rPr lang="de-DE" sz="2800" b="1"/>
              <a:t>: </a:t>
            </a:r>
            <a:r>
              <a:rPr lang="de-DE" sz="2800"/>
              <a:t>Bu hastalıkla mücadele oldukça güçtür. Tahıl ve çeltikle ekim nöbeti yapılabilir. Sık ekimden kaçınma, hasta bitkilerin tarladan uzaklaştırılması, yabancıotların yok edilmesi gibi kültürel önlemler uygulanabilir. Toprak ilaçlaması PCNB ile yapılsada ekonomik olmayabilir.</a:t>
            </a:r>
            <a:endParaRPr lang="tr-TR" sz="2800"/>
          </a:p>
          <a:p>
            <a:pPr algn="just" eaLnBrk="0" hangingPunct="0"/>
            <a:endParaRPr lang="tr-TR" sz="2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idx="1"/>
          </p:nvPr>
        </p:nvSpPr>
        <p:spPr>
          <a:xfrm>
            <a:off x="457200" y="404813"/>
            <a:ext cx="8229600" cy="5976937"/>
          </a:xfrm>
          <a:solidFill>
            <a:srgbClr val="FFC000"/>
          </a:solidFill>
        </p:spPr>
        <p:txBody>
          <a:bodyPr/>
          <a:lstStyle/>
          <a:p>
            <a:pPr eaLnBrk="1" hangingPunct="1">
              <a:buFontTx/>
              <a:buNone/>
            </a:pPr>
            <a:r>
              <a:rPr lang="tr-TR" b="1" smtClean="0"/>
              <a:t>  </a:t>
            </a:r>
            <a:r>
              <a:rPr lang="de-DE" b="1" smtClean="0">
                <a:solidFill>
                  <a:srgbClr val="FF0000"/>
                </a:solidFill>
              </a:rPr>
              <a:t>Ayçiçeği Pası  ( </a:t>
            </a:r>
            <a:r>
              <a:rPr lang="de-DE" b="1" i="1" smtClean="0">
                <a:solidFill>
                  <a:srgbClr val="FF0000"/>
                </a:solidFill>
              </a:rPr>
              <a:t>Puccinia helianthi</a:t>
            </a:r>
            <a:r>
              <a:rPr lang="de-DE" smtClean="0">
                <a:solidFill>
                  <a:srgbClr val="FF0000"/>
                </a:solidFill>
              </a:rPr>
              <a:t> ) </a:t>
            </a:r>
            <a:r>
              <a:rPr lang="de-DE" b="1" smtClean="0">
                <a:solidFill>
                  <a:srgbClr val="FF0000"/>
                </a:solidFill>
              </a:rPr>
              <a:t>:</a:t>
            </a:r>
            <a:endParaRPr lang="de-DE" smtClean="0">
              <a:solidFill>
                <a:srgbClr val="FF0000"/>
              </a:solidFill>
            </a:endParaRPr>
          </a:p>
          <a:p>
            <a:pPr eaLnBrk="1" hangingPunct="1"/>
            <a:endParaRPr lang="tr-TR" smtClean="0">
              <a:solidFill>
                <a:srgbClr val="FF0000"/>
              </a:solidFill>
            </a:endParaRPr>
          </a:p>
          <a:p>
            <a:pPr algn="just" eaLnBrk="1" hangingPunct="1">
              <a:buFontTx/>
              <a:buNone/>
            </a:pPr>
            <a:r>
              <a:rPr lang="tr-TR" smtClean="0"/>
              <a:t>  </a:t>
            </a:r>
            <a:r>
              <a:rPr lang="de-DE" smtClean="0"/>
              <a:t>Trakya bölgesinde  mildiyöden sonra  ayçiçeğinde ikinci derecede önemli bir hastalıktır. Bu hastalık yapraklar üzerinde oluşan tarçın renkli püstüllerle karakterize edilir. Şiddetli enfeksiyonlarda ise gövde ve yaprak sapı üzerinde de görülür. Hastalıktan zarar görmüş ayçiçekleri zamanından önce olgunlaşırlar ve daneleri dolgun değildir.</a:t>
            </a:r>
            <a:endParaRPr lang="tr-T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idx="1"/>
          </p:nvPr>
        </p:nvSpPr>
        <p:spPr>
          <a:xfrm>
            <a:off x="0" y="0"/>
            <a:ext cx="9144000" cy="6524625"/>
          </a:xfrm>
          <a:solidFill>
            <a:srgbClr val="FFC000"/>
          </a:solidFill>
        </p:spPr>
        <p:txBody>
          <a:bodyPr/>
          <a:lstStyle/>
          <a:p>
            <a:pPr algn="just" eaLnBrk="1" hangingPunct="1">
              <a:buFontTx/>
              <a:buNone/>
            </a:pPr>
            <a:r>
              <a:rPr lang="tr-TR" b="1" smtClean="0"/>
              <a:t>  </a:t>
            </a:r>
            <a:r>
              <a:rPr lang="de-DE" b="1" smtClean="0">
                <a:solidFill>
                  <a:schemeClr val="accent2"/>
                </a:solidFill>
              </a:rPr>
              <a:t>Hastalığın Biyolojisi</a:t>
            </a:r>
            <a:r>
              <a:rPr lang="de-DE" b="1" smtClean="0"/>
              <a:t>: </a:t>
            </a:r>
            <a:r>
              <a:rPr lang="de-DE" smtClean="0"/>
              <a:t>Automacrocyclic pas türüdür. Yani tüm spor dönemleri ayçiçeğinde geçer. Pas genellikle çiçeklenmeye kadar görülmez Fakat bazı şartlarda örneğin çok geç ekimde , nemli havalarda daha erken çıkabilir. Önce yazlık üredosporlar görülür. Mevsim ilerledikçe kışı geçireceği koyu renkli teliosporlar oluşur. Fungus bitki artıkları üzerinde bu kalın çeperli, koyu renkli, iki hücreli teliosporları halinde kışı geçirir. İlkbaharda çimlenerek oluşan basidiosporlar genç bitkileri enfekte ederek spermagonium ve aecidiumları oluştururlar. </a:t>
            </a:r>
            <a:endParaRPr lang="tr-T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descr="P"/>
          <p:cNvPicPr>
            <a:picLocks noChangeAspect="1" noChangeArrowheads="1"/>
          </p:cNvPicPr>
          <p:nvPr/>
        </p:nvPicPr>
        <p:blipFill>
          <a:blip r:embed="rId2"/>
          <a:srcRect/>
          <a:stretch>
            <a:fillRect/>
          </a:stretch>
        </p:blipFill>
        <p:spPr bwMode="auto">
          <a:xfrm>
            <a:off x="155575" y="46038"/>
            <a:ext cx="8664575" cy="6551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idx="1"/>
          </p:nvPr>
        </p:nvSpPr>
        <p:spPr>
          <a:xfrm>
            <a:off x="457200" y="333375"/>
            <a:ext cx="8229600" cy="6264275"/>
          </a:xfrm>
          <a:solidFill>
            <a:srgbClr val="FFC000"/>
          </a:solidFill>
        </p:spPr>
        <p:txBody>
          <a:bodyPr/>
          <a:lstStyle/>
          <a:p>
            <a:pPr algn="just" eaLnBrk="1" hangingPunct="1">
              <a:buFontTx/>
              <a:buNone/>
            </a:pPr>
            <a:r>
              <a:rPr lang="tr-TR" smtClean="0"/>
              <a:t>  </a:t>
            </a:r>
            <a:r>
              <a:rPr lang="de-DE" smtClean="0"/>
              <a:t>Daha sonrada üredosporlar oluşur. Pasın  0 ve I ci spor dönemleri pek görülmez. Uygun şartlarda pas hızla çoğalır. Şiddetli enfeksiyonlar genellikle ağustos ayında ortaya çıkar. Normal olarak geç ekilen tarlalar erken ekilenlere nazaran daha fazla zarar görülür.</a:t>
            </a:r>
            <a:endParaRPr lang="de-DE" b="1" smtClean="0"/>
          </a:p>
          <a:p>
            <a:pPr algn="just" eaLnBrk="1" hangingPunct="1">
              <a:buFontTx/>
              <a:buNone/>
            </a:pPr>
            <a:r>
              <a:rPr lang="tr-TR" b="1" smtClean="0"/>
              <a:t>  </a:t>
            </a:r>
            <a:r>
              <a:rPr lang="de-DE" b="1" smtClean="0">
                <a:solidFill>
                  <a:schemeClr val="accent2"/>
                </a:solidFill>
              </a:rPr>
              <a:t>Savaşımı:</a:t>
            </a:r>
            <a:r>
              <a:rPr lang="de-DE" b="1" smtClean="0"/>
              <a:t> </a:t>
            </a:r>
            <a:r>
              <a:rPr lang="de-DE" smtClean="0"/>
              <a:t>Hastalığın mücadelesinde bitki artıklarının yok edilmesi ve dayanıklı çeşitler önerilmektedir.</a:t>
            </a:r>
            <a:endParaRPr lang="tr-T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250825" y="404813"/>
            <a:ext cx="8569325" cy="6119812"/>
          </a:xfrm>
          <a:solidFill>
            <a:srgbClr val="FFC000"/>
          </a:solidFill>
        </p:spPr>
        <p:txBody>
          <a:bodyPr/>
          <a:lstStyle/>
          <a:p>
            <a:pPr eaLnBrk="1" hangingPunct="1">
              <a:buFontTx/>
              <a:buNone/>
            </a:pPr>
            <a:r>
              <a:rPr lang="tr-TR" b="1" smtClean="0"/>
              <a:t>  </a:t>
            </a:r>
            <a:r>
              <a:rPr lang="de-DE" b="1" smtClean="0">
                <a:solidFill>
                  <a:srgbClr val="FF0000"/>
                </a:solidFill>
              </a:rPr>
              <a:t>Ayçiçeği Tabla Çürüklükleri:</a:t>
            </a:r>
          </a:p>
          <a:p>
            <a:pPr eaLnBrk="1" hangingPunct="1"/>
            <a:endParaRPr lang="tr-TR" b="1" smtClean="0"/>
          </a:p>
          <a:p>
            <a:pPr algn="just" eaLnBrk="1" hangingPunct="1">
              <a:buFontTx/>
              <a:buNone/>
            </a:pPr>
            <a:r>
              <a:rPr lang="tr-TR" b="1" smtClean="0"/>
              <a:t>  </a:t>
            </a:r>
            <a:r>
              <a:rPr lang="de-DE" b="1" smtClean="0"/>
              <a:t> </a:t>
            </a:r>
            <a:r>
              <a:rPr lang="de-DE" b="1" smtClean="0">
                <a:solidFill>
                  <a:schemeClr val="accent2"/>
                </a:solidFill>
              </a:rPr>
              <a:t>Gri Çürüklük</a:t>
            </a:r>
            <a:r>
              <a:rPr lang="de-DE" smtClean="0">
                <a:solidFill>
                  <a:schemeClr val="accent2"/>
                </a:solidFill>
              </a:rPr>
              <a:t>:</a:t>
            </a:r>
            <a:r>
              <a:rPr lang="de-DE" smtClean="0"/>
              <a:t>  Hastalık etmeni : </a:t>
            </a:r>
            <a:r>
              <a:rPr lang="de-DE" i="1" smtClean="0">
                <a:solidFill>
                  <a:schemeClr val="hlink"/>
                </a:solidFill>
              </a:rPr>
              <a:t>Botrytis</a:t>
            </a:r>
            <a:r>
              <a:rPr lang="de-DE" i="1" smtClean="0"/>
              <a:t> </a:t>
            </a:r>
            <a:r>
              <a:rPr lang="de-DE" i="1" smtClean="0">
                <a:solidFill>
                  <a:schemeClr val="hlink"/>
                </a:solidFill>
              </a:rPr>
              <a:t>cinerea</a:t>
            </a:r>
            <a:r>
              <a:rPr lang="de-DE" smtClean="0"/>
              <a:t>’ dır.</a:t>
            </a:r>
          </a:p>
          <a:p>
            <a:pPr algn="just" eaLnBrk="1" hangingPunct="1">
              <a:buFontTx/>
              <a:buNone/>
            </a:pPr>
            <a:r>
              <a:rPr lang="de-DE" smtClean="0"/>
              <a:t>   Karadeniz bölgesinde ve Marmarada yaygındır.Hastalık geç ekimde daha çok görülmüştür. Sapta ve tablalarda hastalık meydana getirmekte olup daha çok tablada etkili olmaktadır ve tablanın alt yüzünde gri renkte çürüme şeklinde görülmektedir. Tohumla taşınabilir.</a:t>
            </a:r>
            <a:endParaRPr lang="tr-TR"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0" y="404813"/>
            <a:ext cx="9144000" cy="5976937"/>
          </a:xfrm>
          <a:solidFill>
            <a:srgbClr val="FFC000"/>
          </a:solidFill>
        </p:spPr>
        <p:txBody>
          <a:bodyPr/>
          <a:lstStyle/>
          <a:p>
            <a:pPr algn="just" eaLnBrk="1" hangingPunct="1">
              <a:lnSpc>
                <a:spcPct val="90000"/>
              </a:lnSpc>
            </a:pPr>
            <a:r>
              <a:rPr lang="de-DE" b="1" smtClean="0">
                <a:solidFill>
                  <a:schemeClr val="accent2"/>
                </a:solidFill>
              </a:rPr>
              <a:t>Hastalığın Biyolojisi</a:t>
            </a:r>
            <a:r>
              <a:rPr lang="de-DE" smtClean="0">
                <a:solidFill>
                  <a:schemeClr val="accent2"/>
                </a:solidFill>
              </a:rPr>
              <a:t>: </a:t>
            </a:r>
            <a:r>
              <a:rPr lang="de-DE" smtClean="0"/>
              <a:t>Bitkilerin büyüme</a:t>
            </a:r>
            <a:r>
              <a:rPr lang="de-DE" smtClean="0">
                <a:solidFill>
                  <a:schemeClr val="accent2"/>
                </a:solidFill>
              </a:rPr>
              <a:t> </a:t>
            </a:r>
            <a:r>
              <a:rPr lang="de-DE" smtClean="0"/>
              <a:t>peryodu içinde her zaman etkili olabilmektedir. Ancak en etkili olduğu devre çiçek tablasının olgunlaştığı devredir. Epideminin direkt yağışlarla ilgili olduğu kaydedilmektedir. Fungus olmayan koşullarda skleroti oluşturur. Kışı bu şekilde yerde kalan bitki artıklarında skleroti halinde geçirir. Bazı araştırıcılar misel halinde de kışladığını bildirmektedirler. İlkbaharda sklerotiler çimlenerek miselyum ve konidileri oluşturur. Bulaşık tohumlada taşınabilir. Fungusun gelişmesi için en iyi ısı optimum 25 </a:t>
            </a:r>
            <a:r>
              <a:rPr lang="de-DE" baseline="30000" smtClean="0"/>
              <a:t>0</a:t>
            </a:r>
            <a:r>
              <a:rPr lang="de-DE" smtClean="0"/>
              <a:t>C dir</a:t>
            </a:r>
            <a:r>
              <a:rPr lang="tr-TR"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a:xfrm>
            <a:off x="250825" y="0"/>
            <a:ext cx="8642350" cy="6381750"/>
          </a:xfrm>
          <a:solidFill>
            <a:srgbClr val="FFC000"/>
          </a:solidFill>
        </p:spPr>
        <p:txBody>
          <a:bodyPr/>
          <a:lstStyle/>
          <a:p>
            <a:pPr algn="just" eaLnBrk="1" hangingPunct="1">
              <a:lnSpc>
                <a:spcPct val="90000"/>
              </a:lnSpc>
              <a:buFontTx/>
              <a:buNone/>
            </a:pPr>
            <a:r>
              <a:rPr lang="tr-TR" smtClean="0"/>
              <a:t>  </a:t>
            </a:r>
            <a:r>
              <a:rPr lang="en-US" smtClean="0"/>
              <a:t>Son yıllarda Tarım kredi kooperatifleri aracılığı ile Metalaxyl bileşimli ilaçlarla yapılan tohum ilaçlamaları sayesinde hastalık kontrol altına alınmış görülmektedir.</a:t>
            </a:r>
            <a:endParaRPr lang="en-US" b="1" smtClean="0"/>
          </a:p>
          <a:p>
            <a:pPr algn="just" eaLnBrk="1" hangingPunct="1">
              <a:lnSpc>
                <a:spcPct val="90000"/>
              </a:lnSpc>
              <a:buFontTx/>
              <a:buNone/>
            </a:pPr>
            <a:r>
              <a:rPr lang="tr-TR" b="1" smtClean="0"/>
              <a:t>   </a:t>
            </a:r>
            <a:r>
              <a:rPr lang="en-US" b="1" smtClean="0">
                <a:solidFill>
                  <a:schemeClr val="accent2"/>
                </a:solidFill>
              </a:rPr>
              <a:t>Hastalık  Belirtileri:</a:t>
            </a:r>
            <a:r>
              <a:rPr lang="en-US" b="1" smtClean="0"/>
              <a:t> </a:t>
            </a:r>
            <a:r>
              <a:rPr lang="en-US" smtClean="0"/>
              <a:t>Etmenin bitkiyi yakaladığı döneme göre değişmektedir. Etmen tohumlada taşınır. Ayrıca bitki artıkları üzerinde kışlayabildiğinden henüz toprak yüzeyine yeni çıkmış fidelerde çökerten belirtileri görülür. Bitkiler toprak yüzeyine devrilirler. Bu dönemi atlatan bitkilerde kök ve kökboğazı enfeksiyonları, sistemik enfeksiyonlar ve lokal yaprak lezyonları görülür. </a:t>
            </a:r>
            <a:endParaRPr lang="tr-T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250825" y="404813"/>
            <a:ext cx="8642350" cy="6119812"/>
          </a:xfrm>
          <a:solidFill>
            <a:srgbClr val="FFC000"/>
          </a:solidFill>
        </p:spPr>
        <p:txBody>
          <a:bodyPr/>
          <a:lstStyle/>
          <a:p>
            <a:pPr algn="just" eaLnBrk="1" hangingPunct="1">
              <a:buFontTx/>
              <a:buNone/>
            </a:pPr>
            <a:r>
              <a:rPr lang="tr-TR" smtClean="0"/>
              <a:t>  </a:t>
            </a:r>
            <a:r>
              <a:rPr lang="de-DE" smtClean="0"/>
              <a:t>Fungusun vegatatif gelişmesi için % 93 , sporulasyon için % 95 orantılı neme gereksinimi vardır. Sklerotileri siyah renkli, yüzeyleri pürüzlü ve konveksdir. </a:t>
            </a:r>
            <a:endParaRPr lang="de-DE" b="1" smtClean="0"/>
          </a:p>
          <a:p>
            <a:pPr algn="just" eaLnBrk="1" hangingPunct="1">
              <a:buFontTx/>
              <a:buNone/>
            </a:pPr>
            <a:r>
              <a:rPr lang="tr-TR" b="1" smtClean="0"/>
              <a:t>  </a:t>
            </a:r>
            <a:r>
              <a:rPr lang="de-DE" b="1" smtClean="0">
                <a:solidFill>
                  <a:schemeClr val="accent2"/>
                </a:solidFill>
              </a:rPr>
              <a:t>Savaşımı:</a:t>
            </a:r>
            <a:r>
              <a:rPr lang="de-DE" b="1" smtClean="0"/>
              <a:t> </a:t>
            </a:r>
            <a:r>
              <a:rPr lang="de-DE" smtClean="0"/>
              <a:t>Hastalıklı bitki artıklarının imhası, Ayçiçeklerinin sık ekilmemesi, hastalıksız tohum kullanmak ve erken ekim gibi kültürel önlemler yararlıdır. Etmen bitkiye yaralardan girdiği için bitkide yara açılmamasına özen gösterilmelidir. Tohum ilaçlaması yapılabilir. Benomyl  ve Carbendazim bu amaç için kullanılabilir. </a:t>
            </a:r>
            <a:endParaRPr lang="tr-T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250825" y="333375"/>
            <a:ext cx="8569325" cy="5903913"/>
          </a:xfrm>
          <a:solidFill>
            <a:srgbClr val="FFC000"/>
          </a:solidFill>
        </p:spPr>
        <p:txBody>
          <a:bodyPr/>
          <a:lstStyle/>
          <a:p>
            <a:pPr algn="just" eaLnBrk="1" hangingPunct="1">
              <a:lnSpc>
                <a:spcPct val="90000"/>
              </a:lnSpc>
              <a:buFontTx/>
              <a:buNone/>
            </a:pPr>
            <a:r>
              <a:rPr lang="tr-TR" smtClean="0"/>
              <a:t>  </a:t>
            </a:r>
            <a:r>
              <a:rPr lang="de-DE" smtClean="0"/>
              <a:t> </a:t>
            </a:r>
            <a:r>
              <a:rPr lang="de-DE" b="1" smtClean="0">
                <a:solidFill>
                  <a:srgbClr val="FF0000"/>
                </a:solidFill>
              </a:rPr>
              <a:t>Rhizopus Tabla Çürüklüğü</a:t>
            </a:r>
            <a:r>
              <a:rPr lang="de-DE" smtClean="0">
                <a:solidFill>
                  <a:srgbClr val="FF0000"/>
                </a:solidFill>
              </a:rPr>
              <a:t>:</a:t>
            </a:r>
            <a:endParaRPr lang="tr-TR" smtClean="0">
              <a:solidFill>
                <a:srgbClr val="FF0000"/>
              </a:solidFill>
            </a:endParaRPr>
          </a:p>
          <a:p>
            <a:pPr algn="just" eaLnBrk="1" hangingPunct="1">
              <a:lnSpc>
                <a:spcPct val="90000"/>
              </a:lnSpc>
              <a:buFontTx/>
              <a:buNone/>
            </a:pPr>
            <a:r>
              <a:rPr lang="de-DE" smtClean="0"/>
              <a:t>  Hastalık etmeni </a:t>
            </a:r>
            <a:r>
              <a:rPr lang="de-DE" i="1" smtClean="0">
                <a:solidFill>
                  <a:schemeClr val="hlink"/>
                </a:solidFill>
              </a:rPr>
              <a:t>Rhizopus stolonifer,</a:t>
            </a:r>
            <a:r>
              <a:rPr lang="de-DE" i="1" smtClean="0"/>
              <a:t> </a:t>
            </a:r>
            <a:r>
              <a:rPr lang="de-DE" i="1" smtClean="0">
                <a:solidFill>
                  <a:schemeClr val="hlink"/>
                </a:solidFill>
              </a:rPr>
              <a:t>Rhizopus nodosus, R..</a:t>
            </a:r>
            <a:r>
              <a:rPr lang="de-DE" smtClean="0">
                <a:solidFill>
                  <a:schemeClr val="hlink"/>
                </a:solidFill>
              </a:rPr>
              <a:t> sp.</a:t>
            </a:r>
            <a:r>
              <a:rPr lang="de-DE" smtClean="0"/>
              <a:t> </a:t>
            </a:r>
          </a:p>
          <a:p>
            <a:pPr algn="just" eaLnBrk="1" hangingPunct="1">
              <a:lnSpc>
                <a:spcPct val="90000"/>
              </a:lnSpc>
              <a:buFontTx/>
              <a:buNone/>
            </a:pPr>
            <a:r>
              <a:rPr lang="de-DE" smtClean="0"/>
              <a:t>   Çiçeklerin veya olgun tablanın arkasında kahverengi nokta halinde görülür ve süratle yayılır. Çürüklük tohum tablasının bir kısmında veya tablanın dışında ve öz dokularında meydana gelir. Tohumların bazıları dökülür ve bunlar acı bir tad bırakır. Eğer çürüklük çiçek sapına geçerse tabla düşer. Simptomlar çiçek olgunlaştıktan sonra görülmektedir.</a:t>
            </a:r>
            <a:endParaRPr lang="tr-TR"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0" y="404813"/>
            <a:ext cx="8893175" cy="6119812"/>
          </a:xfrm>
          <a:solidFill>
            <a:srgbClr val="FFC000"/>
          </a:solidFill>
        </p:spPr>
        <p:txBody>
          <a:bodyPr/>
          <a:lstStyle/>
          <a:p>
            <a:pPr algn="just" eaLnBrk="1" hangingPunct="1">
              <a:lnSpc>
                <a:spcPct val="90000"/>
              </a:lnSpc>
              <a:buFontTx/>
              <a:buNone/>
            </a:pPr>
            <a:r>
              <a:rPr lang="tr-TR" sz="2800" b="1" smtClean="0"/>
              <a:t>   </a:t>
            </a:r>
            <a:r>
              <a:rPr lang="de-DE" sz="2800" b="1" smtClean="0">
                <a:solidFill>
                  <a:schemeClr val="accent2"/>
                </a:solidFill>
              </a:rPr>
              <a:t>Hastalığın Biyolojisi</a:t>
            </a:r>
            <a:r>
              <a:rPr lang="de-DE" sz="2800" b="1" smtClean="0"/>
              <a:t>:</a:t>
            </a:r>
            <a:r>
              <a:rPr lang="de-DE" sz="2800" smtClean="0"/>
              <a:t> Fungus ertesi yıla tohumla veya hastalıklı bitki artıkları ile geçer. İlkbaharda enfeksiyon  Rhizopus sporlarının havadan taşınması ile ve topraktaki bulaşık bitki artıklarının kuşlar tarafından tablaya taşınması ile meydana gelir. Enfeksiyon çiçeklenmeden sonra ve yaralardan olmaktadır. Gelişmesi için olgun dokuya gereksinme gösterir. Yağışlı havalarda enfeksiyon daha fazladır. Çürüklük  gövde içinde yayılabilir ve tohum tablasını öldürebilir. Tohum teşekkülüne engel olabilir. Tohumun çimlenme özelliği kaybolur.</a:t>
            </a:r>
            <a:endParaRPr lang="de-DE" sz="2800" b="1" smtClean="0"/>
          </a:p>
          <a:p>
            <a:pPr algn="just" eaLnBrk="1" hangingPunct="1">
              <a:lnSpc>
                <a:spcPct val="90000"/>
              </a:lnSpc>
              <a:buFontTx/>
              <a:buNone/>
            </a:pPr>
            <a:r>
              <a:rPr lang="tr-TR" sz="2800" b="1" smtClean="0"/>
              <a:t>   </a:t>
            </a:r>
            <a:r>
              <a:rPr lang="de-DE" sz="2800" b="1" smtClean="0">
                <a:solidFill>
                  <a:schemeClr val="accent2"/>
                </a:solidFill>
              </a:rPr>
              <a:t>Savaşımı</a:t>
            </a:r>
            <a:r>
              <a:rPr lang="de-DE" sz="2800" b="1" smtClean="0"/>
              <a:t>:</a:t>
            </a:r>
            <a:r>
              <a:rPr lang="de-DE" sz="2800" smtClean="0"/>
              <a:t> Temiz tohum kullanmalı, ekim nöbeti uygulanmalı, taban arazide ayçiçeği yetiştiriciliği yapılmamalıdır. </a:t>
            </a:r>
            <a:endParaRPr lang="tr-TR"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0" y="260350"/>
            <a:ext cx="8893175" cy="6192838"/>
          </a:xfrm>
          <a:solidFill>
            <a:srgbClr val="FFC000"/>
          </a:solidFill>
        </p:spPr>
        <p:txBody>
          <a:bodyPr/>
          <a:lstStyle/>
          <a:p>
            <a:pPr eaLnBrk="1" hangingPunct="1">
              <a:buFontTx/>
              <a:buNone/>
            </a:pPr>
            <a:r>
              <a:rPr lang="tr-TR" sz="2800" b="1" smtClean="0"/>
              <a:t>   </a:t>
            </a:r>
            <a:r>
              <a:rPr lang="pt-BR" sz="2800" b="1" smtClean="0">
                <a:solidFill>
                  <a:srgbClr val="FF0000"/>
                </a:solidFill>
              </a:rPr>
              <a:t>Alternaria Yaprak Lekesi</a:t>
            </a:r>
            <a:r>
              <a:rPr lang="pt-BR" sz="2800" b="1" smtClean="0"/>
              <a:t>: </a:t>
            </a:r>
            <a:r>
              <a:rPr lang="pt-BR" sz="2800" smtClean="0"/>
              <a:t>Hastalık etmeni  </a:t>
            </a:r>
            <a:r>
              <a:rPr lang="pt-BR" sz="2800" i="1" smtClean="0">
                <a:solidFill>
                  <a:schemeClr val="hlink"/>
                </a:solidFill>
              </a:rPr>
              <a:t>Alternari alternata, Alternaria helianthi</a:t>
            </a:r>
            <a:endParaRPr lang="pt-BR" sz="2800" smtClean="0">
              <a:solidFill>
                <a:schemeClr val="hlink"/>
              </a:solidFill>
            </a:endParaRPr>
          </a:p>
          <a:p>
            <a:pPr algn="just" eaLnBrk="1" hangingPunct="1">
              <a:buFontTx/>
              <a:buNone/>
            </a:pPr>
            <a:r>
              <a:rPr lang="tr-TR" sz="2800" smtClean="0"/>
              <a:t>   </a:t>
            </a:r>
            <a:r>
              <a:rPr lang="pt-BR" sz="2800" smtClean="0"/>
              <a:t>Marmara bölgesinde yaygın olarak görülür. Hastalık bilhassa yaşlı alt yapraklarda görülür. Lekeler önce yuvarlak daha sonra lekeler büyüdükçe yaprak damarları tarafından sınırlandığı için köşeli bir durum alır. Sonra tüm yaprağı kaplar. Lekelerin ortası koyu kahverengi veya sarımsıdır. Çok kere lekeler dar klorotik bir kuşakla çevrilidir.</a:t>
            </a:r>
            <a:r>
              <a:rPr lang="tr-TR" sz="2800" i="1" smtClean="0"/>
              <a:t>A</a:t>
            </a:r>
            <a:r>
              <a:rPr lang="tr-TR" sz="2800" smtClean="0"/>
              <a:t>. </a:t>
            </a:r>
            <a:r>
              <a:rPr lang="tr-TR" sz="2800" i="1" smtClean="0"/>
              <a:t>helianthi’</a:t>
            </a:r>
            <a:r>
              <a:rPr lang="tr-TR" sz="2800" smtClean="0"/>
              <a:t>de ise daha küçük köşeli siyah leke oluşturur.</a:t>
            </a:r>
            <a:r>
              <a:rPr lang="pt-BR" sz="2800" smtClean="0"/>
              <a:t> Saplarda ve tabladaki lekeler uzunumsu bir şekildedir. Şiddetli enfeksiyonlarda çiçek tablaları çürür.</a:t>
            </a:r>
            <a:endParaRPr lang="tr-TR" sz="28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23850" y="404813"/>
            <a:ext cx="8362950" cy="5976937"/>
          </a:xfrm>
          <a:solidFill>
            <a:srgbClr val="FFC000"/>
          </a:solidFill>
        </p:spPr>
        <p:txBody>
          <a:bodyPr/>
          <a:lstStyle/>
          <a:p>
            <a:pPr algn="just" eaLnBrk="1" hangingPunct="1">
              <a:buFontTx/>
              <a:buNone/>
            </a:pPr>
            <a:r>
              <a:rPr lang="tr-TR" b="1" smtClean="0"/>
              <a:t>   </a:t>
            </a:r>
            <a:r>
              <a:rPr lang="pt-BR" b="1" smtClean="0">
                <a:solidFill>
                  <a:schemeClr val="accent2"/>
                </a:solidFill>
              </a:rPr>
              <a:t>Hastalığın Biyolojisi:</a:t>
            </a:r>
            <a:r>
              <a:rPr lang="pt-BR" b="1" smtClean="0"/>
              <a:t> </a:t>
            </a:r>
            <a:r>
              <a:rPr lang="pt-BR" smtClean="0"/>
              <a:t>Etmen könidi veya misel halinde kışı geçirir. Tohumlada taşınır. Hastalık etmeni bazen bitkide sistemik olarakta ilerleyebilir.</a:t>
            </a:r>
            <a:endParaRPr lang="pt-BR" b="1" smtClean="0"/>
          </a:p>
          <a:p>
            <a:pPr algn="just" eaLnBrk="1" hangingPunct="1">
              <a:buFontTx/>
              <a:buNone/>
            </a:pPr>
            <a:r>
              <a:rPr lang="tr-TR" b="1" smtClean="0"/>
              <a:t>   </a:t>
            </a:r>
            <a:r>
              <a:rPr lang="pt-BR" b="1" smtClean="0">
                <a:solidFill>
                  <a:schemeClr val="accent2"/>
                </a:solidFill>
              </a:rPr>
              <a:t>Savaşımı:</a:t>
            </a:r>
            <a:r>
              <a:rPr lang="pt-BR" b="1" smtClean="0"/>
              <a:t> </a:t>
            </a:r>
            <a:r>
              <a:rPr lang="pt-BR" smtClean="0"/>
              <a:t>Fazla nemden kaçınılmalı, hastalıklı bitkiler ortadan kaldırılmalı, Hastalıksız tohum kullanılmalıdır. Tohum ilaçlaması olarak Thiram, maneb , mancozeb , benomyl veya Carbendazim terkibli ilaçlar kullanılabilir.</a:t>
            </a:r>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6" descr="sugarbeet3"/>
          <p:cNvPicPr>
            <a:picLocks noChangeAspect="1" noChangeArrowheads="1"/>
          </p:cNvPicPr>
          <p:nvPr>
            <p:ph type="body" idx="1"/>
          </p:nvPr>
        </p:nvPicPr>
        <p:blipFill>
          <a:blip r:embed="rId2"/>
          <a:srcRect/>
          <a:stretch>
            <a:fillRect/>
          </a:stretch>
        </p:blipFill>
        <p:spPr>
          <a:xfrm>
            <a:off x="250825" y="201613"/>
            <a:ext cx="8642350" cy="6180137"/>
          </a:xfrm>
          <a:noFill/>
        </p:spPr>
      </p:pic>
      <p:sp>
        <p:nvSpPr>
          <p:cNvPr id="115715" name="Rectangle 7"/>
          <p:cNvSpPr>
            <a:spLocks noChangeArrowheads="1"/>
          </p:cNvSpPr>
          <p:nvPr/>
        </p:nvSpPr>
        <p:spPr bwMode="auto">
          <a:xfrm>
            <a:off x="1476375" y="476250"/>
            <a:ext cx="5854700" cy="519113"/>
          </a:xfrm>
          <a:prstGeom prst="rect">
            <a:avLst/>
          </a:prstGeom>
          <a:noFill/>
          <a:ln w="9525">
            <a:noFill/>
            <a:miter lim="800000"/>
            <a:headEnd/>
            <a:tailEnd/>
          </a:ln>
        </p:spPr>
        <p:txBody>
          <a:bodyPr wrap="none">
            <a:spAutoFit/>
          </a:bodyPr>
          <a:lstStyle/>
          <a:p>
            <a:pPr eaLnBrk="0" hangingPunct="0"/>
            <a:r>
              <a:rPr lang="tr-TR" sz="2800" b="1"/>
              <a:t>ŞEKER PANCARI HASTALIKLARI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457200" y="692150"/>
            <a:ext cx="8229600" cy="5434013"/>
          </a:xfrm>
          <a:solidFill>
            <a:srgbClr val="FFC000"/>
          </a:solidFill>
        </p:spPr>
        <p:txBody>
          <a:bodyPr/>
          <a:lstStyle/>
          <a:p>
            <a:pPr algn="just" eaLnBrk="1" hangingPunct="1">
              <a:buFontTx/>
              <a:buNone/>
            </a:pPr>
            <a:r>
              <a:rPr lang="tr-TR" sz="2800" b="1" smtClean="0"/>
              <a:t>  Şekerpancarı</a:t>
            </a:r>
            <a:r>
              <a:rPr lang="tr-TR" sz="2800" smtClean="0"/>
              <a:t> (</a:t>
            </a:r>
            <a:r>
              <a:rPr lang="tr-TR" sz="2800" i="1" smtClean="0"/>
              <a:t>Beta vulgaris var. saccharifera</a:t>
            </a:r>
            <a:r>
              <a:rPr lang="tr-TR" sz="2800" smtClean="0"/>
              <a:t> ), etli kökünden </a:t>
            </a:r>
            <a:r>
              <a:rPr lang="tr-TR" sz="2800" smtClean="0">
                <a:hlinkClick r:id="rId2" tooltip="Şeker"/>
              </a:rPr>
              <a:t>şeker</a:t>
            </a:r>
            <a:r>
              <a:rPr lang="tr-TR" sz="2800" smtClean="0"/>
              <a:t> elde edilen, </a:t>
            </a:r>
            <a:r>
              <a:rPr lang="tr-TR" sz="2800" smtClean="0">
                <a:hlinkClick r:id="rId3" tooltip="Ispanakgiller"/>
              </a:rPr>
              <a:t>ıspanakgiller</a:t>
            </a:r>
            <a:r>
              <a:rPr lang="tr-TR" sz="2800" smtClean="0"/>
              <a:t> familyasından 2 yıllık tarım bitkisi. 1 yıl vejetatif organları 2. yıl ise generatif organları gelişir. Tohumları bileşik halde bulunur.</a:t>
            </a:r>
          </a:p>
          <a:p>
            <a:pPr algn="just" eaLnBrk="1" hangingPunct="1">
              <a:buFontTx/>
              <a:buNone/>
            </a:pPr>
            <a:r>
              <a:rPr lang="tr-TR" sz="2800" smtClean="0"/>
              <a:t>   Boyu yetiştiği yere, iklime ve türüne göre 85-180 cm arasında değişmektedir. Avrupa Birliği, ABD ve Rusya dünya üretiminde ilk üç sırayı alır. Ticari bir bitkidir. Dünyada şeker üretiminin %30'u şeker pancarından elde edilir.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716" name="Group 76"/>
          <p:cNvGraphicFramePr>
            <a:graphicFrameLocks noGrp="1"/>
          </p:cNvGraphicFramePr>
          <p:nvPr/>
        </p:nvGraphicFramePr>
        <p:xfrm>
          <a:off x="539750" y="765175"/>
          <a:ext cx="4608513" cy="5048256"/>
        </p:xfrm>
        <a:graphic>
          <a:graphicData uri="http://schemas.openxmlformats.org/drawingml/2006/table">
            <a:tbl>
              <a:tblPr/>
              <a:tblGrid>
                <a:gridCol w="3960813"/>
                <a:gridCol w="647700"/>
              </a:tblGrid>
              <a:tr h="647700">
                <a:tc gridSpan="2">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En çok üretim yapan ülkeler</a:t>
                      </a:r>
                      <a:br>
                        <a:rPr kumimoji="0" lang="tr-TR" sz="1800" b="1" i="0" u="none" strike="noStrike" cap="none" normalizeH="0" baseline="0" dirty="0" smtClean="0">
                          <a:ln>
                            <a:noFill/>
                          </a:ln>
                          <a:solidFill>
                            <a:schemeClr val="tx1"/>
                          </a:solidFill>
                          <a:effectLst/>
                          <a:latin typeface="Arial" charset="0"/>
                        </a:rPr>
                      </a:br>
                      <a:r>
                        <a:rPr kumimoji="0" lang="tr-TR" sz="1800" b="1" i="0" u="none" strike="noStrike" cap="none" normalizeH="0" baseline="0" dirty="0" smtClean="0">
                          <a:ln>
                            <a:noFill/>
                          </a:ln>
                          <a:solidFill>
                            <a:schemeClr val="tx1"/>
                          </a:solidFill>
                          <a:effectLst/>
                          <a:latin typeface="Arial" charset="0"/>
                        </a:rPr>
                        <a:t>(milyon ton)</a:t>
                      </a:r>
                      <a:endParaRPr kumimoji="0" lang="tr-TR" sz="18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cap="flat">
                      <a:noFill/>
                    </a:lnT>
                    <a:lnB>
                      <a:noFill/>
                    </a:lnB>
                    <a:lnTlToBr>
                      <a:noFill/>
                    </a:lnTlToBr>
                    <a:lnBlToTr>
                      <a:noFill/>
                    </a:lnBlToTr>
                    <a:solidFill>
                      <a:srgbClr val="FFC000"/>
                    </a:solidFill>
                  </a:tcPr>
                </a:tc>
                <a:tc hMerge="1">
                  <a:txBody>
                    <a:bodyPr/>
                    <a:lstStyle/>
                    <a:p>
                      <a:endParaRPr lang="tr-TR"/>
                    </a:p>
                  </a:txBody>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2"/>
                        </a:rPr>
                        <a:t>  </a:t>
                      </a:r>
                      <a:r>
                        <a:rPr kumimoji="0" lang="tr-TR" sz="12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3" tooltip="Fransa"/>
                        </a:rPr>
                        <a:t>Fransa</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29</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4"/>
                        </a:rPr>
                        <a:t>  </a:t>
                      </a:r>
                      <a:r>
                        <a:rPr kumimoji="0" lang="tr-TR" sz="10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5" tooltip="Almanya"/>
                        </a:rPr>
                        <a:t>Almanya</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25</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6"/>
                        </a:rPr>
                        <a:t>  </a:t>
                      </a:r>
                      <a:r>
                        <a:rPr kumimoji="0" lang="tr-TR" sz="9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7" tooltip="Amerika"/>
                        </a:rPr>
                        <a:t>Amerika</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25</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8"/>
                        </a:rPr>
                        <a:t>  </a:t>
                      </a:r>
                      <a:r>
                        <a:rPr kumimoji="0" lang="tr-TR" sz="12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9" tooltip="Rusya"/>
                        </a:rPr>
                        <a:t>Rusya</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22</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10"/>
                        </a:rPr>
                        <a:t>  </a:t>
                      </a:r>
                      <a:r>
                        <a:rPr kumimoji="0" lang="tr-TR" sz="12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11" tooltip="Ukrayna"/>
                        </a:rPr>
                        <a:t>Ukrayna</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16</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12"/>
                        </a:rPr>
                        <a:t>  </a:t>
                      </a:r>
                      <a:r>
                        <a:rPr kumimoji="0" lang="tr-TR" sz="12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13" tooltip="Türkiye"/>
                        </a:rPr>
                        <a:t>Türkiye</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14</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14"/>
                        </a:rPr>
                        <a:t>  </a:t>
                      </a:r>
                      <a:r>
                        <a:rPr kumimoji="0" lang="tr-TR" sz="12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15" tooltip="İtalya"/>
                        </a:rPr>
                        <a:t>İtalya</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12</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16"/>
                        </a:rPr>
                        <a:t>  </a:t>
                      </a:r>
                      <a:r>
                        <a:rPr kumimoji="0" lang="tr-TR" sz="11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17" tooltip="Polonya"/>
                        </a:rPr>
                        <a:t>Polonya</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11</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18"/>
                        </a:rPr>
                        <a:t>  </a:t>
                      </a:r>
                      <a:r>
                        <a:rPr kumimoji="0" lang="tr-TR" sz="10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19" tooltip="İngiltere"/>
                        </a:rPr>
                        <a:t>İngiltere</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8</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smtClean="0">
                          <a:ln>
                            <a:noFill/>
                          </a:ln>
                          <a:solidFill>
                            <a:schemeClr val="tx1"/>
                          </a:solidFill>
                          <a:effectLst/>
                          <a:latin typeface="Arial" charset="0"/>
                          <a:hlinkClick r:id="rId20"/>
                        </a:rPr>
                        <a:t>  </a:t>
                      </a:r>
                      <a:r>
                        <a:rPr kumimoji="0" lang="tr-TR" sz="12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rPr>
                        <a:t>    </a:t>
                      </a:r>
                      <a:r>
                        <a:rPr kumimoji="0" lang="tr-TR" sz="1800" b="0" i="0" u="none" strike="noStrike" cap="none" normalizeH="0" baseline="0" smtClean="0">
                          <a:ln>
                            <a:noFill/>
                          </a:ln>
                          <a:solidFill>
                            <a:schemeClr val="tx1"/>
                          </a:solidFill>
                          <a:effectLst/>
                          <a:latin typeface="Arial" charset="0"/>
                          <a:hlinkClick r:id="rId21" tooltip="İspanya"/>
                        </a:rPr>
                        <a:t>İspanya</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Arial" charset="0"/>
                        </a:rPr>
                        <a:t>7</a:t>
                      </a:r>
                    </a:p>
                  </a:txBody>
                  <a:tcPr horzOverflow="overflow">
                    <a:lnL>
                      <a:noFill/>
                    </a:lnL>
                    <a:lnR cap="flat">
                      <a:noFill/>
                    </a:lnR>
                    <a:lnT>
                      <a:noFill/>
                    </a:lnT>
                    <a:lnB>
                      <a:noFill/>
                    </a:lnB>
                    <a:lnTlToBr>
                      <a:noFill/>
                    </a:lnTlToBr>
                    <a:lnBlToTr>
                      <a:noFill/>
                    </a:lnBlToTr>
                    <a:solidFill>
                      <a:srgbClr val="FFC000"/>
                    </a:solidFill>
                  </a:tcPr>
                </a:tc>
              </a:tr>
              <a:tr h="36671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Arial" charset="0"/>
                        </a:rPr>
                        <a:t>Dünya Toplamı</a:t>
                      </a:r>
                      <a:endParaRPr kumimoji="0" lang="tr-TR" sz="18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solidFill>
                      <a:srgbClr val="FFC000"/>
                    </a:solidFill>
                  </a:tcPr>
                </a:tc>
                <a:tc>
                  <a:txBody>
                    <a:bodyPr/>
                    <a:lstStyle/>
                    <a:p>
                      <a:pPr marL="0" marR="0" lvl="0" indent="0" algn="r" defTabSz="914400" rtl="0" eaLnBrk="1" fontAlgn="t" latinLnBrk="0" hangingPunct="1">
                        <a:lnSpc>
                          <a:spcPct val="100000"/>
                        </a:lnSpc>
                        <a:spcBef>
                          <a:spcPct val="0"/>
                        </a:spcBef>
                        <a:spcAft>
                          <a:spcPct val="0"/>
                        </a:spcAft>
                        <a:buClrTx/>
                        <a:buSzTx/>
                        <a:buFontTx/>
                        <a:buNone/>
                        <a:tabLst/>
                      </a:pPr>
                      <a:r>
                        <a:rPr kumimoji="0" lang="tr-TR" sz="1800" b="1" i="0" u="none" strike="noStrike" cap="none" normalizeH="0" baseline="0" dirty="0" smtClean="0">
                          <a:ln>
                            <a:noFill/>
                          </a:ln>
                          <a:solidFill>
                            <a:schemeClr val="tx1"/>
                          </a:solidFill>
                          <a:effectLst/>
                          <a:latin typeface="Arial" charset="0"/>
                        </a:rPr>
                        <a:t>242</a:t>
                      </a:r>
                      <a:endParaRPr kumimoji="0" lang="tr-TR" sz="1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rgbClr val="FFC000"/>
                    </a:solidFill>
                  </a:tcPr>
                </a:tc>
              </a:tr>
              <a:tr h="366713">
                <a:tc gridSpan="2">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tr-TR" sz="1800" b="0" i="1" u="none" strike="noStrike" cap="none" normalizeH="0" baseline="0" dirty="0" smtClean="0">
                          <a:ln>
                            <a:noFill/>
                          </a:ln>
                          <a:solidFill>
                            <a:schemeClr val="tx1"/>
                          </a:solidFill>
                          <a:effectLst/>
                          <a:latin typeface="Arial" charset="0"/>
                        </a:rPr>
                        <a:t>kaynak: 2005 </a:t>
                      </a:r>
                      <a:r>
                        <a:rPr kumimoji="0" lang="tr-TR" sz="1800" b="0" i="1" u="none" strike="noStrike" cap="none" normalizeH="0" baseline="0" dirty="0" smtClean="0">
                          <a:ln>
                            <a:noFill/>
                          </a:ln>
                          <a:solidFill>
                            <a:schemeClr val="tx1"/>
                          </a:solidFill>
                          <a:effectLst/>
                          <a:latin typeface="Arial" charset="0"/>
                          <a:hlinkClick r:id="rId22" tooltip="FAO"/>
                        </a:rPr>
                        <a:t>FAO</a:t>
                      </a:r>
                      <a:r>
                        <a:rPr kumimoji="0" lang="tr-TR" sz="1800" b="0" i="1" u="none" strike="noStrike" cap="none" normalizeH="0" baseline="0" dirty="0" smtClean="0">
                          <a:ln>
                            <a:noFill/>
                          </a:ln>
                          <a:solidFill>
                            <a:schemeClr val="tx1"/>
                          </a:solidFill>
                          <a:effectLst/>
                          <a:latin typeface="Arial" charset="0"/>
                        </a:rPr>
                        <a:t> (</a:t>
                      </a:r>
                      <a:r>
                        <a:rPr kumimoji="0" lang="tr-TR" sz="1800" b="0" i="1" u="none" strike="noStrike" cap="none" normalizeH="0" baseline="0" dirty="0" smtClean="0">
                          <a:ln>
                            <a:noFill/>
                          </a:ln>
                          <a:solidFill>
                            <a:schemeClr val="tx1"/>
                          </a:solidFill>
                          <a:effectLst/>
                          <a:latin typeface="Arial" charset="0"/>
                          <a:hlinkClick r:id="rId23" tooltip="http://faostat.fao.org/faostat/form?collection=Production.Crops.Primary&amp;Domain=Production&amp;servlet=1&amp;hasbulk=0&amp;version=ext&amp;language=EN"/>
                        </a:rPr>
                        <a:t>[1]</a:t>
                      </a:r>
                      <a:r>
                        <a:rPr kumimoji="0" lang="tr-TR" sz="1800" b="0" i="1" u="none" strike="noStrike" cap="none" normalizeH="0" baseline="0" dirty="0" smtClean="0">
                          <a:ln>
                            <a:noFill/>
                          </a:ln>
                          <a:solidFill>
                            <a:schemeClr val="tx1"/>
                          </a:solidFill>
                          <a:effectLst/>
                          <a:latin typeface="Arial" charset="0"/>
                        </a:rPr>
                        <a:t>)</a:t>
                      </a:r>
                      <a:endParaRPr kumimoji="0" lang="tr-TR" sz="1800" b="0" i="0" u="none" strike="noStrike" cap="none" normalizeH="0" baseline="0" dirty="0" smtClean="0">
                        <a:ln>
                          <a:noFill/>
                        </a:ln>
                        <a:solidFill>
                          <a:schemeClr val="tx1"/>
                        </a:solidFill>
                        <a:effectLst/>
                        <a:latin typeface="Arial" charset="0"/>
                      </a:endParaRPr>
                    </a:p>
                  </a:txBody>
                  <a:tcPr horzOverflow="overflow">
                    <a:lnL cap="flat">
                      <a:noFill/>
                    </a:lnL>
                    <a:lnR cap="flat">
                      <a:noFill/>
                    </a:lnR>
                    <a:lnT>
                      <a:noFill/>
                    </a:lnT>
                    <a:lnB cap="flat">
                      <a:noFill/>
                    </a:lnB>
                    <a:lnTlToBr>
                      <a:noFill/>
                    </a:lnTlToBr>
                    <a:lnBlToTr>
                      <a:noFill/>
                    </a:lnBlToTr>
                    <a:solidFill>
                      <a:srgbClr val="FFC000"/>
                    </a:solidFill>
                  </a:tcPr>
                </a:tc>
                <a:tc hMerge="1">
                  <a:txBody>
                    <a:bodyPr/>
                    <a:lstStyle/>
                    <a:p>
                      <a:endParaRPr lang="tr-TR"/>
                    </a:p>
                  </a:txBody>
                  <a:tcPr/>
                </a:tc>
              </a:tr>
            </a:tbl>
          </a:graphicData>
        </a:graphic>
      </p:graphicFrame>
      <p:pic>
        <p:nvPicPr>
          <p:cNvPr id="117787" name="Picture 9" descr="30px-Flag_of_France">
            <a:hlinkClick r:id="rId2"/>
          </p:cNvPr>
          <p:cNvPicPr>
            <a:picLocks noChangeAspect="1" noChangeArrowheads="1"/>
          </p:cNvPicPr>
          <p:nvPr/>
        </p:nvPicPr>
        <p:blipFill>
          <a:blip r:embed="rId24"/>
          <a:srcRect/>
          <a:stretch>
            <a:fillRect/>
          </a:stretch>
        </p:blipFill>
        <p:spPr bwMode="auto">
          <a:xfrm>
            <a:off x="3119438" y="1731963"/>
            <a:ext cx="285750" cy="190500"/>
          </a:xfrm>
          <a:prstGeom prst="rect">
            <a:avLst/>
          </a:prstGeom>
          <a:noFill/>
          <a:ln w="9525">
            <a:noFill/>
            <a:miter lim="800000"/>
            <a:headEnd/>
            <a:tailEnd/>
          </a:ln>
        </p:spPr>
      </p:pic>
      <p:pic>
        <p:nvPicPr>
          <p:cNvPr id="117788" name="Picture 12" descr="30px-Flag_of_Germany">
            <a:hlinkClick r:id="rId4"/>
          </p:cNvPr>
          <p:cNvPicPr>
            <a:picLocks noChangeAspect="1" noChangeArrowheads="1"/>
          </p:cNvPicPr>
          <p:nvPr/>
        </p:nvPicPr>
        <p:blipFill>
          <a:blip r:embed="rId25"/>
          <a:srcRect/>
          <a:stretch>
            <a:fillRect/>
          </a:stretch>
        </p:blipFill>
        <p:spPr bwMode="auto">
          <a:xfrm>
            <a:off x="3119438" y="2098675"/>
            <a:ext cx="285750" cy="171450"/>
          </a:xfrm>
          <a:prstGeom prst="rect">
            <a:avLst/>
          </a:prstGeom>
          <a:noFill/>
          <a:ln w="9525">
            <a:noFill/>
            <a:miter lim="800000"/>
            <a:headEnd/>
            <a:tailEnd/>
          </a:ln>
        </p:spPr>
      </p:pic>
      <p:pic>
        <p:nvPicPr>
          <p:cNvPr id="117789" name="Picture 15" descr="30px-Flag_of_the_United_States">
            <a:hlinkClick r:id="rId6"/>
          </p:cNvPr>
          <p:cNvPicPr>
            <a:picLocks noChangeAspect="1" noChangeArrowheads="1"/>
          </p:cNvPicPr>
          <p:nvPr/>
        </p:nvPicPr>
        <p:blipFill>
          <a:blip r:embed="rId26"/>
          <a:srcRect/>
          <a:stretch>
            <a:fillRect/>
          </a:stretch>
        </p:blipFill>
        <p:spPr bwMode="auto">
          <a:xfrm>
            <a:off x="3119438" y="2465388"/>
            <a:ext cx="285750" cy="152400"/>
          </a:xfrm>
          <a:prstGeom prst="rect">
            <a:avLst/>
          </a:prstGeom>
          <a:noFill/>
          <a:ln w="9525">
            <a:noFill/>
            <a:miter lim="800000"/>
            <a:headEnd/>
            <a:tailEnd/>
          </a:ln>
        </p:spPr>
      </p:pic>
      <p:pic>
        <p:nvPicPr>
          <p:cNvPr id="117790" name="Picture 18" descr="30px-Flag_of_Russia">
            <a:hlinkClick r:id="rId8"/>
          </p:cNvPr>
          <p:cNvPicPr>
            <a:picLocks noChangeAspect="1" noChangeArrowheads="1"/>
          </p:cNvPicPr>
          <p:nvPr/>
        </p:nvPicPr>
        <p:blipFill>
          <a:blip r:embed="rId27"/>
          <a:srcRect/>
          <a:stretch>
            <a:fillRect/>
          </a:stretch>
        </p:blipFill>
        <p:spPr bwMode="auto">
          <a:xfrm>
            <a:off x="3119438" y="2832100"/>
            <a:ext cx="285750" cy="190500"/>
          </a:xfrm>
          <a:prstGeom prst="rect">
            <a:avLst/>
          </a:prstGeom>
          <a:noFill/>
          <a:ln w="9525">
            <a:noFill/>
            <a:miter lim="800000"/>
            <a:headEnd/>
            <a:tailEnd/>
          </a:ln>
        </p:spPr>
      </p:pic>
      <p:pic>
        <p:nvPicPr>
          <p:cNvPr id="117791" name="Picture 21" descr="30px-Flag_of_Ukraine">
            <a:hlinkClick r:id="rId10"/>
          </p:cNvPr>
          <p:cNvPicPr>
            <a:picLocks noChangeAspect="1" noChangeArrowheads="1"/>
          </p:cNvPicPr>
          <p:nvPr/>
        </p:nvPicPr>
        <p:blipFill>
          <a:blip r:embed="rId28"/>
          <a:srcRect/>
          <a:stretch>
            <a:fillRect/>
          </a:stretch>
        </p:blipFill>
        <p:spPr bwMode="auto">
          <a:xfrm>
            <a:off x="3119438" y="3198813"/>
            <a:ext cx="285750" cy="190500"/>
          </a:xfrm>
          <a:prstGeom prst="rect">
            <a:avLst/>
          </a:prstGeom>
          <a:noFill/>
          <a:ln w="9525">
            <a:noFill/>
            <a:miter lim="800000"/>
            <a:headEnd/>
            <a:tailEnd/>
          </a:ln>
        </p:spPr>
      </p:pic>
      <p:pic>
        <p:nvPicPr>
          <p:cNvPr id="117792" name="Picture 24" descr="30px-Flag_of_Turkey">
            <a:hlinkClick r:id="rId12"/>
          </p:cNvPr>
          <p:cNvPicPr>
            <a:picLocks noChangeAspect="1" noChangeArrowheads="1"/>
          </p:cNvPicPr>
          <p:nvPr/>
        </p:nvPicPr>
        <p:blipFill>
          <a:blip r:embed="rId29"/>
          <a:srcRect/>
          <a:stretch>
            <a:fillRect/>
          </a:stretch>
        </p:blipFill>
        <p:spPr bwMode="auto">
          <a:xfrm>
            <a:off x="3119438" y="3565525"/>
            <a:ext cx="285750" cy="190500"/>
          </a:xfrm>
          <a:prstGeom prst="rect">
            <a:avLst/>
          </a:prstGeom>
          <a:noFill/>
          <a:ln w="9525">
            <a:noFill/>
            <a:miter lim="800000"/>
            <a:headEnd/>
            <a:tailEnd/>
          </a:ln>
        </p:spPr>
      </p:pic>
      <p:pic>
        <p:nvPicPr>
          <p:cNvPr id="117793" name="Picture 27" descr="30px-Flag_of_Italy">
            <a:hlinkClick r:id="rId14"/>
          </p:cNvPr>
          <p:cNvPicPr>
            <a:picLocks noChangeAspect="1" noChangeArrowheads="1"/>
          </p:cNvPicPr>
          <p:nvPr/>
        </p:nvPicPr>
        <p:blipFill>
          <a:blip r:embed="rId30"/>
          <a:srcRect/>
          <a:stretch>
            <a:fillRect/>
          </a:stretch>
        </p:blipFill>
        <p:spPr bwMode="auto">
          <a:xfrm>
            <a:off x="3119438" y="3932238"/>
            <a:ext cx="285750" cy="190500"/>
          </a:xfrm>
          <a:prstGeom prst="rect">
            <a:avLst/>
          </a:prstGeom>
          <a:noFill/>
          <a:ln w="9525">
            <a:noFill/>
            <a:miter lim="800000"/>
            <a:headEnd/>
            <a:tailEnd/>
          </a:ln>
        </p:spPr>
      </p:pic>
      <p:pic>
        <p:nvPicPr>
          <p:cNvPr id="117794" name="Picture 30" descr="30px-Flag_of_Poland">
            <a:hlinkClick r:id="rId16"/>
          </p:cNvPr>
          <p:cNvPicPr>
            <a:picLocks noChangeAspect="1" noChangeArrowheads="1"/>
          </p:cNvPicPr>
          <p:nvPr/>
        </p:nvPicPr>
        <p:blipFill>
          <a:blip r:embed="rId31"/>
          <a:srcRect/>
          <a:stretch>
            <a:fillRect/>
          </a:stretch>
        </p:blipFill>
        <p:spPr bwMode="auto">
          <a:xfrm>
            <a:off x="3119438" y="4298950"/>
            <a:ext cx="285750" cy="180975"/>
          </a:xfrm>
          <a:prstGeom prst="rect">
            <a:avLst/>
          </a:prstGeom>
          <a:noFill/>
          <a:ln w="9525">
            <a:noFill/>
            <a:miter lim="800000"/>
            <a:headEnd/>
            <a:tailEnd/>
          </a:ln>
        </p:spPr>
      </p:pic>
      <p:pic>
        <p:nvPicPr>
          <p:cNvPr id="117795" name="Picture 33" descr="30px-Flag_of_England">
            <a:hlinkClick r:id="rId18"/>
          </p:cNvPr>
          <p:cNvPicPr>
            <a:picLocks noChangeAspect="1" noChangeArrowheads="1"/>
          </p:cNvPicPr>
          <p:nvPr/>
        </p:nvPicPr>
        <p:blipFill>
          <a:blip r:embed="rId32"/>
          <a:srcRect/>
          <a:stretch>
            <a:fillRect/>
          </a:stretch>
        </p:blipFill>
        <p:spPr bwMode="auto">
          <a:xfrm>
            <a:off x="3119438" y="4665663"/>
            <a:ext cx="285750" cy="171450"/>
          </a:xfrm>
          <a:prstGeom prst="rect">
            <a:avLst/>
          </a:prstGeom>
          <a:noFill/>
          <a:ln w="9525">
            <a:noFill/>
            <a:miter lim="800000"/>
            <a:headEnd/>
            <a:tailEnd/>
          </a:ln>
        </p:spPr>
      </p:pic>
      <p:pic>
        <p:nvPicPr>
          <p:cNvPr id="117796" name="Picture 36" descr="30px-Flag_of_Spain">
            <a:hlinkClick r:id="rId20"/>
          </p:cNvPr>
          <p:cNvPicPr>
            <a:picLocks noChangeAspect="1" noChangeArrowheads="1"/>
          </p:cNvPicPr>
          <p:nvPr/>
        </p:nvPicPr>
        <p:blipFill>
          <a:blip r:embed="rId33"/>
          <a:srcRect/>
          <a:stretch>
            <a:fillRect/>
          </a:stretch>
        </p:blipFill>
        <p:spPr bwMode="auto">
          <a:xfrm>
            <a:off x="3119438" y="5032375"/>
            <a:ext cx="285750" cy="190500"/>
          </a:xfrm>
          <a:prstGeom prst="rect">
            <a:avLst/>
          </a:prstGeom>
          <a:noFill/>
          <a:ln w="9525">
            <a:noFill/>
            <a:miter lim="800000"/>
            <a:headEnd/>
            <a:tailEnd/>
          </a:ln>
        </p:spPr>
      </p:pic>
      <p:sp>
        <p:nvSpPr>
          <p:cNvPr id="117797" name="Rectangle 77"/>
          <p:cNvSpPr>
            <a:spLocks noChangeArrowheads="1"/>
          </p:cNvSpPr>
          <p:nvPr/>
        </p:nvSpPr>
        <p:spPr bwMode="auto">
          <a:xfrm>
            <a:off x="5219700" y="958850"/>
            <a:ext cx="3816350" cy="4473575"/>
          </a:xfrm>
          <a:prstGeom prst="rect">
            <a:avLst/>
          </a:prstGeom>
          <a:solidFill>
            <a:srgbClr val="FFC000"/>
          </a:solidFill>
          <a:ln w="9525">
            <a:noFill/>
            <a:miter lim="800000"/>
            <a:headEnd/>
            <a:tailEnd/>
          </a:ln>
        </p:spPr>
        <p:txBody>
          <a:bodyPr anchor="ctr">
            <a:spAutoFit/>
          </a:bodyPr>
          <a:lstStyle/>
          <a:p>
            <a:pPr algn="just"/>
            <a:r>
              <a:rPr lang="tr-TR" sz="2400"/>
              <a:t>Şeker pancarının yapısı şu şekildedir:</a:t>
            </a:r>
          </a:p>
          <a:p>
            <a:pPr algn="just"/>
            <a:r>
              <a:rPr lang="tr-TR" sz="2400"/>
              <a:t>%4-5 hücre dokusu </a:t>
            </a:r>
          </a:p>
          <a:p>
            <a:pPr algn="just"/>
            <a:r>
              <a:rPr lang="tr-TR" sz="2400"/>
              <a:t>%4-5 kimyasal bağlı su </a:t>
            </a:r>
          </a:p>
          <a:p>
            <a:pPr algn="just"/>
            <a:r>
              <a:rPr lang="tr-TR" sz="2400"/>
              <a:t>%90-95 öz suyu </a:t>
            </a:r>
          </a:p>
          <a:p>
            <a:pPr algn="just"/>
            <a:endParaRPr lang="tr-TR" sz="2400"/>
          </a:p>
          <a:p>
            <a:pPr algn="just"/>
            <a:r>
              <a:rPr lang="tr-TR" sz="2400"/>
              <a:t>Pancar öz suyunun bileşimi ise şu şekildedir:</a:t>
            </a:r>
          </a:p>
          <a:p>
            <a:pPr algn="just"/>
            <a:r>
              <a:rPr lang="tr-TR" sz="2400"/>
              <a:t>%15-18 şeker (</a:t>
            </a:r>
            <a:r>
              <a:rPr lang="tr-TR" sz="2400">
                <a:hlinkClick r:id="rId34" tooltip="Sakkaroz"/>
              </a:rPr>
              <a:t>sakkaroz</a:t>
            </a:r>
            <a:r>
              <a:rPr lang="tr-TR" sz="2400"/>
              <a:t>) </a:t>
            </a:r>
          </a:p>
          <a:p>
            <a:pPr algn="just"/>
            <a:r>
              <a:rPr lang="tr-TR" sz="2400"/>
              <a:t>%1,0-1,5 diğer şeker dışı organik maddeler </a:t>
            </a:r>
          </a:p>
          <a:p>
            <a:pPr algn="just"/>
            <a:r>
              <a:rPr lang="tr-TR" sz="2400"/>
              <a:t>%0,8 anorganik </a:t>
            </a:r>
            <a:r>
              <a:rPr lang="tr-TR" sz="2400">
                <a:hlinkClick r:id="rId35" tooltip="Tuz"/>
              </a:rPr>
              <a:t>tuzlar</a:t>
            </a:r>
            <a:r>
              <a:rPr lang="tr-TR" sz="2400"/>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457200" y="476250"/>
            <a:ext cx="8229600" cy="5649913"/>
          </a:xfrm>
          <a:solidFill>
            <a:srgbClr val="FFC000"/>
          </a:solidFill>
        </p:spPr>
        <p:txBody>
          <a:bodyPr/>
          <a:lstStyle/>
          <a:p>
            <a:pPr algn="just" eaLnBrk="1" hangingPunct="1">
              <a:lnSpc>
                <a:spcPct val="90000"/>
              </a:lnSpc>
              <a:buFontTx/>
              <a:buNone/>
            </a:pPr>
            <a:r>
              <a:rPr lang="tr-TR" sz="2800" smtClean="0"/>
              <a:t>  Ülkemizde şekerpancarı tarımın önemli bir parçası olup, Türkiye’de 64 ilde, 5.877 köyde yaklaşık 500 bin çiftçi ailesi tarafından şeker pancarı tarımı yapılmaktadır. Şeker pancarı, tarım ve endüstri kesiminde geniş istihdam olanağı sağlama özelliğine sahiptir. Bu özelliği dikkate alındığında, şeker pancarı tarımının üreticilerin yanı sıra, şeker sanayisinde çalışanıyla, alt sektör çalışanıyla ve aileleriyle birlikte toplam 10 milyona yakın insanımızı ilgilendirmekte olduğu ortaya çıkmaktadır.</a:t>
            </a:r>
          </a:p>
          <a:p>
            <a:pPr algn="just" eaLnBrk="1" hangingPunct="1">
              <a:lnSpc>
                <a:spcPct val="90000"/>
              </a:lnSpc>
              <a:buFontTx/>
              <a:buNone/>
            </a:pPr>
            <a:r>
              <a:rPr lang="tr-TR" sz="2800" smtClean="0"/>
              <a:t>   2004 yılı itibarıyla 315.344 hektar alanda 13.517.241 ton şekerpancarı üretilmektedir. </a:t>
            </a:r>
            <a:br>
              <a:rPr lang="tr-TR" sz="2800" smtClean="0"/>
            </a:br>
            <a:endParaRPr lang="tr-TR" sz="28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107950" y="476250"/>
            <a:ext cx="8424863" cy="6121400"/>
          </a:xfrm>
          <a:solidFill>
            <a:srgbClr val="FFC000"/>
          </a:solidFill>
        </p:spPr>
        <p:txBody>
          <a:bodyPr/>
          <a:lstStyle/>
          <a:p>
            <a:pPr algn="just" eaLnBrk="1" hangingPunct="1">
              <a:lnSpc>
                <a:spcPct val="80000"/>
              </a:lnSpc>
              <a:buFontTx/>
              <a:buNone/>
            </a:pPr>
            <a:r>
              <a:rPr lang="tr-TR" sz="2800" smtClean="0"/>
              <a:t>   Şeker pancarı üretimi dünyada bir çok ülke tarafından desteklenmektedir. Ancak, ülkemizde şeker pancarı üretimi kotalarla sınırlandırılmakta, kotalar yıllar itibariyle azaltılırken, şeker pancarı alım fiyatları ise maliyetlerin bile karşılanmasına imkan vermeyecek düzeyde belirlenmektedir. Üreticiler ürünlerinden elde ettikleri hasılat ile hayatlarını zorlukla idame ettirmekte, bankalardan kredi almak suretiyle borçlanmaktadırlar. Devletten gerekli desteği göremeyen üreticilerin büyük kısmı icralık duruma gelmişlerdir.</a:t>
            </a:r>
          </a:p>
          <a:p>
            <a:pPr algn="just" eaLnBrk="1" hangingPunct="1">
              <a:lnSpc>
                <a:spcPct val="80000"/>
              </a:lnSpc>
              <a:buFontTx/>
              <a:buNone/>
            </a:pPr>
            <a:r>
              <a:rPr lang="tr-TR" sz="2800" smtClean="0"/>
              <a:t>   Birde bu soruna verimi ve şeker kalitesini etkileyen hastalıklardan dolayı kayıplar eklenirse sorunun boyutu daha da büyüyecektir. </a:t>
            </a:r>
            <a:br>
              <a:rPr lang="tr-TR" sz="2800" smtClean="0"/>
            </a:br>
            <a:r>
              <a:rPr lang="tr-TR" sz="2800" smtClean="0"/>
              <a:t/>
            </a:r>
            <a:br>
              <a:rPr lang="tr-TR" sz="2800" smtClean="0"/>
            </a:br>
            <a:endParaRPr lang="tr-TR" sz="28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323850" y="260350"/>
            <a:ext cx="8569325" cy="6192838"/>
          </a:xfrm>
          <a:solidFill>
            <a:srgbClr val="FFC000"/>
          </a:solidFill>
        </p:spPr>
        <p:txBody>
          <a:bodyPr/>
          <a:lstStyle/>
          <a:p>
            <a:pPr algn="just" eaLnBrk="1" hangingPunct="1">
              <a:lnSpc>
                <a:spcPct val="90000"/>
              </a:lnSpc>
              <a:buFontTx/>
              <a:buNone/>
            </a:pPr>
            <a:r>
              <a:rPr lang="tr-TR" smtClean="0"/>
              <a:t>  </a:t>
            </a:r>
            <a:r>
              <a:rPr lang="en-US" smtClean="0"/>
              <a:t>Bunlardan en yaygın görülen belirti sistemik enfeksiyonlardır. </a:t>
            </a:r>
            <a:r>
              <a:rPr lang="de-DE" smtClean="0"/>
              <a:t>Fide döneminde enfekte olan bitki büyürken patojende doku içinde gelişir. Bitki bodur kalır. Yaprakların birbirine yaklaşması sonucu rozetleşme meydana gelir. Yaprakların damarları boyunca açık sarı bir renk değişimi( Kloroz) dikkati çeker. Nemli havalarda lekelerin altında etmenin beyaz renkli fungal örtüsü görülür. Hasta bodur bitkiler tarlada kolayca fark edilir. Etmen bitki içinde tablaya kadar çıkabilir. Enine kesit yapıldığında dokudaki fungal gelişme kahverengi çizgi şeklinde izlenebilir. </a:t>
            </a:r>
            <a:endParaRPr lang="tr-T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p:cNvSpPr>
          <p:nvPr>
            <p:ph type="body" idx="1"/>
          </p:nvPr>
        </p:nvSpPr>
        <p:spPr>
          <a:xfrm>
            <a:off x="457200" y="476250"/>
            <a:ext cx="8229600" cy="5649913"/>
          </a:xfrm>
          <a:solidFill>
            <a:srgbClr val="FFCC00"/>
          </a:solidFill>
        </p:spPr>
        <p:txBody>
          <a:bodyPr/>
          <a:lstStyle/>
          <a:p>
            <a:pPr>
              <a:buFont typeface="Arial" charset="0"/>
              <a:buNone/>
            </a:pPr>
            <a:r>
              <a:rPr lang="tr-TR" sz="2800" b="1" smtClean="0"/>
              <a:t>    </a:t>
            </a:r>
            <a:r>
              <a:rPr lang="pt-BR" sz="2800" b="1" smtClean="0">
                <a:solidFill>
                  <a:srgbClr val="FF0000"/>
                </a:solidFill>
              </a:rPr>
              <a:t>   ŞEKER  PANCARI HASTALIKLARI</a:t>
            </a:r>
          </a:p>
          <a:p>
            <a:pPr>
              <a:buFont typeface="Arial" charset="0"/>
              <a:buNone/>
            </a:pPr>
            <a:r>
              <a:rPr lang="pt-BR" sz="2800" b="1" smtClean="0"/>
              <a:t> </a:t>
            </a:r>
            <a:r>
              <a:rPr lang="tr-TR" sz="2800" b="1" smtClean="0"/>
              <a:t>   </a:t>
            </a:r>
            <a:r>
              <a:rPr lang="tr-TR" sz="2800" b="1" smtClean="0">
                <a:latin typeface="Arial" charset="0"/>
              </a:rPr>
              <a:t>    </a:t>
            </a:r>
            <a:r>
              <a:rPr lang="pt-BR" sz="2800" b="1" smtClean="0">
                <a:solidFill>
                  <a:schemeClr val="accent2"/>
                </a:solidFill>
              </a:rPr>
              <a:t>1. Paraziter Olmayan Hastalıklar</a:t>
            </a:r>
          </a:p>
          <a:p>
            <a:pPr>
              <a:buFont typeface="Arial" charset="0"/>
              <a:buNone/>
            </a:pPr>
            <a:r>
              <a:rPr lang="pt-BR" sz="2800" b="1" smtClean="0"/>
              <a:t>     </a:t>
            </a:r>
            <a:r>
              <a:rPr lang="tr-TR" sz="2800" b="1" smtClean="0">
                <a:latin typeface="Arial" charset="0"/>
              </a:rPr>
              <a:t>   </a:t>
            </a:r>
            <a:r>
              <a:rPr lang="pt-BR" sz="2800" b="1" smtClean="0">
                <a:solidFill>
                  <a:schemeClr val="hlink"/>
                </a:solidFill>
              </a:rPr>
              <a:t>1.1 Olumsuz iklim koşulları:</a:t>
            </a:r>
          </a:p>
          <a:p>
            <a:pPr algn="just">
              <a:buFont typeface="Arial" charset="0"/>
              <a:buNone/>
            </a:pPr>
            <a:r>
              <a:rPr lang="pt-BR" sz="2800" b="1" smtClean="0"/>
              <a:t> </a:t>
            </a:r>
            <a:r>
              <a:rPr lang="tr-TR" sz="2800" b="1" smtClean="0"/>
              <a:t>   </a:t>
            </a:r>
            <a:r>
              <a:rPr lang="pt-BR" sz="2800" smtClean="0"/>
              <a:t>Kuraklık ve sıcaklık ve zaman zaman görülen </a:t>
            </a:r>
            <a:r>
              <a:rPr lang="pt-BR" sz="2800" smtClean="0">
                <a:solidFill>
                  <a:srgbClr val="FF0000"/>
                </a:solidFill>
              </a:rPr>
              <a:t>güneş yanıklıkları</a:t>
            </a:r>
          </a:p>
          <a:p>
            <a:pPr algn="just">
              <a:buFont typeface="Arial" charset="0"/>
              <a:buNone/>
            </a:pPr>
            <a:r>
              <a:rPr lang="pt-BR" sz="2800" smtClean="0"/>
              <a:t> </a:t>
            </a:r>
            <a:r>
              <a:rPr lang="tr-TR" sz="2800" smtClean="0"/>
              <a:t>  </a:t>
            </a:r>
            <a:r>
              <a:rPr lang="pt-BR" sz="2800" smtClean="0">
                <a:solidFill>
                  <a:srgbClr val="FF0000"/>
                </a:solidFill>
              </a:rPr>
              <a:t>Soğuk zararı</a:t>
            </a:r>
            <a:r>
              <a:rPr lang="pt-BR" sz="2800" smtClean="0"/>
              <a:t>: Ülkemizde de sık sık görülür. Geç donlar,yani ilkbahar donları şekerpancarında bitkinin erken gelişme döneminde zararlı olabildiği gibi, söküme yakın görülen erken donlar, sökümü henüz gerçekleşmemiş bitkilerde zarara yol açabilir. Bunun sonucu bitkilerdeki şeker oranı düşer. </a:t>
            </a:r>
            <a:endParaRPr lang="tr-TR" sz="28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ph type="body" idx="1"/>
          </p:nvPr>
        </p:nvPicPr>
        <p:blipFill>
          <a:blip r:embed="rId3"/>
          <a:srcRect/>
          <a:stretch>
            <a:fillRect/>
          </a:stretch>
        </p:blipFill>
        <p:spPr>
          <a:xfrm>
            <a:off x="323850" y="115888"/>
            <a:ext cx="3671888" cy="4176712"/>
          </a:xfrm>
          <a:noFill/>
        </p:spPr>
      </p:pic>
      <p:sp>
        <p:nvSpPr>
          <p:cNvPr id="121859" name="Rectangle 3"/>
          <p:cNvSpPr>
            <a:spLocks noChangeArrowheads="1"/>
          </p:cNvSpPr>
          <p:nvPr/>
        </p:nvSpPr>
        <p:spPr bwMode="auto">
          <a:xfrm>
            <a:off x="0" y="4221163"/>
            <a:ext cx="4273550" cy="366712"/>
          </a:xfrm>
          <a:prstGeom prst="rect">
            <a:avLst/>
          </a:prstGeom>
          <a:noFill/>
          <a:ln w="9525">
            <a:noFill/>
            <a:miter lim="800000"/>
            <a:headEnd/>
            <a:tailEnd/>
          </a:ln>
        </p:spPr>
        <p:txBody>
          <a:bodyPr wrap="none">
            <a:spAutoFit/>
          </a:bodyPr>
          <a:lstStyle/>
          <a:p>
            <a:r>
              <a:rPr lang="pt-BR" b="1"/>
              <a:t>Şeker pancarı yumrusunda don zararı</a:t>
            </a:r>
            <a:endParaRPr lang="tr-TR" b="1"/>
          </a:p>
        </p:txBody>
      </p:sp>
      <p:sp>
        <p:nvSpPr>
          <p:cNvPr id="121860" name="Rectangle 4"/>
          <p:cNvSpPr>
            <a:spLocks noChangeArrowheads="1"/>
          </p:cNvSpPr>
          <p:nvPr/>
        </p:nvSpPr>
        <p:spPr bwMode="auto">
          <a:xfrm>
            <a:off x="4356100" y="-246063"/>
            <a:ext cx="4608513" cy="7291388"/>
          </a:xfrm>
          <a:prstGeom prst="rect">
            <a:avLst/>
          </a:prstGeom>
          <a:solidFill>
            <a:srgbClr val="FFCC00"/>
          </a:solidFill>
          <a:ln w="9525">
            <a:noFill/>
            <a:miter lim="800000"/>
            <a:headEnd/>
            <a:tailEnd/>
          </a:ln>
        </p:spPr>
        <p:txBody>
          <a:bodyPr anchor="ctr">
            <a:spAutoFit/>
          </a:bodyPr>
          <a:lstStyle/>
          <a:p>
            <a:pPr algn="just"/>
            <a:endParaRPr lang="tr-TR" sz="2800"/>
          </a:p>
          <a:p>
            <a:pPr algn="just"/>
            <a:r>
              <a:rPr lang="tr-TR" sz="2800"/>
              <a:t>Şiddetli </a:t>
            </a:r>
            <a:r>
              <a:rPr lang="pt-BR" sz="2800"/>
              <a:t>donlarda yumrularda siyahlaşma ve bunu izleyen dönemlerde sulanma ve yumuşak çürüklük görülebilir. Dondan etkilenen pancarın işlenmeside güçleşir. Bazen bitkilerin erken tohuma kalkmalarına neden olur.</a:t>
            </a:r>
            <a:endParaRPr lang="tr-TR" sz="2800"/>
          </a:p>
          <a:p>
            <a:pPr algn="just"/>
            <a:r>
              <a:rPr lang="pt-BR" sz="2800"/>
              <a:t>    </a:t>
            </a:r>
            <a:endParaRPr lang="tr-TR" sz="2800"/>
          </a:p>
          <a:p>
            <a:pPr algn="just"/>
            <a:endParaRPr lang="tr-TR" sz="2800"/>
          </a:p>
          <a:p>
            <a:pPr algn="ctr"/>
            <a:endParaRPr lang="tr-TR" sz="2800"/>
          </a:p>
          <a:p>
            <a:pPr algn="ctr"/>
            <a:endParaRPr lang="tr-TR"/>
          </a:p>
          <a:p>
            <a:pPr algn="ctr"/>
            <a:endParaRPr lang="tr-TR"/>
          </a:p>
          <a:p>
            <a:pPr algn="ctr"/>
            <a:endParaRPr lang="tr-TR"/>
          </a:p>
          <a:p>
            <a:pPr algn="ctr"/>
            <a:endParaRPr lang="tr-TR"/>
          </a:p>
          <a:p>
            <a:pPr algn="ctr"/>
            <a:endParaRPr lang="tr-TR"/>
          </a:p>
          <a:p>
            <a:pPr algn="ctr"/>
            <a:r>
              <a:rPr lang="pt-BR"/>
              <a:t> </a:t>
            </a:r>
          </a:p>
        </p:txBody>
      </p:sp>
      <p:sp>
        <p:nvSpPr>
          <p:cNvPr id="121861" name="Rectangle 5"/>
          <p:cNvSpPr>
            <a:spLocks noChangeArrowheads="1"/>
          </p:cNvSpPr>
          <p:nvPr/>
        </p:nvSpPr>
        <p:spPr bwMode="auto">
          <a:xfrm>
            <a:off x="250825" y="4754563"/>
            <a:ext cx="8642350" cy="1800225"/>
          </a:xfrm>
          <a:prstGeom prst="rect">
            <a:avLst/>
          </a:prstGeom>
          <a:solidFill>
            <a:srgbClr val="FFCC00"/>
          </a:solidFill>
          <a:ln w="9525">
            <a:noFill/>
            <a:miter lim="800000"/>
            <a:headEnd/>
            <a:tailEnd/>
          </a:ln>
        </p:spPr>
        <p:txBody>
          <a:bodyPr anchor="ctr">
            <a:spAutoFit/>
          </a:bodyPr>
          <a:lstStyle/>
          <a:p>
            <a:pPr algn="just"/>
            <a:r>
              <a:rPr lang="pt-BR"/>
              <a:t>     </a:t>
            </a:r>
            <a:r>
              <a:rPr lang="pt-BR" sz="2800" b="1">
                <a:solidFill>
                  <a:schemeClr val="hlink"/>
                </a:solidFill>
              </a:rPr>
              <a:t>3.1.2</a:t>
            </a:r>
            <a:r>
              <a:rPr lang="pt-BR" sz="2800">
                <a:solidFill>
                  <a:schemeClr val="hlink"/>
                </a:solidFill>
              </a:rPr>
              <a:t>. </a:t>
            </a:r>
            <a:r>
              <a:rPr lang="pt-BR" sz="2800" b="1">
                <a:solidFill>
                  <a:schemeClr val="hlink"/>
                </a:solidFill>
              </a:rPr>
              <a:t>Genetik bozukluklar olarak</a:t>
            </a:r>
            <a:r>
              <a:rPr lang="pt-BR" sz="2800"/>
              <a:t>: Erken tohuma kalkma, Kökte lifleşme ve odunlaşma, Çok göbeklilik ve pancar yumru başlarında boşluklar oluşması gibi anormalliklerdir.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body" idx="1"/>
          </p:nvPr>
        </p:nvSpPr>
        <p:spPr>
          <a:xfrm>
            <a:off x="457200" y="549275"/>
            <a:ext cx="8229600" cy="5832475"/>
          </a:xfrm>
          <a:solidFill>
            <a:srgbClr val="FFCC00"/>
          </a:solidFill>
        </p:spPr>
        <p:txBody>
          <a:bodyPr/>
          <a:lstStyle/>
          <a:p>
            <a:pPr algn="just">
              <a:lnSpc>
                <a:spcPct val="80000"/>
              </a:lnSpc>
              <a:buFont typeface="Arial" charset="0"/>
              <a:buNone/>
            </a:pPr>
            <a:r>
              <a:rPr lang="tr-TR" sz="2400" smtClean="0"/>
              <a:t>  </a:t>
            </a:r>
            <a:r>
              <a:rPr lang="pt-BR" sz="2400" smtClean="0"/>
              <a:t> </a:t>
            </a:r>
            <a:r>
              <a:rPr lang="tr-TR" sz="2400" smtClean="0">
                <a:latin typeface="Arial" charset="0"/>
              </a:rPr>
              <a:t>       </a:t>
            </a:r>
            <a:r>
              <a:rPr lang="pt-BR" sz="2800" b="1" smtClean="0">
                <a:solidFill>
                  <a:schemeClr val="hlink"/>
                </a:solidFill>
              </a:rPr>
              <a:t>1.3. Besin Maddesi Noksanlıkları</a:t>
            </a:r>
            <a:r>
              <a:rPr lang="pt-BR" sz="2800" b="1" smtClean="0"/>
              <a:t>: </a:t>
            </a:r>
            <a:r>
              <a:rPr lang="pt-BR" sz="2800" smtClean="0"/>
              <a:t>Azot eksikliği yaşlı yapraklarda sararma ve solgunluk, kükürt noksanlığında üniform bir sararma, Molibden noksanlığında kükürt noksanlığına benzer genel bir sararma ile başlar, şiddetli durumlarda yaprak damarları boyunca çökmeler görülür. Fosfor noksanlığı pancarda sık görülebilir. Daha yeşil yapraklar ve bitkide gelişme geriliği ve bodurluk görülür. Fosfor noksanlığı Cercospora yaprak lekesi hastalığını artırmaktadır. Potasyum noksanlığı olgun yaprakların kenarlarında derimsi esmer renklilik oluşturur. Sanki güneşten yanmış gibi görülen bu renk değişimi zamanla orta damara doğru yayılır. </a:t>
            </a:r>
            <a:endParaRPr lang="tr-TR" sz="28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p:cNvSpPr>
          <p:nvPr>
            <p:ph type="body" idx="1"/>
          </p:nvPr>
        </p:nvSpPr>
        <p:spPr>
          <a:xfrm>
            <a:off x="0" y="404813"/>
            <a:ext cx="8820150" cy="6048375"/>
          </a:xfrm>
          <a:solidFill>
            <a:srgbClr val="FFCC00"/>
          </a:solidFill>
        </p:spPr>
        <p:txBody>
          <a:bodyPr/>
          <a:lstStyle/>
          <a:p>
            <a:pPr algn="just">
              <a:buFont typeface="Arial" charset="0"/>
              <a:buNone/>
            </a:pPr>
            <a:r>
              <a:rPr lang="tr-TR" smtClean="0"/>
              <a:t>   </a:t>
            </a:r>
            <a:r>
              <a:rPr lang="pt-BR" smtClean="0"/>
              <a:t>Mağnezyum</a:t>
            </a:r>
            <a:r>
              <a:rPr lang="tr-TR" smtClean="0"/>
              <a:t> </a:t>
            </a:r>
            <a:r>
              <a:rPr lang="pt-BR" smtClean="0"/>
              <a:t>noksanlığında</a:t>
            </a:r>
            <a:r>
              <a:rPr lang="tr-TR" smtClean="0"/>
              <a:t> </a:t>
            </a:r>
            <a:r>
              <a:rPr lang="pt-BR" smtClean="0"/>
              <a:t>olgun yapraklarda </a:t>
            </a:r>
          </a:p>
          <a:p>
            <a:pPr algn="just">
              <a:buFont typeface="Arial" charset="0"/>
              <a:buNone/>
            </a:pPr>
            <a:r>
              <a:rPr lang="tr-TR" smtClean="0"/>
              <a:t>   </a:t>
            </a:r>
            <a:r>
              <a:rPr lang="pt-BR" smtClean="0"/>
              <a:t>şiddetli kloroz ve nekroz oluşabilir. Kalsiyum noksanlığında yapraklarda kıvrılmalar ve deformasyonlar oluşur. Bor noksanlığı yine sık görülen bi</a:t>
            </a:r>
            <a:r>
              <a:rPr lang="tr-TR" smtClean="0"/>
              <a:t>r</a:t>
            </a:r>
            <a:r>
              <a:rPr lang="pt-BR" smtClean="0"/>
              <a:t> besin maddesi noksanlığıdır. Aynı kalsiyum noksanlığında olduğu gibi yaprak deformasyonları ve merkezdeki yapraklarda solgunluk, öz çürüklüğü veya kuru çürüklük görülür. Köklerde doku altında özde kanserler şeklinde çürümeler görülür. Demir noksanlığında ise genç yapraklarda uniform bir sararma dikkati çeker. </a:t>
            </a:r>
            <a:endParaRPr lang="tr-TR"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body" idx="1"/>
          </p:nvPr>
        </p:nvSpPr>
        <p:spPr>
          <a:xfrm>
            <a:off x="-180975" y="549275"/>
            <a:ext cx="9324975" cy="5832475"/>
          </a:xfrm>
          <a:solidFill>
            <a:srgbClr val="FFCC00"/>
          </a:solidFill>
        </p:spPr>
        <p:txBody>
          <a:bodyPr/>
          <a:lstStyle/>
          <a:p>
            <a:pPr>
              <a:buFont typeface="Arial" charset="0"/>
              <a:buNone/>
            </a:pPr>
            <a:r>
              <a:rPr lang="tr-TR" sz="2800" b="1" smtClean="0"/>
              <a:t>   </a:t>
            </a:r>
            <a:endParaRPr lang="pt-BR" sz="2800" b="1" smtClean="0">
              <a:solidFill>
                <a:srgbClr val="FF0000"/>
              </a:solidFill>
            </a:endParaRPr>
          </a:p>
          <a:p>
            <a:pPr>
              <a:buFont typeface="Arial" charset="0"/>
              <a:buNone/>
            </a:pPr>
            <a:r>
              <a:rPr lang="tr-TR" sz="2800" b="1" smtClean="0"/>
              <a:t>   </a:t>
            </a:r>
            <a:r>
              <a:rPr lang="pt-BR" sz="2800" b="1" smtClean="0">
                <a:solidFill>
                  <a:schemeClr val="accent2"/>
                </a:solidFill>
              </a:rPr>
              <a:t> Fungal  Hastalıklar</a:t>
            </a:r>
          </a:p>
          <a:p>
            <a:pPr>
              <a:buFont typeface="Arial" charset="0"/>
              <a:buNone/>
            </a:pPr>
            <a:r>
              <a:rPr lang="tr-TR" sz="2800" b="1" smtClean="0"/>
              <a:t>   </a:t>
            </a:r>
            <a:r>
              <a:rPr lang="pt-BR" sz="2800" b="1" smtClean="0">
                <a:solidFill>
                  <a:schemeClr val="hlink"/>
                </a:solidFill>
              </a:rPr>
              <a:t>1. Fide Hastalıkları ( Çökerten, Kök Yanıklığı, Kök Çürüklüğü )</a:t>
            </a:r>
            <a:endParaRPr lang="pt-BR" sz="2800" smtClean="0">
              <a:solidFill>
                <a:schemeClr val="hlink"/>
              </a:solidFill>
            </a:endParaRPr>
          </a:p>
          <a:p>
            <a:pPr algn="just">
              <a:buFont typeface="Arial" charset="0"/>
              <a:buNone/>
            </a:pPr>
            <a:r>
              <a:rPr lang="tr-TR" sz="2800" smtClean="0"/>
              <a:t>  </a:t>
            </a:r>
            <a:r>
              <a:rPr lang="pt-BR" sz="2800" smtClean="0"/>
              <a:t> Şeker pancarında tohumun toprağa atılmasından bitkilerin en genç dönemlerinde( 8-12 yapraklı ) görülen bu hastalıklara neden olan en önemli fungal etmenler şunlardır:</a:t>
            </a:r>
          </a:p>
          <a:p>
            <a:pPr>
              <a:buFont typeface="Arial" charset="0"/>
              <a:buNone/>
            </a:pPr>
            <a:r>
              <a:rPr lang="pt-BR" sz="2800" smtClean="0"/>
              <a:t>   </a:t>
            </a:r>
            <a:r>
              <a:rPr lang="pt-BR" sz="2800" i="1" smtClean="0"/>
              <a:t>Pythium ultimum                     Phoma betae</a:t>
            </a:r>
          </a:p>
          <a:p>
            <a:pPr>
              <a:buFont typeface="Arial" charset="0"/>
              <a:buNone/>
            </a:pPr>
            <a:r>
              <a:rPr lang="pt-BR" sz="2800" i="1" smtClean="0"/>
              <a:t>   Pythium aphanidermatum    </a:t>
            </a:r>
            <a:r>
              <a:rPr lang="tr-TR" sz="2800" i="1" smtClean="0"/>
              <a:t>  </a:t>
            </a:r>
            <a:r>
              <a:rPr lang="pt-BR" sz="2800" i="1" smtClean="0"/>
              <a:t>Aphanomyces cochlioides</a:t>
            </a:r>
          </a:p>
          <a:p>
            <a:pPr>
              <a:buFont typeface="Arial" charset="0"/>
              <a:buNone/>
            </a:pPr>
            <a:r>
              <a:rPr lang="pt-BR" sz="2800" i="1" smtClean="0"/>
              <a:t>   Rhizoctonia solani                  Fusarium oxysporium</a:t>
            </a:r>
            <a:endParaRPr lang="tr-TR" sz="2800" i="1"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body" idx="1"/>
          </p:nvPr>
        </p:nvSpPr>
        <p:spPr>
          <a:xfrm>
            <a:off x="179388" y="260350"/>
            <a:ext cx="8713787" cy="6121400"/>
          </a:xfrm>
          <a:solidFill>
            <a:srgbClr val="FFCC00"/>
          </a:solidFill>
        </p:spPr>
        <p:txBody>
          <a:bodyPr/>
          <a:lstStyle/>
          <a:p>
            <a:pPr algn="just">
              <a:buFont typeface="Arial" charset="0"/>
              <a:buNone/>
            </a:pPr>
            <a:r>
              <a:rPr lang="tr-TR" sz="2800" smtClean="0"/>
              <a:t>   </a:t>
            </a:r>
            <a:r>
              <a:rPr lang="pt-BR" sz="2800" smtClean="0"/>
              <a:t> Ülkemizde fide hastalıklarına, Alpullu, Susurluk, Adapazarı, Uşak, Konya, Malatya ve diğer şeker pancarı ekim alanlarımızın taban arazilerinde, özellikle çok ve sık yağışlı geçen yıllarda rastlanır. Çoğu kez tohum çıkışları sırasında bitki kayıpları ile tarla sıklıklarının düşmesine yol açar. Ağır enfeksiyonlarda dekardaki bitki sayısı çok azalır ve ikinci bir ekim gerekebilir. Hastalığa yakalanan genç pancarların büyüme ve gelişmede geri kaldığı, yaprakların sararıp solduğu , köklerinde bazı bölüm veya noktaların siyahlaşarak inceldiği veya boğumlaştığı ve özellikle rüzgarlı havalarda daha çok rastlanmak üzere yere devrilip öldüğü görülür. </a:t>
            </a:r>
            <a:endParaRPr lang="tr-TR" sz="28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body" idx="1"/>
          </p:nvPr>
        </p:nvSpPr>
        <p:spPr>
          <a:xfrm>
            <a:off x="250825" y="404813"/>
            <a:ext cx="8435975" cy="6048375"/>
          </a:xfrm>
          <a:solidFill>
            <a:srgbClr val="FFCC00"/>
          </a:solidFill>
        </p:spPr>
        <p:txBody>
          <a:bodyPr/>
          <a:lstStyle/>
          <a:p>
            <a:pPr algn="just">
              <a:buFont typeface="Arial" charset="0"/>
              <a:buNone/>
            </a:pPr>
            <a:r>
              <a:rPr lang="tr-TR" sz="2800" smtClean="0"/>
              <a:t>   </a:t>
            </a:r>
            <a:r>
              <a:rPr lang="pt-BR" sz="2800" smtClean="0"/>
              <a:t>Bitkilerin bazıları hastalığı atlatabilmektedir. Ancak bu bitkiler iyi bir gelişme gösterememekte ve hasatta düşük verim görülmektedir.</a:t>
            </a:r>
          </a:p>
          <a:p>
            <a:pPr algn="just">
              <a:buFont typeface="Arial" charset="0"/>
              <a:buNone/>
            </a:pPr>
            <a:r>
              <a:rPr lang="tr-TR" sz="2800" smtClean="0"/>
              <a:t>   </a:t>
            </a:r>
            <a:r>
              <a:rPr lang="pt-BR" sz="2800" smtClean="0"/>
              <a:t>Fide kök çürüklüğüne neden olan funguslardan </a:t>
            </a:r>
            <a:r>
              <a:rPr lang="pt-BR" sz="2800" i="1" smtClean="0">
                <a:solidFill>
                  <a:srgbClr val="FF0000"/>
                </a:solidFill>
              </a:rPr>
              <a:t>Phoma betae</a:t>
            </a:r>
            <a:r>
              <a:rPr lang="pt-BR" sz="2800" smtClean="0"/>
              <a:t> tohumla taşınır ve bulaşır. Diğerleri ise yalnızca toprakta yaşar ve genç filiz veya bitkilere topraktan bulaşırlar. Enfeksiyonun başlaması ve hastalığın ortaya çıkması her şeyden önce toprakta ilgili fungusun bulunmasına ve sonrada büyük ölçüde yılın iklim şartlarına bağlıdır. Çökertene neden olan fungusların sıcaklık istekleride birbirlerinden farklıdır.</a:t>
            </a:r>
            <a:r>
              <a:rPr lang="tr-TR" sz="2800" smtClean="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p:cNvSpPr>
          <p:nvPr>
            <p:ph type="body" idx="1"/>
          </p:nvPr>
        </p:nvSpPr>
        <p:spPr>
          <a:xfrm>
            <a:off x="0" y="333375"/>
            <a:ext cx="9144000" cy="6264275"/>
          </a:xfrm>
          <a:solidFill>
            <a:srgbClr val="FFCC00"/>
          </a:solidFill>
        </p:spPr>
        <p:txBody>
          <a:bodyPr/>
          <a:lstStyle/>
          <a:p>
            <a:pPr>
              <a:buFont typeface="Arial" charset="0"/>
              <a:buNone/>
            </a:pPr>
            <a:r>
              <a:rPr lang="tr-TR" sz="2800" smtClean="0"/>
              <a:t>    </a:t>
            </a:r>
            <a:r>
              <a:rPr lang="pt-BR" sz="2800" smtClean="0">
                <a:solidFill>
                  <a:srgbClr val="FF0000"/>
                </a:solidFill>
              </a:rPr>
              <a:t>Sıcaklık isteklerine göre bunları 3 gruba ayırabiliriz.</a:t>
            </a:r>
            <a:endParaRPr lang="pt-BR" sz="2800" b="1" smtClean="0">
              <a:solidFill>
                <a:srgbClr val="FF0000"/>
              </a:solidFill>
            </a:endParaRPr>
          </a:p>
          <a:p>
            <a:pPr>
              <a:buFont typeface="Arial" charset="0"/>
              <a:buNone/>
            </a:pPr>
            <a:r>
              <a:rPr lang="tr-TR" sz="2800" b="1" smtClean="0">
                <a:solidFill>
                  <a:srgbClr val="FF0000"/>
                </a:solidFill>
              </a:rPr>
              <a:t>    </a:t>
            </a:r>
          </a:p>
          <a:p>
            <a:pPr>
              <a:buFont typeface="Arial" charset="0"/>
              <a:buNone/>
            </a:pPr>
            <a:r>
              <a:rPr lang="tr-TR" sz="2800" b="1" smtClean="0"/>
              <a:t>    </a:t>
            </a:r>
            <a:r>
              <a:rPr lang="pt-BR" sz="2800" b="1" smtClean="0"/>
              <a:t>Düşük Sıcaklıkta ( 7-16 </a:t>
            </a:r>
            <a:r>
              <a:rPr lang="pt-BR" sz="2800" b="1" baseline="30000" smtClean="0"/>
              <a:t>0</a:t>
            </a:r>
            <a:r>
              <a:rPr lang="pt-BR" sz="2800" b="1" smtClean="0"/>
              <a:t>C ) Etkili Olan Etmen: </a:t>
            </a:r>
            <a:endParaRPr lang="tr-TR" sz="2800" b="1" smtClean="0"/>
          </a:p>
          <a:p>
            <a:pPr>
              <a:buFont typeface="Arial" charset="0"/>
              <a:buNone/>
            </a:pPr>
            <a:r>
              <a:rPr lang="tr-TR" sz="2800" smtClean="0"/>
              <a:t>    </a:t>
            </a:r>
            <a:r>
              <a:rPr lang="pt-BR" sz="2800" smtClean="0"/>
              <a:t> </a:t>
            </a:r>
            <a:r>
              <a:rPr lang="pt-BR" sz="2800" i="1" smtClean="0">
                <a:solidFill>
                  <a:schemeClr val="accent2"/>
                </a:solidFill>
              </a:rPr>
              <a:t>Phoma betae’ </a:t>
            </a:r>
            <a:r>
              <a:rPr lang="pt-BR" sz="2800" smtClean="0">
                <a:solidFill>
                  <a:schemeClr val="tx2"/>
                </a:solidFill>
              </a:rPr>
              <a:t>dır.</a:t>
            </a:r>
            <a:endParaRPr lang="pt-BR" sz="2800" b="1" smtClean="0">
              <a:solidFill>
                <a:schemeClr val="tx2"/>
              </a:solidFill>
            </a:endParaRPr>
          </a:p>
          <a:p>
            <a:pPr>
              <a:buFont typeface="Arial" charset="0"/>
              <a:buNone/>
            </a:pPr>
            <a:r>
              <a:rPr lang="tr-TR" sz="2800" b="1" smtClean="0"/>
              <a:t>   </a:t>
            </a:r>
          </a:p>
          <a:p>
            <a:pPr>
              <a:buFont typeface="Arial" charset="0"/>
              <a:buNone/>
            </a:pPr>
            <a:r>
              <a:rPr lang="tr-TR" sz="2800" b="1" smtClean="0"/>
              <a:t>    </a:t>
            </a:r>
            <a:r>
              <a:rPr lang="pt-BR" sz="2800" b="1" smtClean="0"/>
              <a:t>Düşük ve Yüksek sıcaklıkta etkili olan etmen : </a:t>
            </a:r>
            <a:endParaRPr lang="tr-TR" sz="2800" b="1" smtClean="0"/>
          </a:p>
          <a:p>
            <a:pPr>
              <a:buFont typeface="Arial" charset="0"/>
              <a:buNone/>
            </a:pPr>
            <a:r>
              <a:rPr lang="tr-TR" sz="2800" i="1" smtClean="0"/>
              <a:t>      </a:t>
            </a:r>
            <a:r>
              <a:rPr lang="pt-BR" sz="2800" i="1" smtClean="0">
                <a:solidFill>
                  <a:schemeClr val="accent2"/>
                </a:solidFill>
              </a:rPr>
              <a:t>Pythium ultimum</a:t>
            </a:r>
            <a:r>
              <a:rPr lang="pt-BR" sz="2800" i="1" smtClean="0"/>
              <a:t>’ </a:t>
            </a:r>
            <a:r>
              <a:rPr lang="pt-BR" sz="2800" smtClean="0"/>
              <a:t>dur</a:t>
            </a:r>
            <a:endParaRPr lang="pt-BR" sz="2800" b="1" smtClean="0"/>
          </a:p>
          <a:p>
            <a:pPr>
              <a:buFont typeface="Arial" charset="0"/>
              <a:buNone/>
            </a:pPr>
            <a:r>
              <a:rPr lang="tr-TR" sz="2800" b="1" smtClean="0"/>
              <a:t>   </a:t>
            </a:r>
          </a:p>
          <a:p>
            <a:pPr>
              <a:buFont typeface="Arial" charset="0"/>
              <a:buNone/>
            </a:pPr>
            <a:r>
              <a:rPr lang="tr-TR" sz="2800" b="1" smtClean="0"/>
              <a:t>   </a:t>
            </a:r>
            <a:r>
              <a:rPr lang="pt-BR" sz="2800" b="1" smtClean="0"/>
              <a:t>Yüksek sıcaklıkta ( 16- 25 </a:t>
            </a:r>
            <a:r>
              <a:rPr lang="pt-BR" sz="2800" b="1" baseline="30000" smtClean="0"/>
              <a:t>0</a:t>
            </a:r>
            <a:r>
              <a:rPr lang="pt-BR" sz="2800" b="1" smtClean="0"/>
              <a:t>C ) etkili olan etmenler: </a:t>
            </a:r>
            <a:endParaRPr lang="tr-TR" sz="2800" i="1" smtClean="0"/>
          </a:p>
          <a:p>
            <a:pPr>
              <a:buFont typeface="Arial" charset="0"/>
              <a:buNone/>
            </a:pPr>
            <a:r>
              <a:rPr lang="tr-TR" sz="2800" i="1" smtClean="0"/>
              <a:t>    </a:t>
            </a:r>
            <a:r>
              <a:rPr lang="pt-BR" sz="2800" i="1" smtClean="0">
                <a:solidFill>
                  <a:schemeClr val="accent2"/>
                </a:solidFill>
              </a:rPr>
              <a:t>Rhizoctania solani</a:t>
            </a:r>
            <a:r>
              <a:rPr lang="tr-TR" sz="2800" i="1" smtClean="0">
                <a:solidFill>
                  <a:schemeClr val="accent2"/>
                </a:solidFill>
              </a:rPr>
              <a:t>                </a:t>
            </a:r>
            <a:r>
              <a:rPr lang="pt-BR" sz="2800" i="1" smtClean="0">
                <a:solidFill>
                  <a:schemeClr val="accent2"/>
                </a:solidFill>
              </a:rPr>
              <a:t>Pythium aphanidermatum                                                                                                                                                                              Aphanomyces cochlioides</a:t>
            </a:r>
            <a:r>
              <a:rPr lang="tr-TR" sz="2800" i="1" smtClean="0">
                <a:solidFill>
                  <a:schemeClr val="accent2"/>
                </a:solidFill>
              </a:rPr>
              <a:t>        </a:t>
            </a:r>
            <a:r>
              <a:rPr lang="pt-BR" sz="2800" i="1" smtClean="0">
                <a:solidFill>
                  <a:schemeClr val="accent2"/>
                </a:solidFill>
              </a:rPr>
              <a:t>Fusarium</a:t>
            </a:r>
            <a:r>
              <a:rPr lang="pt-BR" sz="2800" smtClean="0">
                <a:solidFill>
                  <a:schemeClr val="accent2"/>
                </a:solidFill>
              </a:rPr>
              <a:t>  spp</a:t>
            </a:r>
            <a:r>
              <a:rPr lang="pt-BR" sz="2800" smtClean="0"/>
              <a:t>.</a:t>
            </a:r>
            <a:endParaRPr lang="pt-BR" sz="2800" i="1" smtClean="0"/>
          </a:p>
          <a:p>
            <a:pPr>
              <a:buFont typeface="Arial" charset="0"/>
              <a:buNone/>
            </a:pPr>
            <a:r>
              <a:rPr lang="pt-BR" sz="2800" i="1" smtClean="0"/>
              <a:t>                                                                                        </a:t>
            </a:r>
            <a:endParaRPr lang="tr-TR" sz="28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body" idx="1"/>
          </p:nvPr>
        </p:nvSpPr>
        <p:spPr>
          <a:xfrm>
            <a:off x="0" y="476250"/>
            <a:ext cx="9144000" cy="5976938"/>
          </a:xfrm>
          <a:solidFill>
            <a:srgbClr val="FFCC00"/>
          </a:solidFill>
        </p:spPr>
        <p:txBody>
          <a:bodyPr/>
          <a:lstStyle/>
          <a:p>
            <a:pPr algn="just">
              <a:lnSpc>
                <a:spcPct val="90000"/>
              </a:lnSpc>
              <a:buFont typeface="Arial" charset="0"/>
              <a:buNone/>
            </a:pPr>
            <a:r>
              <a:rPr lang="tr-TR" smtClean="0"/>
              <a:t>  </a:t>
            </a:r>
            <a:r>
              <a:rPr lang="pt-BR" smtClean="0"/>
              <a:t>Şeker pancarı ekim alanlarımızda kök yanıklığına yol açan funguslardan bugüne kadar</a:t>
            </a:r>
            <a:endParaRPr lang="en-US" smtClean="0"/>
          </a:p>
          <a:p>
            <a:pPr algn="just">
              <a:lnSpc>
                <a:spcPct val="90000"/>
              </a:lnSpc>
              <a:buFont typeface="Arial" charset="0"/>
              <a:buNone/>
            </a:pPr>
            <a:r>
              <a:rPr lang="tr-TR" smtClean="0"/>
              <a:t> </a:t>
            </a:r>
            <a:r>
              <a:rPr lang="en-US" smtClean="0"/>
              <a:t>  </a:t>
            </a:r>
            <a:r>
              <a:rPr lang="de-DE" i="1" smtClean="0">
                <a:solidFill>
                  <a:schemeClr val="accent2"/>
                </a:solidFill>
              </a:rPr>
              <a:t>Phoma betae,  Pythium</a:t>
            </a:r>
            <a:r>
              <a:rPr lang="de-DE" i="1" smtClean="0"/>
              <a:t> </a:t>
            </a:r>
            <a:r>
              <a:rPr lang="de-DE" smtClean="0"/>
              <a:t> spp.</a:t>
            </a:r>
            <a:r>
              <a:rPr lang="de-DE" i="1" smtClean="0"/>
              <a:t>,  </a:t>
            </a:r>
            <a:r>
              <a:rPr lang="de-DE" i="1" smtClean="0">
                <a:solidFill>
                  <a:schemeClr val="accent2"/>
                </a:solidFill>
              </a:rPr>
              <a:t>Fusarium</a:t>
            </a:r>
            <a:r>
              <a:rPr lang="de-DE" smtClean="0"/>
              <a:t>  spp. e  rastlanmıştır. </a:t>
            </a:r>
            <a:r>
              <a:rPr lang="de-DE" i="1" smtClean="0">
                <a:solidFill>
                  <a:schemeClr val="accent2"/>
                </a:solidFill>
              </a:rPr>
              <a:t>Rhizoctonia</a:t>
            </a:r>
            <a:r>
              <a:rPr lang="de-DE" smtClean="0"/>
              <a:t> ve özellikle </a:t>
            </a:r>
            <a:r>
              <a:rPr lang="de-DE" i="1" smtClean="0">
                <a:solidFill>
                  <a:schemeClr val="accent2"/>
                </a:solidFill>
              </a:rPr>
              <a:t>Aphanomyces</a:t>
            </a:r>
            <a:r>
              <a:rPr lang="tr-TR" i="1" smtClean="0"/>
              <a:t>’ </a:t>
            </a:r>
            <a:r>
              <a:rPr lang="de-DE" smtClean="0"/>
              <a:t>e rastlanmamıştır. Ülkemizde </a:t>
            </a:r>
            <a:r>
              <a:rPr lang="de-DE" i="1" smtClean="0">
                <a:solidFill>
                  <a:schemeClr val="accent2"/>
                </a:solidFill>
              </a:rPr>
              <a:t>Aphanomyces</a:t>
            </a:r>
            <a:r>
              <a:rPr lang="de-DE" i="1" smtClean="0"/>
              <a:t> </a:t>
            </a:r>
            <a:r>
              <a:rPr lang="de-DE" smtClean="0"/>
              <a:t>kök yanıklığına rastlanmaması şeker pancarı ekim alanlarımızın büyük çoğunluğunun kireçli ve kireçce zengin nötr veya alkalik reaksiyonlu ( PH 7-8 veya daha yüksek) topraklara sahip olması nedeniyledir. Çünkü fungus kireçce fakir asidik reaksiyonlu topraklarda yaygındır.</a:t>
            </a:r>
            <a:endParaRPr lang="tr-TR"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body" idx="1"/>
          </p:nvPr>
        </p:nvSpPr>
        <p:spPr>
          <a:xfrm>
            <a:off x="457200" y="549275"/>
            <a:ext cx="8229600" cy="5576888"/>
          </a:xfrm>
          <a:solidFill>
            <a:srgbClr val="FFCC00"/>
          </a:solidFill>
        </p:spPr>
        <p:txBody>
          <a:bodyPr/>
          <a:lstStyle/>
          <a:p>
            <a:pPr algn="just">
              <a:buFont typeface="Arial" charset="0"/>
              <a:buNone/>
            </a:pPr>
            <a:r>
              <a:rPr lang="tr-TR" smtClean="0"/>
              <a:t>   </a:t>
            </a:r>
            <a:r>
              <a:rPr lang="de-DE" smtClean="0"/>
              <a:t>Çökerten funguslarını yalnızca köklerde görülen zararlara dayanarak ayırt etmek veya tek tek teşhis etmek kolay değildir. Bununla birlikte, </a:t>
            </a:r>
            <a:r>
              <a:rPr lang="de-DE" i="1" smtClean="0">
                <a:solidFill>
                  <a:schemeClr val="accent2"/>
                </a:solidFill>
              </a:rPr>
              <a:t>Phoma</a:t>
            </a:r>
            <a:r>
              <a:rPr lang="de-DE" i="1" smtClean="0">
                <a:solidFill>
                  <a:schemeClr val="tx2"/>
                </a:solidFill>
              </a:rPr>
              <a:t> </a:t>
            </a:r>
            <a:r>
              <a:rPr lang="de-DE" smtClean="0"/>
              <a:t>ve </a:t>
            </a:r>
            <a:r>
              <a:rPr lang="de-DE" i="1" smtClean="0">
                <a:solidFill>
                  <a:schemeClr val="accent2"/>
                </a:solidFill>
              </a:rPr>
              <a:t>Pythium</a:t>
            </a:r>
            <a:r>
              <a:rPr lang="de-DE" smtClean="0"/>
              <a:t> daha çok genç bitkilerin kazık köklerindeki siyahlaşma, çürüme ve incelme nedeni, </a:t>
            </a:r>
            <a:r>
              <a:rPr lang="de-DE" i="1" smtClean="0">
                <a:solidFill>
                  <a:schemeClr val="accent2"/>
                </a:solidFill>
              </a:rPr>
              <a:t>Aphanomyces</a:t>
            </a:r>
            <a:r>
              <a:rPr lang="de-DE" smtClean="0"/>
              <a:t> ise genel olarak kökün boyun ( hipokotil) kısmındaki veya çenek yaprak saplarının tabanındaki kararma ve incelmenin nedenidir.</a:t>
            </a:r>
            <a:endParaRPr lang="tr-TR"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body" idx="1"/>
          </p:nvPr>
        </p:nvSpPr>
        <p:spPr>
          <a:xfrm>
            <a:off x="250825" y="476250"/>
            <a:ext cx="8569325" cy="5976938"/>
          </a:xfrm>
          <a:solidFill>
            <a:srgbClr val="FFC000"/>
          </a:solidFill>
        </p:spPr>
        <p:txBody>
          <a:bodyPr/>
          <a:lstStyle/>
          <a:p>
            <a:pPr algn="just" eaLnBrk="1" hangingPunct="1">
              <a:buFontTx/>
              <a:buNone/>
            </a:pPr>
            <a:r>
              <a:rPr lang="tr-TR" smtClean="0"/>
              <a:t>  </a:t>
            </a:r>
            <a:r>
              <a:rPr lang="de-DE" smtClean="0"/>
              <a:t>Hasta bitkilerde tablalardaki tohumların içi tam dolmadığı için tabla aşağı doğru eğilmez dik durur. Tohumların çimlenme güçleri çok düşüktür. Ayrıca bunlar daha küçük , hafif, kabuk yüzdesi daha yüksek, yağ içeriği daha düşüktür. Bitki daha düşük enfeksiyonlarda normal gelişme gösterebilir. Yapraklarda sadece klorotik lekeler görülür. Bazen dış belirti görülmez. Bitki boyu normal tabla eğiktir. Buna karşı bu bitkilerin kök ve kök boğazında etmenin varlığı beyaz fungal örtü sayesinde kendini belli eder.</a:t>
            </a:r>
            <a:endParaRPr lang="tr-T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body" idx="1"/>
          </p:nvPr>
        </p:nvSpPr>
        <p:spPr>
          <a:xfrm>
            <a:off x="457200" y="620713"/>
            <a:ext cx="8229600" cy="5505450"/>
          </a:xfrm>
          <a:solidFill>
            <a:srgbClr val="FFCC00"/>
          </a:solidFill>
        </p:spPr>
        <p:txBody>
          <a:bodyPr/>
          <a:lstStyle/>
          <a:p>
            <a:pPr algn="just">
              <a:buFont typeface="Arial" charset="0"/>
              <a:buNone/>
            </a:pPr>
            <a:r>
              <a:rPr lang="tr-TR" sz="2800" smtClean="0"/>
              <a:t>   </a:t>
            </a:r>
            <a:r>
              <a:rPr lang="de-DE" sz="2800" smtClean="0"/>
              <a:t>Söz konusu fungusları laboratuvarda su kültüründe, yani sterilize suda yetiştirerek teşhis etmek daha basittir. Bunun için tarladan alınan hasta bitki kökleri zedelenmeksizin üzerlerindeki toprak yıkandıktan sonra, içinde köklerin üzerinde ince bir film tabakası oluşturacak kadar sterilize su bulunan petri kaplarına yerleştirilir ve 20 </a:t>
            </a:r>
            <a:r>
              <a:rPr lang="de-DE" sz="2800" baseline="30000" smtClean="0"/>
              <a:t>0</a:t>
            </a:r>
            <a:r>
              <a:rPr lang="de-DE" sz="2800" smtClean="0"/>
              <a:t>C sıcaklıkta 1-2 gün bekletilerek üzerlerindeki fungusun gelişmesini sürdürmesi sağlanır. Daha sonra bitkilerin kökleri binoküler altında en az 50 büyütmede incelenir.</a:t>
            </a:r>
            <a:endParaRPr lang="tr-TR" sz="28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p:cNvSpPr>
          <p:nvPr>
            <p:ph type="body" idx="1"/>
          </p:nvPr>
        </p:nvSpPr>
        <p:spPr>
          <a:xfrm>
            <a:off x="395288" y="549275"/>
            <a:ext cx="8424862" cy="5576888"/>
          </a:xfrm>
          <a:solidFill>
            <a:srgbClr val="FFCC00"/>
          </a:solidFill>
        </p:spPr>
        <p:txBody>
          <a:bodyPr/>
          <a:lstStyle/>
          <a:p>
            <a:pPr algn="just">
              <a:lnSpc>
                <a:spcPct val="90000"/>
              </a:lnSpc>
              <a:buFont typeface="Arial" charset="0"/>
              <a:buNone/>
            </a:pPr>
            <a:r>
              <a:rPr lang="tr-TR" smtClean="0"/>
              <a:t>  </a:t>
            </a:r>
            <a:r>
              <a:rPr lang="de-DE" smtClean="0"/>
              <a:t> </a:t>
            </a:r>
            <a:r>
              <a:rPr lang="de-DE" i="1" smtClean="0">
                <a:solidFill>
                  <a:schemeClr val="accent2"/>
                </a:solidFill>
              </a:rPr>
              <a:t>Phoma</a:t>
            </a:r>
            <a:r>
              <a:rPr lang="de-DE" i="1" smtClean="0"/>
              <a:t> </a:t>
            </a:r>
            <a:r>
              <a:rPr lang="de-DE" smtClean="0"/>
              <a:t>enfeksiyonunda köklerin kahverengi- siyah renkli çürüyen yerlerinde 0.2 mm çapında tepesi basık bir bilye veya kabarcığı andıran ve piknit adı verilen kahverengi- siyah furiktifikasyon organları bulunur. Misel kahverengi olup hifler bölmeli </a:t>
            </a:r>
            <a:r>
              <a:rPr lang="de-DE" i="1" smtClean="0">
                <a:solidFill>
                  <a:schemeClr val="accent2"/>
                </a:solidFill>
              </a:rPr>
              <a:t>Pythium</a:t>
            </a:r>
            <a:r>
              <a:rPr lang="de-DE" smtClean="0"/>
              <a:t> enfeksiyonunda köklerin kararan kısımlarında geyik boynuzu gibi dallanmış , bölmesiz ve renksiz miseller bulunur. Hiflerin ucu bazende ortası şişerek  sporangium halini alır. Bu sporangiumların içerisinde iki kamçılı zoosporlar oluşur. </a:t>
            </a:r>
            <a:endParaRPr lang="tr-TR"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e53"/>
          <p:cNvPicPr>
            <a:picLocks noChangeAspect="1" noChangeArrowheads="1"/>
          </p:cNvPicPr>
          <p:nvPr>
            <p:ph type="body" idx="1"/>
          </p:nvPr>
        </p:nvPicPr>
        <p:blipFill>
          <a:blip r:embed="rId3"/>
          <a:srcRect l="21278" t="30949" r="34576" b="21848"/>
          <a:stretch>
            <a:fillRect/>
          </a:stretch>
        </p:blipFill>
        <p:spPr>
          <a:xfrm>
            <a:off x="755650" y="115888"/>
            <a:ext cx="3311525" cy="3744912"/>
          </a:xfrm>
          <a:noFill/>
        </p:spPr>
      </p:pic>
      <p:pic>
        <p:nvPicPr>
          <p:cNvPr id="133123" name="Picture 3" descr="e66"/>
          <p:cNvPicPr>
            <a:picLocks noChangeAspect="1" noChangeArrowheads="1"/>
          </p:cNvPicPr>
          <p:nvPr/>
        </p:nvPicPr>
        <p:blipFill>
          <a:blip r:embed="rId4"/>
          <a:srcRect l="18803" t="21815" r="26862" b="18179"/>
          <a:stretch>
            <a:fillRect/>
          </a:stretch>
        </p:blipFill>
        <p:spPr bwMode="auto">
          <a:xfrm>
            <a:off x="4343400" y="115888"/>
            <a:ext cx="3108325" cy="3817937"/>
          </a:xfrm>
          <a:prstGeom prst="rect">
            <a:avLst/>
          </a:prstGeom>
          <a:noFill/>
          <a:ln w="9525">
            <a:noFill/>
            <a:miter lim="800000"/>
            <a:headEnd/>
            <a:tailEnd/>
          </a:ln>
        </p:spPr>
      </p:pic>
      <p:sp>
        <p:nvSpPr>
          <p:cNvPr id="133124" name="Rectangle 4"/>
          <p:cNvSpPr>
            <a:spLocks noChangeArrowheads="1"/>
          </p:cNvSpPr>
          <p:nvPr/>
        </p:nvSpPr>
        <p:spPr bwMode="auto">
          <a:xfrm>
            <a:off x="1979613" y="2997200"/>
            <a:ext cx="1771650" cy="366713"/>
          </a:xfrm>
          <a:prstGeom prst="rect">
            <a:avLst/>
          </a:prstGeom>
          <a:noFill/>
          <a:ln w="9525">
            <a:noFill/>
            <a:miter lim="800000"/>
            <a:headEnd/>
            <a:tailEnd/>
          </a:ln>
        </p:spPr>
        <p:txBody>
          <a:bodyPr wrap="none">
            <a:spAutoFit/>
          </a:bodyPr>
          <a:lstStyle/>
          <a:p>
            <a:pPr eaLnBrk="0" hangingPunct="0"/>
            <a:r>
              <a:rPr lang="tr-TR" b="1">
                <a:solidFill>
                  <a:srgbClr val="FF0000"/>
                </a:solidFill>
              </a:rPr>
              <a:t>RHIZOCTONIA</a:t>
            </a:r>
          </a:p>
        </p:txBody>
      </p:sp>
      <p:sp>
        <p:nvSpPr>
          <p:cNvPr id="133125" name="Rectangle 5"/>
          <p:cNvSpPr>
            <a:spLocks noChangeArrowheads="1"/>
          </p:cNvSpPr>
          <p:nvPr/>
        </p:nvSpPr>
        <p:spPr bwMode="auto">
          <a:xfrm>
            <a:off x="3995738" y="2997200"/>
            <a:ext cx="2228850" cy="366713"/>
          </a:xfrm>
          <a:prstGeom prst="rect">
            <a:avLst/>
          </a:prstGeom>
          <a:noFill/>
          <a:ln w="9525">
            <a:noFill/>
            <a:miter lim="800000"/>
            <a:headEnd/>
            <a:tailEnd/>
          </a:ln>
        </p:spPr>
        <p:txBody>
          <a:bodyPr>
            <a:spAutoFit/>
          </a:bodyPr>
          <a:lstStyle/>
          <a:p>
            <a:r>
              <a:rPr lang="tr-TR" b="1">
                <a:solidFill>
                  <a:srgbClr val="FF0000"/>
                </a:solidFill>
              </a:rPr>
              <a:t>KÖK ÇÜRÜKLÜĞÜ</a:t>
            </a:r>
          </a:p>
        </p:txBody>
      </p:sp>
      <p:sp>
        <p:nvSpPr>
          <p:cNvPr id="133126" name="Rectangle 6"/>
          <p:cNvSpPr>
            <a:spLocks noChangeArrowheads="1"/>
          </p:cNvSpPr>
          <p:nvPr/>
        </p:nvSpPr>
        <p:spPr bwMode="auto">
          <a:xfrm>
            <a:off x="250825" y="3779838"/>
            <a:ext cx="8713788" cy="3081337"/>
          </a:xfrm>
          <a:prstGeom prst="rect">
            <a:avLst/>
          </a:prstGeom>
          <a:solidFill>
            <a:srgbClr val="FFCC00"/>
          </a:solidFill>
          <a:ln w="9525">
            <a:noFill/>
            <a:miter lim="800000"/>
            <a:headEnd/>
            <a:tailEnd/>
          </a:ln>
        </p:spPr>
        <p:txBody>
          <a:bodyPr anchor="ctr">
            <a:spAutoFit/>
          </a:bodyPr>
          <a:lstStyle/>
          <a:p>
            <a:pPr algn="just"/>
            <a:r>
              <a:rPr lang="de-DE" sz="2800" i="1">
                <a:solidFill>
                  <a:schemeClr val="accent2"/>
                </a:solidFill>
              </a:rPr>
              <a:t>Rhizoctonia</a:t>
            </a:r>
            <a:r>
              <a:rPr lang="de-DE" sz="2800" i="1"/>
              <a:t> </a:t>
            </a:r>
            <a:r>
              <a:rPr lang="de-DE" sz="2800"/>
              <a:t>enfeksiyonunda daha çok su yüzünde gelişerek yayılan ve yüzen koloniler oluşturan dallanmış, bölmeli miseller bulunur. Fungus spor oluşturmaz. Bölmeleri çok belirgin ve hifler birbiriyle dik açı oluşturacak şekilde dallanırlar. Fungus bu özelliği ile mikroskop altında çok rahat tanınabilmektedir.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body" idx="1"/>
          </p:nvPr>
        </p:nvSpPr>
        <p:spPr>
          <a:xfrm>
            <a:off x="250825" y="549275"/>
            <a:ext cx="8642350" cy="5576888"/>
          </a:xfrm>
          <a:solidFill>
            <a:srgbClr val="FFCC00"/>
          </a:solidFill>
        </p:spPr>
        <p:txBody>
          <a:bodyPr/>
          <a:lstStyle/>
          <a:p>
            <a:pPr algn="just">
              <a:lnSpc>
                <a:spcPct val="90000"/>
              </a:lnSpc>
              <a:buFont typeface="Arial" charset="0"/>
              <a:buNone/>
            </a:pPr>
            <a:r>
              <a:rPr lang="tr-TR" i="1" smtClean="0"/>
              <a:t>  </a:t>
            </a:r>
            <a:r>
              <a:rPr lang="de-DE" i="1" smtClean="0">
                <a:solidFill>
                  <a:schemeClr val="accent2"/>
                </a:solidFill>
              </a:rPr>
              <a:t>Aphanomyces</a:t>
            </a:r>
            <a:r>
              <a:rPr lang="de-DE" i="1" smtClean="0"/>
              <a:t> </a:t>
            </a:r>
            <a:r>
              <a:rPr lang="de-DE" smtClean="0"/>
              <a:t> enfeksiyonunda köklerin kararan boyun kısmında 0.15-0.75 mm uzunluğunda ince bir hortumu andıran dalsız ve bölmesiz çok çekirdekli hif uzantıları bulunur. Tabanları bir bölme ile sınırlı bu hiflerin ucunda sporangiumlar oluşur. Bu sporangiumların içerisinde zoosporlar meydana gelir. Enfeksiyonu zoosporlar başlatır. Fungus kışı oospor olarak hasta bitki artıklarında geçirir, ve topraktaki uzun süre canlılığını devam ettirmesi bu eşeyli sporları sayesindedir.</a:t>
            </a:r>
            <a:endParaRPr lang="tr-TR"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body" idx="1"/>
          </p:nvPr>
        </p:nvSpPr>
        <p:spPr>
          <a:xfrm>
            <a:off x="250825" y="404813"/>
            <a:ext cx="8435975" cy="6192837"/>
          </a:xfrm>
          <a:solidFill>
            <a:srgbClr val="FFCC00"/>
          </a:solidFill>
        </p:spPr>
        <p:txBody>
          <a:bodyPr/>
          <a:lstStyle/>
          <a:p>
            <a:pPr algn="just">
              <a:lnSpc>
                <a:spcPct val="90000"/>
              </a:lnSpc>
              <a:buFont typeface="Arial" charset="0"/>
              <a:buNone/>
            </a:pPr>
            <a:r>
              <a:rPr lang="tr-TR" b="1" smtClean="0">
                <a:solidFill>
                  <a:srgbClr val="FF0000"/>
                </a:solidFill>
              </a:rPr>
              <a:t>  </a:t>
            </a:r>
            <a:r>
              <a:rPr lang="de-DE" b="1" smtClean="0">
                <a:solidFill>
                  <a:srgbClr val="FF0000"/>
                </a:solidFill>
              </a:rPr>
              <a:t>Savaşımı</a:t>
            </a:r>
            <a:r>
              <a:rPr lang="de-DE" b="1" smtClean="0"/>
              <a:t>: </a:t>
            </a:r>
            <a:r>
              <a:rPr lang="de-DE" smtClean="0">
                <a:solidFill>
                  <a:schemeClr val="hlink"/>
                </a:solidFill>
              </a:rPr>
              <a:t>Kültürel önlemler</a:t>
            </a:r>
            <a:r>
              <a:rPr lang="de-DE" smtClean="0"/>
              <a:t> olarak; kök yanıklığı ( çökerten ) hastalığının çok sık görüldüğü ekim alanlarında aşağıdaki uygulamalara yer verilmelidir: </a:t>
            </a:r>
          </a:p>
          <a:p>
            <a:pPr algn="just">
              <a:lnSpc>
                <a:spcPct val="90000"/>
              </a:lnSpc>
              <a:buFont typeface="Arial" charset="0"/>
              <a:buNone/>
            </a:pPr>
            <a:r>
              <a:rPr lang="tr-TR" smtClean="0"/>
              <a:t>  </a:t>
            </a:r>
            <a:r>
              <a:rPr lang="de-DE" smtClean="0"/>
              <a:t>-</a:t>
            </a:r>
            <a:r>
              <a:rPr lang="de-DE" i="1" smtClean="0">
                <a:solidFill>
                  <a:schemeClr val="accent2"/>
                </a:solidFill>
              </a:rPr>
              <a:t>Phoma</a:t>
            </a:r>
            <a:r>
              <a:rPr lang="de-DE" i="1" smtClean="0"/>
              <a:t> </a:t>
            </a:r>
            <a:r>
              <a:rPr lang="de-DE" smtClean="0"/>
              <a:t>ile bulaşık olmayan tohumluk kullanılmalı ve bunun için yağışlı ılıman bölgelerde tohum üretimi yapılmamalı</a:t>
            </a:r>
          </a:p>
          <a:p>
            <a:pPr algn="just">
              <a:lnSpc>
                <a:spcPct val="90000"/>
              </a:lnSpc>
              <a:buFont typeface="Arial" charset="0"/>
              <a:buNone/>
            </a:pPr>
            <a:r>
              <a:rPr lang="tr-TR" smtClean="0"/>
              <a:t>  </a:t>
            </a:r>
            <a:r>
              <a:rPr lang="de-DE" smtClean="0"/>
              <a:t>-Bu funguslara karşı toleranslı şeker pancarı çeşitleri ekilmeli</a:t>
            </a:r>
          </a:p>
          <a:p>
            <a:pPr algn="just">
              <a:lnSpc>
                <a:spcPct val="90000"/>
              </a:lnSpc>
              <a:buFont typeface="Arial" charset="0"/>
              <a:buNone/>
            </a:pPr>
            <a:r>
              <a:rPr lang="tr-TR" smtClean="0"/>
              <a:t>  </a:t>
            </a:r>
            <a:r>
              <a:rPr lang="de-DE" smtClean="0"/>
              <a:t>- Tarlaların drenajı düzeltilmeli</a:t>
            </a:r>
          </a:p>
          <a:p>
            <a:pPr algn="just">
              <a:lnSpc>
                <a:spcPct val="90000"/>
              </a:lnSpc>
              <a:buFont typeface="Arial" charset="0"/>
              <a:buNone/>
            </a:pPr>
            <a:r>
              <a:rPr lang="tr-TR" smtClean="0"/>
              <a:t>  </a:t>
            </a:r>
            <a:r>
              <a:rPr lang="de-DE" smtClean="0"/>
              <a:t>- Havadar ve çabuk ısınan, iyi bir tohum yatağının hazırlanmasına önem verilmeli</a:t>
            </a:r>
            <a:endParaRPr lang="tr-TR"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body" idx="1"/>
          </p:nvPr>
        </p:nvSpPr>
        <p:spPr>
          <a:xfrm>
            <a:off x="457200" y="549275"/>
            <a:ext cx="8229600" cy="5975350"/>
          </a:xfrm>
          <a:solidFill>
            <a:srgbClr val="FFCC00"/>
          </a:solidFill>
        </p:spPr>
        <p:txBody>
          <a:bodyPr/>
          <a:lstStyle/>
          <a:p>
            <a:pPr algn="just">
              <a:lnSpc>
                <a:spcPct val="90000"/>
              </a:lnSpc>
            </a:pPr>
            <a:r>
              <a:rPr lang="de-DE" smtClean="0"/>
              <a:t>- Aşırı erken ve derin ekimlerden kaçınılmalı</a:t>
            </a:r>
          </a:p>
          <a:p>
            <a:pPr algn="just">
              <a:lnSpc>
                <a:spcPct val="90000"/>
              </a:lnSpc>
            </a:pPr>
            <a:r>
              <a:rPr lang="de-DE" smtClean="0"/>
              <a:t>- Tarlanın kaymak ve kabuk bağlanması önlenmeli</a:t>
            </a:r>
          </a:p>
          <a:p>
            <a:pPr algn="just">
              <a:lnSpc>
                <a:spcPct val="90000"/>
              </a:lnSpc>
            </a:pPr>
            <a:r>
              <a:rPr lang="de-DE" smtClean="0"/>
              <a:t>- Pancar mümkünse aynı tarlaya 3-4 yılda bir ekilmeli</a:t>
            </a:r>
          </a:p>
          <a:p>
            <a:pPr algn="just">
              <a:lnSpc>
                <a:spcPct val="90000"/>
              </a:lnSpc>
            </a:pPr>
            <a:r>
              <a:rPr lang="de-DE" smtClean="0"/>
              <a:t>- Münavebede pancarın ön bitkisi olarak baklagillere, özellikle de bezelyeye ve pamuğa yer verilmemeli. Baklagiller toprağın </a:t>
            </a:r>
            <a:r>
              <a:rPr lang="de-DE" i="1" smtClean="0">
                <a:solidFill>
                  <a:schemeClr val="accent2"/>
                </a:solidFill>
              </a:rPr>
              <a:t>Pythium</a:t>
            </a:r>
            <a:r>
              <a:rPr lang="de-DE" smtClean="0"/>
              <a:t> ve </a:t>
            </a:r>
            <a:r>
              <a:rPr lang="de-DE" i="1" smtClean="0">
                <a:solidFill>
                  <a:schemeClr val="accent2"/>
                </a:solidFill>
              </a:rPr>
              <a:t>Rhizoctania</a:t>
            </a:r>
            <a:r>
              <a:rPr lang="de-DE" smtClean="0"/>
              <a:t> inokulumunu, pamuk ise </a:t>
            </a:r>
            <a:r>
              <a:rPr lang="de-DE" i="1" smtClean="0">
                <a:solidFill>
                  <a:schemeClr val="accent2"/>
                </a:solidFill>
              </a:rPr>
              <a:t>Rhizoctonia</a:t>
            </a:r>
            <a:r>
              <a:rPr lang="de-DE" smtClean="0"/>
              <a:t> inokulumunu yükseltmektedir.</a:t>
            </a:r>
            <a:endParaRPr lang="tr-TR"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p:cNvSpPr>
          <p:nvPr>
            <p:ph type="body" idx="1"/>
          </p:nvPr>
        </p:nvSpPr>
        <p:spPr>
          <a:xfrm>
            <a:off x="457200" y="476250"/>
            <a:ext cx="8229600" cy="5976938"/>
          </a:xfrm>
          <a:solidFill>
            <a:srgbClr val="FFCC00"/>
          </a:solidFill>
        </p:spPr>
        <p:txBody>
          <a:bodyPr/>
          <a:lstStyle/>
          <a:p>
            <a:r>
              <a:rPr lang="pt-BR" sz="2800" smtClean="0">
                <a:solidFill>
                  <a:schemeClr val="hlink"/>
                </a:solidFill>
              </a:rPr>
              <a:t>Kimyasal mücadelesinde</a:t>
            </a:r>
            <a:r>
              <a:rPr lang="pt-BR" sz="2800" smtClean="0"/>
              <a:t> </a:t>
            </a:r>
            <a:endParaRPr lang="tr-TR" sz="2800" smtClean="0"/>
          </a:p>
          <a:p>
            <a:pPr algn="just"/>
            <a:r>
              <a:rPr lang="tr-TR" sz="2800" smtClean="0">
                <a:solidFill>
                  <a:srgbClr val="FF0000"/>
                </a:solidFill>
              </a:rPr>
              <a:t>T</a:t>
            </a:r>
            <a:r>
              <a:rPr lang="pt-BR" sz="2800" smtClean="0">
                <a:solidFill>
                  <a:srgbClr val="FF0000"/>
                </a:solidFill>
              </a:rPr>
              <a:t>ohum ilaçlaması yapılmalıdır</a:t>
            </a:r>
            <a:r>
              <a:rPr lang="pt-BR" sz="2800" smtClean="0"/>
              <a:t>. Tohum ilaçlamasında fungisit olarak % 80 lik </a:t>
            </a:r>
            <a:r>
              <a:rPr lang="pt-BR" sz="2800" smtClean="0">
                <a:solidFill>
                  <a:schemeClr val="accent2"/>
                </a:solidFill>
              </a:rPr>
              <a:t>Thiram</a:t>
            </a:r>
            <a:r>
              <a:rPr lang="pt-BR" sz="2800" smtClean="0"/>
              <a:t> veya </a:t>
            </a:r>
            <a:r>
              <a:rPr lang="pt-BR" sz="2800" smtClean="0">
                <a:solidFill>
                  <a:schemeClr val="accent2"/>
                </a:solidFill>
              </a:rPr>
              <a:t>TMTD</a:t>
            </a:r>
            <a:r>
              <a:rPr lang="pt-BR" sz="2800" smtClean="0"/>
              <a:t> ( 4 g ilaç/ Kg tohuma) % 70 lik </a:t>
            </a:r>
            <a:r>
              <a:rPr lang="pt-BR" sz="2800" smtClean="0">
                <a:solidFill>
                  <a:schemeClr val="accent2"/>
                </a:solidFill>
              </a:rPr>
              <a:t>Hymexazol</a:t>
            </a:r>
            <a:r>
              <a:rPr lang="pt-BR" sz="2800" smtClean="0"/>
              <a:t> ( 5 g/ Kg tohuma) </a:t>
            </a:r>
          </a:p>
          <a:p>
            <a:pPr algn="just"/>
            <a:r>
              <a:rPr lang="pt-BR" sz="2800" smtClean="0"/>
              <a:t> </a:t>
            </a:r>
            <a:r>
              <a:rPr lang="pt-BR" sz="2800" smtClean="0">
                <a:solidFill>
                  <a:schemeClr val="accent2"/>
                </a:solidFill>
              </a:rPr>
              <a:t>Thiram</a:t>
            </a:r>
            <a:r>
              <a:rPr lang="pt-BR" sz="2800" smtClean="0"/>
              <a:t> yalnızca </a:t>
            </a:r>
            <a:r>
              <a:rPr lang="pt-BR" sz="2800" i="1" smtClean="0"/>
              <a:t>Phoma’</a:t>
            </a:r>
            <a:r>
              <a:rPr lang="pt-BR" sz="2800" smtClean="0"/>
              <a:t> ya karşı iyi bir etki gösterir. </a:t>
            </a:r>
            <a:r>
              <a:rPr lang="pt-BR" sz="2800" smtClean="0">
                <a:solidFill>
                  <a:schemeClr val="accent2"/>
                </a:solidFill>
              </a:rPr>
              <a:t>Hymexazol</a:t>
            </a:r>
            <a:r>
              <a:rPr lang="pt-BR" sz="2800" smtClean="0"/>
              <a:t> ise başta </a:t>
            </a:r>
            <a:r>
              <a:rPr lang="pt-BR" sz="2800" i="1" smtClean="0">
                <a:solidFill>
                  <a:srgbClr val="FF0000"/>
                </a:solidFill>
              </a:rPr>
              <a:t>Pythium</a:t>
            </a:r>
            <a:r>
              <a:rPr lang="pt-BR" sz="2800" smtClean="0"/>
              <a:t> ve </a:t>
            </a:r>
            <a:r>
              <a:rPr lang="pt-BR" sz="2800" i="1" smtClean="0">
                <a:solidFill>
                  <a:srgbClr val="FF0000"/>
                </a:solidFill>
              </a:rPr>
              <a:t>Aphanomyces</a:t>
            </a:r>
            <a:r>
              <a:rPr lang="pt-BR" sz="2800" smtClean="0"/>
              <a:t> olmak üzere, </a:t>
            </a:r>
            <a:r>
              <a:rPr lang="pt-BR" sz="2800" i="1" smtClean="0">
                <a:solidFill>
                  <a:srgbClr val="FF0000"/>
                </a:solidFill>
              </a:rPr>
              <a:t>Fusarium</a:t>
            </a:r>
            <a:r>
              <a:rPr lang="pt-BR" sz="2800" smtClean="0"/>
              <a:t> ve </a:t>
            </a:r>
            <a:r>
              <a:rPr lang="pt-BR" sz="2800" i="1" smtClean="0">
                <a:solidFill>
                  <a:srgbClr val="FF0000"/>
                </a:solidFill>
              </a:rPr>
              <a:t>Rhizoctonia</a:t>
            </a:r>
            <a:r>
              <a:rPr lang="pt-BR" sz="2800" i="1" smtClean="0"/>
              <a:t>’ </a:t>
            </a:r>
            <a:r>
              <a:rPr lang="pt-BR" sz="2800" smtClean="0"/>
              <a:t>ya karşı da etkilidir. Ülkemizde kullanılan bu ilaçların yanında</a:t>
            </a:r>
            <a:r>
              <a:rPr lang="pt-BR" sz="2800" smtClean="0">
                <a:solidFill>
                  <a:schemeClr val="accent2"/>
                </a:solidFill>
              </a:rPr>
              <a:t> PCNB</a:t>
            </a:r>
            <a:r>
              <a:rPr lang="pt-BR" sz="2800" smtClean="0"/>
              <a:t>( </a:t>
            </a:r>
            <a:r>
              <a:rPr lang="pt-BR" sz="2800" i="1" smtClean="0">
                <a:solidFill>
                  <a:srgbClr val="FF0000"/>
                </a:solidFill>
              </a:rPr>
              <a:t>R. Solani</a:t>
            </a:r>
            <a:r>
              <a:rPr lang="pt-BR" sz="2800" smtClean="0"/>
              <a:t> ) , </a:t>
            </a:r>
            <a:r>
              <a:rPr lang="pt-BR" sz="2800" smtClean="0">
                <a:solidFill>
                  <a:schemeClr val="accent2"/>
                </a:solidFill>
              </a:rPr>
              <a:t>Fenaminosulf</a:t>
            </a:r>
            <a:r>
              <a:rPr lang="pt-BR" sz="2800" smtClean="0"/>
              <a:t> ( </a:t>
            </a:r>
            <a:r>
              <a:rPr lang="pt-BR" sz="2800" i="1" smtClean="0">
                <a:solidFill>
                  <a:srgbClr val="FF0000"/>
                </a:solidFill>
              </a:rPr>
              <a:t>Pythium</a:t>
            </a:r>
            <a:r>
              <a:rPr lang="pt-BR" sz="2800" smtClean="0"/>
              <a:t> sp. </a:t>
            </a:r>
            <a:r>
              <a:rPr lang="pt-BR" sz="2800" i="1" smtClean="0">
                <a:solidFill>
                  <a:srgbClr val="FF0000"/>
                </a:solidFill>
              </a:rPr>
              <a:t>Aphanomyces</a:t>
            </a:r>
            <a:r>
              <a:rPr lang="pt-BR" sz="2800" smtClean="0"/>
              <a:t> ), </a:t>
            </a:r>
            <a:r>
              <a:rPr lang="pt-BR" sz="2800" smtClean="0">
                <a:solidFill>
                  <a:schemeClr val="accent2"/>
                </a:solidFill>
              </a:rPr>
              <a:t>Carboxin</a:t>
            </a:r>
            <a:r>
              <a:rPr lang="pt-BR" sz="2800" smtClean="0"/>
              <a:t> (</a:t>
            </a:r>
            <a:r>
              <a:rPr lang="pt-BR" sz="2800" i="1" smtClean="0">
                <a:solidFill>
                  <a:srgbClr val="FF0000"/>
                </a:solidFill>
              </a:rPr>
              <a:t>R. Solani</a:t>
            </a:r>
            <a:r>
              <a:rPr lang="pt-BR" sz="2800" smtClean="0"/>
              <a:t> ) ’ de kullanılır.</a:t>
            </a:r>
          </a:p>
          <a:p>
            <a:pPr algn="just"/>
            <a:r>
              <a:rPr lang="pt-BR" sz="2800" smtClean="0"/>
              <a:t> </a:t>
            </a:r>
            <a:endParaRPr lang="tr-TR" sz="280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252413" y="333375"/>
            <a:ext cx="9145588" cy="6264275"/>
          </a:xfrm>
          <a:solidFill>
            <a:srgbClr val="FFC000"/>
          </a:solidFill>
        </p:spPr>
        <p:txBody>
          <a:bodyPr/>
          <a:lstStyle/>
          <a:p>
            <a:pPr algn="just" eaLnBrk="1" hangingPunct="1">
              <a:lnSpc>
                <a:spcPct val="90000"/>
              </a:lnSpc>
              <a:buFontTx/>
              <a:buNone/>
            </a:pPr>
            <a:r>
              <a:rPr lang="tr-TR" b="1" smtClean="0"/>
              <a:t>   </a:t>
            </a:r>
            <a:r>
              <a:rPr lang="de-DE" b="1" smtClean="0">
                <a:solidFill>
                  <a:schemeClr val="accent2"/>
                </a:solidFill>
              </a:rPr>
              <a:t>Hastalık Etmeni</a:t>
            </a:r>
            <a:r>
              <a:rPr lang="de-DE" b="1" smtClean="0"/>
              <a:t>: </a:t>
            </a:r>
            <a:r>
              <a:rPr lang="de-DE" i="1" smtClean="0">
                <a:solidFill>
                  <a:srgbClr val="FF0000"/>
                </a:solidFill>
              </a:rPr>
              <a:t>Plasmopara halstedii</a:t>
            </a:r>
            <a:r>
              <a:rPr lang="de-DE" smtClean="0"/>
              <a:t> ayçiceği dahil diğer kompozite familyası bitkilerinde de hastalık oluşturduğu halde </a:t>
            </a:r>
            <a:r>
              <a:rPr lang="de-DE" i="1" smtClean="0"/>
              <a:t> Plasmopara helianthi</a:t>
            </a:r>
            <a:r>
              <a:rPr lang="de-DE" smtClean="0"/>
              <a:t> sadece ayçiceğini hastalandırır. Etmenin bir çok ırk ları olduğu bilinmektedir. Bizde 1 nolu avrupa ırkı yaygındır.</a:t>
            </a:r>
            <a:endParaRPr lang="de-DE" b="1" smtClean="0"/>
          </a:p>
          <a:p>
            <a:pPr algn="just" eaLnBrk="1" hangingPunct="1">
              <a:lnSpc>
                <a:spcPct val="90000"/>
              </a:lnSpc>
              <a:buFontTx/>
              <a:buNone/>
            </a:pPr>
            <a:r>
              <a:rPr lang="tr-TR" b="1" smtClean="0"/>
              <a:t>   </a:t>
            </a:r>
            <a:r>
              <a:rPr lang="de-DE" b="1" smtClean="0">
                <a:solidFill>
                  <a:schemeClr val="accent2"/>
                </a:solidFill>
              </a:rPr>
              <a:t>Biyolojisi:</a:t>
            </a:r>
            <a:r>
              <a:rPr lang="de-DE" b="1" smtClean="0"/>
              <a:t> </a:t>
            </a:r>
            <a:r>
              <a:rPr lang="de-DE" smtClean="0"/>
              <a:t>Etmen kışı tohumda, bitki artıklarında ve toprakta misel veya Oospor halinde geçirir. Fungus toprağa geçtikten sonra orada 5-10 yıl canlı kalabilir. İlk enfeksiyonlar tohumların çimlenmesinden 4 yapraklı devreye kadar genellikle havaların yağışlı gittiği peryotta olmaktadır. </a:t>
            </a:r>
            <a:endParaRPr lang="tr-TR"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323850" y="333375"/>
            <a:ext cx="8496300" cy="5792788"/>
          </a:xfrm>
          <a:solidFill>
            <a:srgbClr val="FFC000"/>
          </a:solidFill>
        </p:spPr>
        <p:txBody>
          <a:bodyPr/>
          <a:lstStyle/>
          <a:p>
            <a:pPr algn="just" eaLnBrk="1" hangingPunct="1">
              <a:lnSpc>
                <a:spcPct val="90000"/>
              </a:lnSpc>
              <a:buFontTx/>
              <a:buNone/>
            </a:pPr>
            <a:r>
              <a:rPr lang="tr-TR" smtClean="0"/>
              <a:t>   </a:t>
            </a:r>
            <a:r>
              <a:rPr lang="de-DE" smtClean="0"/>
              <a:t>Fungus genç bitkiye girdikten sonra miselyum bitkiyle birlikte gelişir. Bitkinin iletim sisteminde ve diğer dokularında yayılarak bütün bitkiyi hastalandırır. Uygun gelişme şartlarından sonra fruktifikasyon organları meydana gelir. Bunlar köklerde, kotiledonlarda, kök boğazında ve yaprakların üzerinde klorotik lekeler oluşturur. Bu durum fungusun vegatatif devresini teşkil eder. Bir de fungusun eşeyli devresi vardır ki, bu devrede miselyum bitkiye girişinden birkaç gün sonra sexüel organlara dönüşebilir.</a:t>
            </a:r>
            <a:r>
              <a:rPr lang="tr-TR"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body" idx="1"/>
          </p:nvPr>
        </p:nvSpPr>
        <p:spPr>
          <a:xfrm>
            <a:off x="0" y="476250"/>
            <a:ext cx="8686800" cy="5905500"/>
          </a:xfrm>
          <a:solidFill>
            <a:srgbClr val="FFC000"/>
          </a:solidFill>
        </p:spPr>
        <p:txBody>
          <a:bodyPr/>
          <a:lstStyle/>
          <a:p>
            <a:pPr algn="just" eaLnBrk="1" hangingPunct="1">
              <a:lnSpc>
                <a:spcPct val="90000"/>
              </a:lnSpc>
              <a:buFontTx/>
              <a:buNone/>
            </a:pPr>
            <a:r>
              <a:rPr lang="tr-TR" smtClean="0"/>
              <a:t>   </a:t>
            </a:r>
            <a:r>
              <a:rPr lang="de-DE" smtClean="0"/>
              <a:t>Oogonium ve antheridiumun birleşmesinden açık donuk kahverengi yüzeyi az girintili çıkıntılı oosporlar oluşur. Oosporların çimlenmesinden ayçiceği köklerinde gelişim gösteren sporangium yapraktakilerden daha büyük ve farklıdır. Fungus bitkinin iletim demetlerine yerleştiği için sistemik enfeksiyonları oluşturur. Bitkiye zarar ve düşüklüğüne neden olan enfeksiyonlar bu tip enfeksiyonlardır. Yapraklarda meydana gelen zoosporların etrafa yayılması ile de sekonder enfeksiyonlar oluşur. </a:t>
            </a:r>
            <a:endParaRPr lang="tr-T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250825" y="404813"/>
            <a:ext cx="8642350" cy="6453187"/>
          </a:xfrm>
          <a:solidFill>
            <a:srgbClr val="FFC000"/>
          </a:solidFill>
        </p:spPr>
        <p:txBody>
          <a:bodyPr/>
          <a:lstStyle/>
          <a:p>
            <a:pPr algn="just" eaLnBrk="1" hangingPunct="1">
              <a:lnSpc>
                <a:spcPct val="90000"/>
              </a:lnSpc>
              <a:buFontTx/>
              <a:buNone/>
            </a:pPr>
            <a:r>
              <a:rPr lang="tr-TR" sz="2800" smtClean="0"/>
              <a:t>   </a:t>
            </a:r>
            <a:r>
              <a:rPr lang="de-DE" sz="2800" smtClean="0"/>
              <a:t>Sekonder enfeksiyonlar bitkiye pek zarar vermez ama hastalığın bulaşması ve yaygınlaşması açısından önem taşır. Sekonder enfeksiyonlara hassas peryot 8-10 yapraklı devreden tabla oluşumunun başladığı devreye kadar sürer.</a:t>
            </a:r>
          </a:p>
          <a:p>
            <a:pPr algn="just" eaLnBrk="1" hangingPunct="1">
              <a:lnSpc>
                <a:spcPct val="90000"/>
              </a:lnSpc>
              <a:buFont typeface="Arial" charset="0"/>
              <a:buNone/>
            </a:pPr>
            <a:r>
              <a:rPr lang="tr-TR" sz="2800" smtClean="0"/>
              <a:t>  </a:t>
            </a:r>
            <a:r>
              <a:rPr lang="de-DE" sz="2800" smtClean="0"/>
              <a:t> </a:t>
            </a:r>
            <a:r>
              <a:rPr lang="de-DE" sz="2800" b="1" smtClean="0">
                <a:solidFill>
                  <a:schemeClr val="accent2"/>
                </a:solidFill>
              </a:rPr>
              <a:t>Savaşımı:</a:t>
            </a:r>
            <a:r>
              <a:rPr lang="de-DE" sz="2800" b="1" smtClean="0"/>
              <a:t>  </a:t>
            </a:r>
            <a:r>
              <a:rPr lang="de-DE" sz="2800" smtClean="0"/>
              <a:t>Kültürel önlemler önemlidir.  Dayanıklı çeşit kullanımı, Hastalıksız alanlardan alınan   sertifikalı tohum kullanımı, ağır bulaşık alanlarda buğday ve pancar gibi bitkilerle 7 yıllık bir ekim nöbeti , hastalıklı bitkilerin tarladan sökülüp uzaklaştırılması, bitki artılkarının hasattan sonra sökülüp yakılması gerekir. </a:t>
            </a:r>
            <a:r>
              <a:rPr lang="tr-TR" sz="2800" smtClean="0"/>
              <a:t>Sık ekimden kaçınılmalıdır. Dekara ortalama 800-900 g tohum yeterli olmaktadır. Yabancı ot savaşımı yapılmalıdır. Zayıf drenajlı topraklara ayçiceği ekimi yapılmamalıdır.</a:t>
            </a:r>
          </a:p>
          <a:p>
            <a:pPr algn="just" eaLnBrk="1" hangingPunct="1">
              <a:lnSpc>
                <a:spcPct val="90000"/>
              </a:lnSpc>
              <a:buFontTx/>
              <a:buNone/>
            </a:pPr>
            <a:endParaRPr lang="tr-TR" sz="28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0" y="260350"/>
            <a:ext cx="9144000" cy="6192838"/>
          </a:xfrm>
          <a:solidFill>
            <a:srgbClr val="FFC000"/>
          </a:solidFill>
          <a:ln>
            <a:solidFill>
              <a:srgbClr val="FF0000"/>
            </a:solidFill>
          </a:ln>
        </p:spPr>
        <p:txBody>
          <a:bodyPr/>
          <a:lstStyle/>
          <a:p>
            <a:pPr algn="just" eaLnBrk="1" hangingPunct="1">
              <a:lnSpc>
                <a:spcPct val="90000"/>
              </a:lnSpc>
              <a:buFontTx/>
              <a:buNone/>
            </a:pPr>
            <a:r>
              <a:rPr lang="tr-TR" smtClean="0"/>
              <a:t>  </a:t>
            </a:r>
            <a:r>
              <a:rPr lang="de-DE" smtClean="0">
                <a:solidFill>
                  <a:srgbClr val="FF0000"/>
                </a:solidFill>
              </a:rPr>
              <a:t>Kimyasal savaşımında</a:t>
            </a:r>
            <a:r>
              <a:rPr lang="de-DE" smtClean="0"/>
              <a:t>  metalaxyl terkipli ilaçlarla tohum ilaçlaması yaparak etmeni etkili bir şekilde kontrol altına almak mümkündür. Dikkat edilecek nokta etmenin zamanla bu ilaça karşı dayanıklılık oluşturmasını önlemektir. Tohumilaçlamasında önce 100 Kg tohum 1 litre suyla nemlendirilmeli ve ilaçın homojen bir şekilde dağılımı sağlanmalıdır. Kullanılan ilaçlar:</a:t>
            </a:r>
          </a:p>
          <a:p>
            <a:pPr algn="just" eaLnBrk="1" hangingPunct="1">
              <a:lnSpc>
                <a:spcPct val="90000"/>
              </a:lnSpc>
            </a:pPr>
            <a:r>
              <a:rPr lang="de-DE" smtClean="0"/>
              <a:t> Metalaxyl % 35 toz 500 g / 100 Kg tohum</a:t>
            </a:r>
          </a:p>
          <a:p>
            <a:pPr algn="just" eaLnBrk="1" hangingPunct="1">
              <a:lnSpc>
                <a:spcPct val="90000"/>
              </a:lnSpc>
            </a:pPr>
            <a:r>
              <a:rPr lang="de-DE" smtClean="0"/>
              <a:t> Metalaxyl 350 ES  1L / 100 Kg tohum</a:t>
            </a:r>
          </a:p>
          <a:p>
            <a:pPr algn="just" eaLnBrk="1" hangingPunct="1">
              <a:lnSpc>
                <a:spcPct val="90000"/>
              </a:lnSpc>
            </a:pPr>
            <a:r>
              <a:rPr lang="de-DE" smtClean="0"/>
              <a:t> Propamocarb hydrochloride 722 SL 500 ml / 100 Kg tohum</a:t>
            </a:r>
            <a:endParaRPr lang="tr-TR"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3181</Words>
  <PresentationFormat>Ekran Gösterisi (4:3)</PresentationFormat>
  <Paragraphs>164</Paragraphs>
  <Slides>46</Slides>
  <Notes>31</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pc</cp:lastModifiedBy>
  <cp:revision>1</cp:revision>
  <dcterms:created xsi:type="dcterms:W3CDTF">2017-02-02T11:39:51Z</dcterms:created>
  <dcterms:modified xsi:type="dcterms:W3CDTF">2017-02-02T11:42:23Z</dcterms:modified>
</cp:coreProperties>
</file>